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74" r:id="rId5"/>
    <p:sldId id="286" r:id="rId6"/>
    <p:sldId id="276" r:id="rId7"/>
    <p:sldId id="285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8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2089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1961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240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497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4655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3904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3257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9767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757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4982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963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41867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2088232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Tema 11</a:t>
            </a:r>
            <a:br>
              <a:rPr lang="es-ES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</a:br>
            <a:r>
              <a:rPr lang="es-ES" dirty="0" smtClean="0">
                <a:latin typeface="Arial Rounded MT Bold" panose="020F0704030504030204" pitchFamily="34" charset="0"/>
              </a:rPr>
              <a:t>Rutas con historia</a:t>
            </a:r>
            <a:r>
              <a:rPr lang="es-ES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es-ES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</a:br>
            <a:endParaRPr lang="es-ES" dirty="0">
              <a:solidFill>
                <a:schemeClr val="bg2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1" y="3188177"/>
            <a:ext cx="2928958" cy="2164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71592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7572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000" dirty="0" smtClean="0"/>
              <a:t>El uso de la preposición </a:t>
            </a:r>
            <a:r>
              <a:rPr lang="es-ES" sz="4000" i="1" dirty="0" smtClean="0">
                <a:solidFill>
                  <a:srgbClr val="FF0000"/>
                </a:solidFill>
              </a:rPr>
              <a:t>a </a:t>
            </a:r>
            <a:r>
              <a:rPr lang="es-ES" sz="4000" dirty="0" smtClean="0"/>
              <a:t>con el CD</a:t>
            </a:r>
          </a:p>
          <a:p>
            <a:pPr marL="0" indent="0" algn="just">
              <a:buNone/>
            </a:pPr>
            <a:endParaRPr lang="es-ES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ES" sz="4000" dirty="0">
              <a:solidFill>
                <a:schemeClr val="bg1"/>
              </a:solidFill>
            </a:endParaRPr>
          </a:p>
        </p:txBody>
      </p:sp>
      <p:sp>
        <p:nvSpPr>
          <p:cNvPr id="19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11:</a:t>
            </a:r>
            <a:r>
              <a:rPr lang="es-ES" dirty="0" smtClean="0"/>
              <a:t> Rutas con historia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214290"/>
            <a:ext cx="15335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19 CuadroTexto"/>
          <p:cNvSpPr txBox="1"/>
          <p:nvPr/>
        </p:nvSpPr>
        <p:spPr>
          <a:xfrm>
            <a:off x="500034" y="2143116"/>
            <a:ext cx="8143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La regla general es que se usa </a:t>
            </a:r>
            <a:r>
              <a:rPr lang="es-ES" sz="2000" b="1" i="1" dirty="0" smtClean="0">
                <a:solidFill>
                  <a:srgbClr val="FF0000"/>
                </a:solidFill>
              </a:rPr>
              <a:t>a </a:t>
            </a:r>
            <a:r>
              <a:rPr lang="es-ES" sz="2000" dirty="0" smtClean="0">
                <a:solidFill>
                  <a:schemeClr val="bg1"/>
                </a:solidFill>
              </a:rPr>
              <a:t>cuando el complemento directo es una persona o un colectivo de personas. 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25" name="24 Rectángulo redondeado"/>
          <p:cNvSpPr/>
          <p:nvPr/>
        </p:nvSpPr>
        <p:spPr>
          <a:xfrm>
            <a:off x="1428728" y="2857496"/>
            <a:ext cx="5857916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Vi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 María </a:t>
            </a:r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hablando</a:t>
            </a:r>
          </a:p>
        </p:txBody>
      </p:sp>
      <p:sp>
        <p:nvSpPr>
          <p:cNvPr id="26" name="25 Rectángulo redondeado"/>
          <p:cNvSpPr/>
          <p:nvPr/>
        </p:nvSpPr>
        <p:spPr>
          <a:xfrm>
            <a:off x="1500166" y="4286256"/>
            <a:ext cx="5857916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Escuché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 ese hombre </a:t>
            </a:r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por la radio</a:t>
            </a:r>
          </a:p>
        </p:txBody>
      </p:sp>
      <p:sp>
        <p:nvSpPr>
          <p:cNvPr id="27" name="26 Rectángulo redondeado"/>
          <p:cNvSpPr/>
          <p:nvPr/>
        </p:nvSpPr>
        <p:spPr>
          <a:xfrm>
            <a:off x="1500166" y="3571876"/>
            <a:ext cx="5857916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Llamé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 la chica </a:t>
            </a:r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que cantaba tan bien</a:t>
            </a:r>
          </a:p>
        </p:txBody>
      </p:sp>
      <p:sp>
        <p:nvSpPr>
          <p:cNvPr id="28" name="27 Rectángulo redondeado"/>
          <p:cNvSpPr/>
          <p:nvPr/>
        </p:nvSpPr>
        <p:spPr>
          <a:xfrm>
            <a:off x="1500166" y="5000636"/>
            <a:ext cx="5857916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Oí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 mi amiga </a:t>
            </a:r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discutir con Carlos</a:t>
            </a:r>
          </a:p>
        </p:txBody>
      </p:sp>
      <p:sp>
        <p:nvSpPr>
          <p:cNvPr id="29" name="28 Rectángulo redondeado"/>
          <p:cNvSpPr/>
          <p:nvPr/>
        </p:nvSpPr>
        <p:spPr>
          <a:xfrm>
            <a:off x="1500166" y="5786454"/>
            <a:ext cx="5857916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Fotografié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al coro </a:t>
            </a:r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en el concurso</a:t>
            </a:r>
          </a:p>
        </p:txBody>
      </p:sp>
    </p:spTree>
    <p:extLst>
      <p:ext uri="{BB962C8B-B14F-4D97-AF65-F5344CB8AC3E}">
        <p14:creationId xmlns:p14="http://schemas.microsoft.com/office/powerpoint/2010/main" val="240864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11:</a:t>
            </a:r>
            <a:r>
              <a:rPr lang="es-ES" dirty="0" smtClean="0"/>
              <a:t> Rutas con historia</a:t>
            </a:r>
            <a:endParaRPr lang="es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285728"/>
            <a:ext cx="15335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16 CuadroTexto"/>
          <p:cNvSpPr txBox="1"/>
          <p:nvPr/>
        </p:nvSpPr>
        <p:spPr>
          <a:xfrm>
            <a:off x="714348" y="1500174"/>
            <a:ext cx="81439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A menudo se usa con animales para personificarlos, pero depende del grado de proximidad afectiva que se quiera demostrar. Por eso muchas veces se usa con animales domésticos.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780261" y="2515837"/>
            <a:ext cx="3857652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Cogí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 mi gato </a:t>
            </a:r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en brazos</a:t>
            </a:r>
            <a:endParaRPr lang="es-ES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4476812" y="5096179"/>
            <a:ext cx="3929090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Visité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el pueblo </a:t>
            </a:r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de Concha </a:t>
            </a:r>
          </a:p>
        </p:txBody>
      </p:sp>
      <p:sp>
        <p:nvSpPr>
          <p:cNvPr id="15" name="14 Rectángulo redondeado"/>
          <p:cNvSpPr/>
          <p:nvPr/>
        </p:nvSpPr>
        <p:spPr>
          <a:xfrm>
            <a:off x="785786" y="5131898"/>
            <a:ext cx="3571900" cy="5715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Cogí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la cartera</a:t>
            </a:r>
            <a:endParaRPr lang="es-ES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32738" y="4734623"/>
            <a:ext cx="4875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smtClean="0">
                <a:solidFill>
                  <a:schemeClr val="bg1"/>
                </a:solidFill>
              </a:rPr>
              <a:t>No se usa con  nombres de objetos ni lugares</a:t>
            </a:r>
          </a:p>
        </p:txBody>
      </p:sp>
      <p:sp>
        <p:nvSpPr>
          <p:cNvPr id="21" name="20 Rectángulo redondeado"/>
          <p:cNvSpPr/>
          <p:nvPr/>
        </p:nvSpPr>
        <p:spPr>
          <a:xfrm>
            <a:off x="939778" y="4018979"/>
            <a:ext cx="4643438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Amaba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(a) los pájaros </a:t>
            </a:r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del árbol</a:t>
            </a:r>
          </a:p>
        </p:txBody>
      </p:sp>
      <p:sp>
        <p:nvSpPr>
          <p:cNvPr id="16" name="15 Rectángulo redondeado"/>
          <p:cNvSpPr/>
          <p:nvPr/>
        </p:nvSpPr>
        <p:spPr>
          <a:xfrm>
            <a:off x="1127279" y="3300668"/>
            <a:ext cx="3906831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Compramos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peces</a:t>
            </a:r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de colores</a:t>
            </a:r>
            <a:endParaRPr lang="es-ES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5110195" y="3290916"/>
            <a:ext cx="3926301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Vimos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(a) una vaca </a:t>
            </a:r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paciendo</a:t>
            </a:r>
          </a:p>
        </p:txBody>
      </p:sp>
      <p:sp>
        <p:nvSpPr>
          <p:cNvPr id="19" name="18 Rectángulo redondeado"/>
          <p:cNvSpPr/>
          <p:nvPr/>
        </p:nvSpPr>
        <p:spPr>
          <a:xfrm>
            <a:off x="1285852" y="5850767"/>
            <a:ext cx="3589686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Visité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</a:t>
            </a:r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medio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pueblo</a:t>
            </a:r>
            <a:endParaRPr lang="es-ES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0" name="19 Pentágono"/>
          <p:cNvSpPr/>
          <p:nvPr/>
        </p:nvSpPr>
        <p:spPr>
          <a:xfrm>
            <a:off x="214282" y="5936448"/>
            <a:ext cx="989082" cy="52915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Pero..</a:t>
            </a:r>
            <a:endParaRPr lang="es-ES" dirty="0"/>
          </a:p>
        </p:txBody>
      </p:sp>
      <p:sp>
        <p:nvSpPr>
          <p:cNvPr id="3" name="2 Llamada de flecha a la izquierda"/>
          <p:cNvSpPr/>
          <p:nvPr/>
        </p:nvSpPr>
        <p:spPr>
          <a:xfrm>
            <a:off x="4929190" y="5780148"/>
            <a:ext cx="3024335" cy="843006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369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 el lugar denota a un conjunto de ciudadanos</a:t>
            </a:r>
            <a:endParaRPr lang="es-ES" dirty="0"/>
          </a:p>
        </p:txBody>
      </p:sp>
      <p:sp>
        <p:nvSpPr>
          <p:cNvPr id="4" name="3 Llamada de flecha hacia arriba"/>
          <p:cNvSpPr/>
          <p:nvPr/>
        </p:nvSpPr>
        <p:spPr>
          <a:xfrm>
            <a:off x="5570817" y="3857627"/>
            <a:ext cx="3243617" cy="1136323"/>
          </a:xfrm>
          <a:prstGeom prst="upArrow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Sin preposición marcan menos proximidad afectiva; con ella, más proximidad.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4772792" y="2515837"/>
            <a:ext cx="3906831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Saqué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al perro </a:t>
            </a:r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 pasear</a:t>
            </a:r>
          </a:p>
        </p:txBody>
      </p:sp>
      <p:sp>
        <p:nvSpPr>
          <p:cNvPr id="23" name="22 Pentágono"/>
          <p:cNvSpPr/>
          <p:nvPr/>
        </p:nvSpPr>
        <p:spPr>
          <a:xfrm>
            <a:off x="138197" y="3357562"/>
            <a:ext cx="989082" cy="52915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Pero..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649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3" grpId="0"/>
      <p:bldP spid="21" grpId="0" animBg="1"/>
      <p:bldP spid="16" grpId="0" animBg="1"/>
      <p:bldP spid="18" grpId="0" animBg="1"/>
      <p:bldP spid="19" grpId="0" animBg="1"/>
      <p:bldP spid="20" grpId="0" animBg="1"/>
      <p:bldP spid="3" grpId="0" animBg="1"/>
      <p:bldP spid="4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11:</a:t>
            </a:r>
            <a:r>
              <a:rPr lang="es-ES" dirty="0" smtClean="0"/>
              <a:t> Rutas con historia</a:t>
            </a:r>
            <a:endParaRPr lang="es-E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214290"/>
            <a:ext cx="15335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9 Rectángulo redondeado"/>
          <p:cNvSpPr/>
          <p:nvPr/>
        </p:nvSpPr>
        <p:spPr>
          <a:xfrm>
            <a:off x="484464" y="3745801"/>
            <a:ext cx="3943520" cy="5000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Encontré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un fontanero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642910" y="1571612"/>
            <a:ext cx="8001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chemeClr val="bg1"/>
                </a:solidFill>
              </a:rPr>
              <a:t>Hay algunos verbos que con pueden ir con preposición o sin ella junto a un OD de persona y de animal.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17" name="16 Rectángulo redondeado"/>
          <p:cNvSpPr/>
          <p:nvPr/>
        </p:nvSpPr>
        <p:spPr>
          <a:xfrm>
            <a:off x="498549" y="5605377"/>
            <a:ext cx="4084823" cy="5000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Quería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 un chico </a:t>
            </a:r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muy bondadoso</a:t>
            </a:r>
            <a:endParaRPr lang="es-ES" sz="2000" b="1" i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" name="1 Rectángulo redondeado"/>
          <p:cNvSpPr/>
          <p:nvPr/>
        </p:nvSpPr>
        <p:spPr>
          <a:xfrm>
            <a:off x="748104" y="2279498"/>
            <a:ext cx="7602068" cy="665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Buscar   Traer  Llevar   Ver    Necesitar    Querer   Conocer    Preferir </a:t>
            </a:r>
            <a:r>
              <a:rPr lang="es-ES" b="1" dirty="0" smtClean="0">
                <a:solidFill>
                  <a:srgbClr val="00B050"/>
                </a:solidFill>
              </a:rPr>
              <a:t>  </a:t>
            </a:r>
            <a:r>
              <a:rPr lang="es-ES" b="1" dirty="0" smtClean="0">
                <a:solidFill>
                  <a:schemeClr val="tx1"/>
                </a:solidFill>
              </a:rPr>
              <a:t>Encontrar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493850" y="3065118"/>
            <a:ext cx="8299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chemeClr val="bg1"/>
                </a:solidFill>
              </a:rPr>
              <a:t>Con preposición </a:t>
            </a:r>
            <a:r>
              <a:rPr lang="es-ES" sz="2000" dirty="0" smtClean="0">
                <a:solidFill>
                  <a:schemeClr val="bg1"/>
                </a:solidFill>
              </a:rPr>
              <a:t>denotan que se trata de alguien específico / </a:t>
            </a:r>
            <a:r>
              <a:rPr lang="es-ES" sz="2000" b="1" dirty="0" smtClean="0">
                <a:solidFill>
                  <a:schemeClr val="bg1"/>
                </a:solidFill>
              </a:rPr>
              <a:t>Sin preposición </a:t>
            </a:r>
            <a:r>
              <a:rPr lang="es-ES" sz="2000" dirty="0" smtClean="0">
                <a:solidFill>
                  <a:schemeClr val="bg1"/>
                </a:solidFill>
              </a:rPr>
              <a:t>se trata de cualquier persona que entre dentro de esas características.</a:t>
            </a:r>
            <a:endParaRPr lang="es-ES" sz="2000" dirty="0">
              <a:solidFill>
                <a:srgbClr val="00B050"/>
              </a:solidFill>
            </a:endParaRPr>
          </a:p>
        </p:txBody>
      </p:sp>
      <p:sp>
        <p:nvSpPr>
          <p:cNvPr id="19" name="18 Rectángulo redondeado"/>
          <p:cNvSpPr/>
          <p:nvPr/>
        </p:nvSpPr>
        <p:spPr>
          <a:xfrm>
            <a:off x="484464" y="4334369"/>
            <a:ext cx="6387408" cy="55248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Encontré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</a:t>
            </a:r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un fontanero que tenía años de experiencia</a:t>
            </a:r>
          </a:p>
        </p:txBody>
      </p:sp>
      <p:sp>
        <p:nvSpPr>
          <p:cNvPr id="22" name="21 Llamada de flecha a la izquierda"/>
          <p:cNvSpPr/>
          <p:nvPr/>
        </p:nvSpPr>
        <p:spPr>
          <a:xfrm>
            <a:off x="4723472" y="3722407"/>
            <a:ext cx="2051640" cy="552489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369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cualquiera</a:t>
            </a:r>
            <a:endParaRPr lang="es-ES" dirty="0"/>
          </a:p>
        </p:txBody>
      </p:sp>
      <p:sp>
        <p:nvSpPr>
          <p:cNvPr id="23" name="22 Llamada de flecha a la izquierda"/>
          <p:cNvSpPr/>
          <p:nvPr/>
        </p:nvSpPr>
        <p:spPr>
          <a:xfrm>
            <a:off x="6879862" y="4298997"/>
            <a:ext cx="2051640" cy="552489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369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específico</a:t>
            </a:r>
            <a:endParaRPr lang="es-ES" dirty="0"/>
          </a:p>
        </p:txBody>
      </p:sp>
      <p:sp>
        <p:nvSpPr>
          <p:cNvPr id="24" name="23 Rectángulo redondeado"/>
          <p:cNvSpPr/>
          <p:nvPr/>
        </p:nvSpPr>
        <p:spPr>
          <a:xfrm>
            <a:off x="464314" y="5049859"/>
            <a:ext cx="5214974" cy="5000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Quería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un chico </a:t>
            </a:r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con quien pudiera hablar</a:t>
            </a:r>
            <a:endParaRPr lang="es-ES" sz="2000" b="1" i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5" name="24 Llamada de flecha a la izquierda"/>
          <p:cNvSpPr/>
          <p:nvPr/>
        </p:nvSpPr>
        <p:spPr>
          <a:xfrm>
            <a:off x="5679288" y="5023647"/>
            <a:ext cx="2524269" cy="552489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369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cualquier </a:t>
            </a:r>
            <a:r>
              <a:rPr lang="es-ES" dirty="0" smtClean="0">
                <a:solidFill>
                  <a:schemeClr val="bg1"/>
                </a:solidFill>
              </a:rPr>
              <a:t>chico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27" name="26 Llamada de flecha a la izquierda"/>
          <p:cNvSpPr/>
          <p:nvPr/>
        </p:nvSpPr>
        <p:spPr>
          <a:xfrm>
            <a:off x="4517724" y="5626044"/>
            <a:ext cx="4514776" cy="479399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9164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dirty="0" smtClean="0"/>
              <a:t>específico; </a:t>
            </a:r>
            <a:r>
              <a:rPr lang="es-ES" dirty="0" smtClean="0">
                <a:solidFill>
                  <a:schemeClr val="bg1"/>
                </a:solidFill>
              </a:rPr>
              <a:t>con esa característica concreta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1355602" y="6230237"/>
            <a:ext cx="2201243" cy="5000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Quería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 Juan</a:t>
            </a:r>
          </a:p>
        </p:txBody>
      </p:sp>
      <p:sp>
        <p:nvSpPr>
          <p:cNvPr id="20" name="19 Llamada de flecha a la izquierda"/>
          <p:cNvSpPr/>
          <p:nvPr/>
        </p:nvSpPr>
        <p:spPr>
          <a:xfrm>
            <a:off x="3419872" y="6199123"/>
            <a:ext cx="3932941" cy="552489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9101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Obligatoria la </a:t>
            </a:r>
            <a:r>
              <a:rPr lang="es-ES" b="1" dirty="0" smtClean="0">
                <a:solidFill>
                  <a:schemeClr val="bg1"/>
                </a:solidFill>
              </a:rPr>
              <a:t>a</a:t>
            </a:r>
            <a:r>
              <a:rPr lang="es-ES" dirty="0" smtClean="0">
                <a:solidFill>
                  <a:schemeClr val="bg1"/>
                </a:solidFill>
              </a:rPr>
              <a:t> si es un referente específico: esa persona en concreto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21" name="20 Pentágono"/>
          <p:cNvSpPr/>
          <p:nvPr/>
        </p:nvSpPr>
        <p:spPr>
          <a:xfrm>
            <a:off x="253563" y="6253572"/>
            <a:ext cx="989082" cy="52915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Pero..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61284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7" grpId="0" animBg="1"/>
      <p:bldP spid="15" grpId="0"/>
      <p:bldP spid="19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18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11:</a:t>
            </a:r>
            <a:r>
              <a:rPr lang="es-ES" dirty="0" smtClean="0"/>
              <a:t> Rutas con historia</a:t>
            </a:r>
            <a:endParaRPr lang="es-E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214290"/>
            <a:ext cx="15335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 redondeado"/>
          <p:cNvSpPr/>
          <p:nvPr/>
        </p:nvSpPr>
        <p:spPr>
          <a:xfrm>
            <a:off x="481711" y="4103740"/>
            <a:ext cx="4857783" cy="46987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Prefería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mujeres </a:t>
            </a:r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para el trabajo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3" name="12 Rectángulo redondeado"/>
          <p:cNvSpPr/>
          <p:nvPr/>
        </p:nvSpPr>
        <p:spPr>
          <a:xfrm>
            <a:off x="428596" y="1500174"/>
            <a:ext cx="4857784" cy="5000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Llevaba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niños </a:t>
            </a:r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en el autobús</a:t>
            </a:r>
          </a:p>
        </p:txBody>
      </p:sp>
      <p:sp>
        <p:nvSpPr>
          <p:cNvPr id="22" name="21 Llamada de flecha a la izquierda"/>
          <p:cNvSpPr/>
          <p:nvPr/>
        </p:nvSpPr>
        <p:spPr>
          <a:xfrm>
            <a:off x="5286380" y="1503799"/>
            <a:ext cx="3606100" cy="552489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9093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cualquiera; no especifica quiénes</a:t>
            </a:r>
            <a:r>
              <a:rPr lang="es-ES" sz="1600" dirty="0" smtClean="0"/>
              <a:t> </a:t>
            </a:r>
            <a:endParaRPr lang="es-ES" sz="1600" dirty="0"/>
          </a:p>
        </p:txBody>
      </p:sp>
      <p:sp>
        <p:nvSpPr>
          <p:cNvPr id="23" name="22 Llamada de flecha a la izquierda"/>
          <p:cNvSpPr/>
          <p:nvPr/>
        </p:nvSpPr>
        <p:spPr>
          <a:xfrm>
            <a:off x="5427900" y="2143117"/>
            <a:ext cx="3464580" cy="71438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9096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específico; se trataría de los suyos o de alguien conocido</a:t>
            </a:r>
            <a:endParaRPr lang="es-ES" dirty="0"/>
          </a:p>
        </p:txBody>
      </p:sp>
      <p:sp>
        <p:nvSpPr>
          <p:cNvPr id="20" name="19 Rectángulo redondeado"/>
          <p:cNvSpPr/>
          <p:nvPr/>
        </p:nvSpPr>
        <p:spPr>
          <a:xfrm>
            <a:off x="438738" y="2143116"/>
            <a:ext cx="4857784" cy="5715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Llevaba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 los niños </a:t>
            </a:r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al colegio</a:t>
            </a:r>
          </a:p>
        </p:txBody>
      </p:sp>
      <p:sp>
        <p:nvSpPr>
          <p:cNvPr id="25" name="24 Llamada de flecha a la izquierda"/>
          <p:cNvSpPr/>
          <p:nvPr/>
        </p:nvSpPr>
        <p:spPr>
          <a:xfrm>
            <a:off x="5423820" y="2928934"/>
            <a:ext cx="3468659" cy="409613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9122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cualquiera</a:t>
            </a:r>
            <a:endParaRPr lang="es-ES" dirty="0"/>
          </a:p>
        </p:txBody>
      </p:sp>
      <p:sp>
        <p:nvSpPr>
          <p:cNvPr id="26" name="25 Rectángulo redondeado"/>
          <p:cNvSpPr/>
          <p:nvPr/>
        </p:nvSpPr>
        <p:spPr>
          <a:xfrm>
            <a:off x="478938" y="4714232"/>
            <a:ext cx="5810030" cy="57093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Prefería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 mujeres</a:t>
            </a:r>
            <a:r>
              <a:rPr lang="es-ES" sz="20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con conocimientos en derecho para el trabajo</a:t>
            </a:r>
            <a:endParaRPr lang="es-ES" sz="32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7" name="26 Llamada de flecha a la izquierda"/>
          <p:cNvSpPr/>
          <p:nvPr/>
        </p:nvSpPr>
        <p:spPr>
          <a:xfrm>
            <a:off x="5409306" y="3459188"/>
            <a:ext cx="3483173" cy="409613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9077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específico</a:t>
            </a:r>
            <a:endParaRPr lang="es-ES" dirty="0"/>
          </a:p>
        </p:txBody>
      </p:sp>
      <p:sp>
        <p:nvSpPr>
          <p:cNvPr id="28" name="27 Pentágono"/>
          <p:cNvSpPr/>
          <p:nvPr/>
        </p:nvSpPr>
        <p:spPr>
          <a:xfrm>
            <a:off x="438738" y="5512632"/>
            <a:ext cx="989082" cy="52915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Pero..</a:t>
            </a:r>
            <a:endParaRPr lang="es-ES" dirty="0"/>
          </a:p>
        </p:txBody>
      </p:sp>
      <p:sp>
        <p:nvSpPr>
          <p:cNvPr id="30" name="29 Rectángulo redondeado"/>
          <p:cNvSpPr/>
          <p:nvPr/>
        </p:nvSpPr>
        <p:spPr>
          <a:xfrm>
            <a:off x="1405187" y="5512632"/>
            <a:ext cx="4895005" cy="4955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Prefería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 Jorge </a:t>
            </a:r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para el trabajo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9" name="28 Rectángulo redondeado"/>
          <p:cNvSpPr/>
          <p:nvPr/>
        </p:nvSpPr>
        <p:spPr>
          <a:xfrm>
            <a:off x="481711" y="2868669"/>
            <a:ext cx="4857783" cy="46987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En el zoo vi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jirafas</a:t>
            </a:r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1" name="30 Rectángulo redondeado"/>
          <p:cNvSpPr/>
          <p:nvPr/>
        </p:nvSpPr>
        <p:spPr>
          <a:xfrm>
            <a:off x="478938" y="3459188"/>
            <a:ext cx="4857783" cy="46987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Vi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 las jirafas </a:t>
            </a:r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que trajeron de África</a:t>
            </a:r>
            <a:endParaRPr lang="es-ES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</a:endParaRPr>
          </a:p>
        </p:txBody>
      </p:sp>
      <p:sp>
        <p:nvSpPr>
          <p:cNvPr id="32" name="31 Llamada de flecha a la izquierda"/>
          <p:cNvSpPr/>
          <p:nvPr/>
        </p:nvSpPr>
        <p:spPr>
          <a:xfrm>
            <a:off x="5384770" y="4145185"/>
            <a:ext cx="3507709" cy="409613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600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cualquier </a:t>
            </a:r>
            <a:r>
              <a:rPr lang="es-ES" dirty="0" smtClean="0">
                <a:solidFill>
                  <a:schemeClr val="bg1"/>
                </a:solidFill>
              </a:rPr>
              <a:t>mujer 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3" name="32 Llamada de flecha a la izquierda"/>
          <p:cNvSpPr/>
          <p:nvPr/>
        </p:nvSpPr>
        <p:spPr>
          <a:xfrm>
            <a:off x="6400178" y="4660465"/>
            <a:ext cx="2348553" cy="852167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527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específico; unas determinadas mujeres solo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19" name="18 Llamada de flecha hacia arriba"/>
          <p:cNvSpPr/>
          <p:nvPr/>
        </p:nvSpPr>
        <p:spPr>
          <a:xfrm>
            <a:off x="1619672" y="5989534"/>
            <a:ext cx="4279191" cy="792088"/>
          </a:xfrm>
          <a:prstGeom prst="upArrowCallout">
            <a:avLst>
              <a:gd name="adj1" fmla="val 35994"/>
              <a:gd name="adj2" fmla="val 25000"/>
              <a:gd name="adj3" fmla="val 25000"/>
              <a:gd name="adj4" fmla="val 75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 obligatorio poner </a:t>
            </a:r>
            <a:r>
              <a:rPr lang="es-ES" b="1" dirty="0" smtClean="0">
                <a:solidFill>
                  <a:srgbClr val="FF0000"/>
                </a:solidFill>
              </a:rPr>
              <a:t>a</a:t>
            </a:r>
            <a:r>
              <a:rPr lang="es-ES" b="1" dirty="0" smtClean="0"/>
              <a:t> si el referente es alguien concreto</a:t>
            </a:r>
            <a:r>
              <a:rPr lang="es-ES" dirty="0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60374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22" grpId="0" animBg="1"/>
      <p:bldP spid="23" grpId="0" animBg="1"/>
      <p:bldP spid="20" grpId="0" animBg="1"/>
      <p:bldP spid="25" grpId="0" animBg="1"/>
      <p:bldP spid="26" grpId="0" animBg="1"/>
      <p:bldP spid="27" grpId="0" animBg="1"/>
      <p:bldP spid="28" grpId="0" animBg="1"/>
      <p:bldP spid="30" grpId="0" animBg="1"/>
      <p:bldP spid="29" grpId="0" animBg="1"/>
      <p:bldP spid="31" grpId="0" animBg="1"/>
      <p:bldP spid="32" grpId="0" animBg="1"/>
      <p:bldP spid="33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11:</a:t>
            </a:r>
            <a:r>
              <a:rPr lang="es-ES" dirty="0" smtClean="0"/>
              <a:t> Rutas con historia</a:t>
            </a:r>
            <a:endParaRPr lang="es-ES" dirty="0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214290"/>
            <a:ext cx="15335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Rectángulo redondeado"/>
          <p:cNvSpPr/>
          <p:nvPr/>
        </p:nvSpPr>
        <p:spPr>
          <a:xfrm>
            <a:off x="2285984" y="4000504"/>
            <a:ext cx="5357850" cy="5000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</a:t>
            </a:r>
            <a:r>
              <a:rPr lang="es-ES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La torre superó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al edificio </a:t>
            </a:r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en altura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1928794" y="1785926"/>
            <a:ext cx="4947462" cy="5000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Miré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 mi ciudad </a:t>
            </a:r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con otros ojos</a:t>
            </a:r>
          </a:p>
        </p:txBody>
      </p:sp>
      <p:sp>
        <p:nvSpPr>
          <p:cNvPr id="11" name="10 Rectángulo redondeado"/>
          <p:cNvSpPr/>
          <p:nvPr/>
        </p:nvSpPr>
        <p:spPr>
          <a:xfrm>
            <a:off x="1928794" y="2357430"/>
            <a:ext cx="4947462" cy="5715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En el poemario canté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 la alegría 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785786" y="1357298"/>
            <a:ext cx="7858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2000" dirty="0" smtClean="0">
                <a:solidFill>
                  <a:schemeClr val="bg1"/>
                </a:solidFill>
              </a:rPr>
              <a:t> Esporádicamente, se usa  </a:t>
            </a:r>
            <a:r>
              <a:rPr lang="es-ES" sz="2000" i="1" dirty="0" smtClean="0">
                <a:solidFill>
                  <a:srgbClr val="FF0000"/>
                </a:solidFill>
              </a:rPr>
              <a:t>a </a:t>
            </a:r>
            <a:r>
              <a:rPr lang="es-ES" sz="2000" dirty="0" smtClean="0">
                <a:solidFill>
                  <a:schemeClr val="bg1"/>
                </a:solidFill>
              </a:rPr>
              <a:t>si se quiere personificar un lugar o un objeto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1928794" y="3000372"/>
            <a:ext cx="4947462" cy="5000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Besé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 mi despertador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785786" y="3571876"/>
            <a:ext cx="74834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ES" sz="2000" dirty="0" smtClean="0">
                <a:solidFill>
                  <a:schemeClr val="bg1"/>
                </a:solidFill>
              </a:rPr>
              <a:t> Se usa </a:t>
            </a:r>
            <a:r>
              <a:rPr lang="es-ES" sz="2000" i="1" dirty="0" smtClean="0">
                <a:solidFill>
                  <a:srgbClr val="FF0000"/>
                </a:solidFill>
              </a:rPr>
              <a:t>a </a:t>
            </a:r>
            <a:r>
              <a:rPr lang="es-ES" sz="2000" dirty="0" smtClean="0">
                <a:solidFill>
                  <a:schemeClr val="bg1"/>
                </a:solidFill>
              </a:rPr>
              <a:t>con objetos si hay ambigüedad entre sujeto y complemento</a:t>
            </a:r>
            <a:r>
              <a:rPr lang="es-ES" sz="2000" i="1" dirty="0" smtClean="0">
                <a:solidFill>
                  <a:schemeClr val="bg1"/>
                </a:solidFill>
              </a:rPr>
              <a:t> 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2285984" y="4572008"/>
            <a:ext cx="5357850" cy="5000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</a:t>
            </a:r>
            <a:r>
              <a:rPr lang="es-ES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Mi balcón mira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 la catedral </a:t>
            </a:r>
          </a:p>
        </p:txBody>
      </p:sp>
      <p:sp>
        <p:nvSpPr>
          <p:cNvPr id="19" name="18 Rectángulo redondeado"/>
          <p:cNvSpPr/>
          <p:nvPr/>
        </p:nvSpPr>
        <p:spPr>
          <a:xfrm>
            <a:off x="2428860" y="5558814"/>
            <a:ext cx="3754836" cy="5000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Ej. Tenía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un amigo </a:t>
            </a:r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muy listo</a:t>
            </a:r>
            <a:r>
              <a:rPr lang="es-ES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s-ES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857224" y="5143512"/>
            <a:ext cx="74834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ES" sz="2000" dirty="0" smtClean="0">
                <a:solidFill>
                  <a:schemeClr val="bg1"/>
                </a:solidFill>
              </a:rPr>
              <a:t> No se suele usar </a:t>
            </a:r>
            <a:r>
              <a:rPr lang="es-ES" sz="2000" i="1" dirty="0" smtClean="0">
                <a:solidFill>
                  <a:srgbClr val="FF0000"/>
                </a:solidFill>
              </a:rPr>
              <a:t>a </a:t>
            </a:r>
            <a:r>
              <a:rPr lang="es-ES" sz="2000" dirty="0" smtClean="0">
                <a:solidFill>
                  <a:schemeClr val="bg1"/>
                </a:solidFill>
              </a:rPr>
              <a:t>con</a:t>
            </a:r>
            <a:r>
              <a:rPr lang="es-ES" sz="2000" i="1" dirty="0" smtClean="0">
                <a:solidFill>
                  <a:schemeClr val="bg1"/>
                </a:solidFill>
              </a:rPr>
              <a:t> tener</a:t>
            </a:r>
            <a:r>
              <a:rPr lang="es-ES" sz="2000" dirty="0" smtClean="0">
                <a:solidFill>
                  <a:schemeClr val="bg1"/>
                </a:solidFill>
              </a:rPr>
              <a:t> si el complemento lleva un determinante</a:t>
            </a:r>
            <a:r>
              <a:rPr lang="es-ES" sz="2000" dirty="0" smtClean="0">
                <a:solidFill>
                  <a:srgbClr val="FF0000"/>
                </a:solidFill>
              </a:rPr>
              <a:t> 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21" name="20 Pentágono"/>
          <p:cNvSpPr/>
          <p:nvPr/>
        </p:nvSpPr>
        <p:spPr>
          <a:xfrm>
            <a:off x="362683" y="6152328"/>
            <a:ext cx="989082" cy="52915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Pero..</a:t>
            </a:r>
            <a:endParaRPr lang="es-ES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1424738" y="6181416"/>
            <a:ext cx="5163486" cy="5000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Tenía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 un amigo con problemas estomacales</a:t>
            </a:r>
            <a:r>
              <a:rPr lang="es-ES" sz="2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s-ES" sz="2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" name="1 Llamada de flecha a la izquierda"/>
          <p:cNvSpPr/>
          <p:nvPr/>
        </p:nvSpPr>
        <p:spPr>
          <a:xfrm>
            <a:off x="6267969" y="5497456"/>
            <a:ext cx="2768527" cy="1332918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233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Con </a:t>
            </a:r>
            <a:r>
              <a:rPr lang="es-ES" b="1" dirty="0" smtClean="0"/>
              <a:t>a </a:t>
            </a:r>
            <a:r>
              <a:rPr lang="es-ES" dirty="0" smtClean="0"/>
              <a:t>si le acompaña un adjetivo / complemento que denota estado transitorio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4687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/>
      <p:bldP spid="18" grpId="0" animBg="1"/>
      <p:bldP spid="19" grpId="0" animBg="1"/>
      <p:bldP spid="20" grpId="0"/>
      <p:bldP spid="21" grpId="0" animBg="1"/>
      <p:bldP spid="22" grpId="0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Tema 11:</a:t>
            </a:r>
            <a:r>
              <a:rPr kumimoji="0" lang="es-E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Rutas con historia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214290"/>
            <a:ext cx="15335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CuadroTexto"/>
          <p:cNvSpPr txBox="1"/>
          <p:nvPr/>
        </p:nvSpPr>
        <p:spPr>
          <a:xfrm>
            <a:off x="571472" y="1285860"/>
            <a:ext cx="8286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chemeClr val="bg1"/>
                </a:solidFill>
              </a:rPr>
              <a:t>Completa con </a:t>
            </a:r>
            <a:r>
              <a:rPr lang="es-ES" sz="2000" b="1" i="1" dirty="0" smtClean="0">
                <a:solidFill>
                  <a:srgbClr val="FF0000"/>
                </a:solidFill>
              </a:rPr>
              <a:t>a/Ø 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00034" y="1928802"/>
            <a:ext cx="828680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1. Pablo votó _______  Alfonso como jefe de equipo</a:t>
            </a:r>
          </a:p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2. Rocío </a:t>
            </a:r>
            <a:r>
              <a:rPr lang="es-ES" sz="2000" b="1" dirty="0" smtClean="0">
                <a:solidFill>
                  <a:schemeClr val="bg1"/>
                </a:solidFill>
              </a:rPr>
              <a:t>buscaba</a:t>
            </a:r>
            <a:r>
              <a:rPr lang="es-ES" sz="2000" dirty="0" smtClean="0">
                <a:solidFill>
                  <a:schemeClr val="bg1"/>
                </a:solidFill>
              </a:rPr>
              <a:t> _______ una persona que le enseñara diseño de interiores</a:t>
            </a:r>
          </a:p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3. No </a:t>
            </a:r>
            <a:r>
              <a:rPr lang="es-ES" sz="2000" b="1" dirty="0" smtClean="0">
                <a:solidFill>
                  <a:schemeClr val="bg1"/>
                </a:solidFill>
              </a:rPr>
              <a:t>tengo</a:t>
            </a:r>
            <a:r>
              <a:rPr lang="es-ES" sz="2000" dirty="0" smtClean="0">
                <a:solidFill>
                  <a:schemeClr val="bg1"/>
                </a:solidFill>
              </a:rPr>
              <a:t> ________ una persona que me ayude </a:t>
            </a:r>
          </a:p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4. El ratón mordió _______       perro</a:t>
            </a:r>
          </a:p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5. Paloma y Ricardo </a:t>
            </a:r>
            <a:r>
              <a:rPr lang="es-ES" sz="2000" b="1" dirty="0" smtClean="0">
                <a:solidFill>
                  <a:schemeClr val="bg1"/>
                </a:solidFill>
              </a:rPr>
              <a:t>quieren</a:t>
            </a:r>
            <a:r>
              <a:rPr lang="es-ES" sz="2000" dirty="0" smtClean="0">
                <a:solidFill>
                  <a:schemeClr val="bg1"/>
                </a:solidFill>
              </a:rPr>
              <a:t> ________ su profesor</a:t>
            </a:r>
          </a:p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6. El coche rozó _______      camión</a:t>
            </a:r>
          </a:p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7. Trató ______ el ordenador con mucho cariño</a:t>
            </a:r>
          </a:p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8. Pedro </a:t>
            </a:r>
            <a:r>
              <a:rPr lang="es-ES" sz="2000" b="1" dirty="0" smtClean="0">
                <a:solidFill>
                  <a:schemeClr val="bg1"/>
                </a:solidFill>
              </a:rPr>
              <a:t>necesitaba</a:t>
            </a:r>
            <a:r>
              <a:rPr lang="es-ES" sz="2000" dirty="0" smtClean="0">
                <a:solidFill>
                  <a:schemeClr val="bg1"/>
                </a:solidFill>
              </a:rPr>
              <a:t> _______ una bailarina para su obra de teatro</a:t>
            </a:r>
          </a:p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9. Pinté _______        pueblo de Anna con tonos pastel</a:t>
            </a:r>
          </a:p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10. Es importante que hables _______ tu comunidad de vecinos</a:t>
            </a:r>
          </a:p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11. </a:t>
            </a:r>
            <a:r>
              <a:rPr lang="es-ES" sz="2000" b="1" dirty="0" smtClean="0">
                <a:solidFill>
                  <a:schemeClr val="bg1"/>
                </a:solidFill>
              </a:rPr>
              <a:t>Conozco </a:t>
            </a:r>
            <a:r>
              <a:rPr lang="es-ES" sz="2000" dirty="0" smtClean="0">
                <a:solidFill>
                  <a:schemeClr val="bg1"/>
                </a:solidFill>
              </a:rPr>
              <a:t>_______ este hombre de algo</a:t>
            </a:r>
          </a:p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12. He visto _______ un</a:t>
            </a:r>
            <a:r>
              <a:rPr lang="es-ES" sz="2000" dirty="0" smtClean="0">
                <a:solidFill>
                  <a:srgbClr val="00B050"/>
                </a:solidFill>
              </a:rPr>
              <a:t> </a:t>
            </a:r>
            <a:r>
              <a:rPr lang="es-ES" sz="2000" dirty="0" smtClean="0">
                <a:solidFill>
                  <a:schemeClr val="bg1"/>
                </a:solidFill>
              </a:rPr>
              <a:t>lugar maravilloso entre las montañas</a:t>
            </a:r>
          </a:p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13. Les envié _______ todos de vuelta a casa</a:t>
            </a:r>
          </a:p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14. Ahora  </a:t>
            </a:r>
            <a:r>
              <a:rPr lang="es-ES" sz="2000" b="1" dirty="0" smtClean="0">
                <a:solidFill>
                  <a:schemeClr val="bg1"/>
                </a:solidFill>
              </a:rPr>
              <a:t>tengo</a:t>
            </a:r>
            <a:r>
              <a:rPr lang="es-ES" sz="2000" dirty="0" smtClean="0">
                <a:solidFill>
                  <a:schemeClr val="bg1"/>
                </a:solidFill>
              </a:rPr>
              <a:t> ______ un empleado con gripe.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2357422" y="1857364"/>
            <a:ext cx="642942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a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2571736" y="2214554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Ø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26" name="25 Rectángulo redondeado"/>
          <p:cNvSpPr/>
          <p:nvPr/>
        </p:nvSpPr>
        <p:spPr>
          <a:xfrm>
            <a:off x="3357554" y="2857496"/>
            <a:ext cx="500066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bg1"/>
                </a:solidFill>
              </a:rPr>
              <a:t>el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3071802" y="3429000"/>
            <a:ext cx="500066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bg1"/>
                </a:solidFill>
              </a:rPr>
              <a:t>el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29" name="28 Rectángulo redondeado"/>
          <p:cNvSpPr/>
          <p:nvPr/>
        </p:nvSpPr>
        <p:spPr>
          <a:xfrm>
            <a:off x="1500166" y="3714752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a/Ø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30" name="29 Rectángulo redondeado"/>
          <p:cNvSpPr/>
          <p:nvPr/>
        </p:nvSpPr>
        <p:spPr>
          <a:xfrm>
            <a:off x="2071670" y="2500306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Ø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31" name="30 Rectángulo redondeado"/>
          <p:cNvSpPr/>
          <p:nvPr/>
        </p:nvSpPr>
        <p:spPr>
          <a:xfrm>
            <a:off x="2714612" y="2786058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al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32" name="31 Rectángulo redondeado"/>
          <p:cNvSpPr/>
          <p:nvPr/>
        </p:nvSpPr>
        <p:spPr>
          <a:xfrm>
            <a:off x="3857620" y="3143248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a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33" name="32 Rectángulo redondeado"/>
          <p:cNvSpPr/>
          <p:nvPr/>
        </p:nvSpPr>
        <p:spPr>
          <a:xfrm>
            <a:off x="2500298" y="3429000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a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2357422" y="4357694"/>
            <a:ext cx="500066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bg1"/>
                </a:solidFill>
              </a:rPr>
              <a:t>el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35" name="34 Rectángulo redondeado"/>
          <p:cNvSpPr/>
          <p:nvPr/>
        </p:nvSpPr>
        <p:spPr>
          <a:xfrm>
            <a:off x="2714612" y="4000504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Ø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36" name="35 Rectángulo redondeado"/>
          <p:cNvSpPr/>
          <p:nvPr/>
        </p:nvSpPr>
        <p:spPr>
          <a:xfrm>
            <a:off x="1643042" y="4357694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Ø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37" name="36 Rectángulo redondeado"/>
          <p:cNvSpPr/>
          <p:nvPr/>
        </p:nvSpPr>
        <p:spPr>
          <a:xfrm>
            <a:off x="3714744" y="4643446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a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38" name="37 Rectángulo redondeado"/>
          <p:cNvSpPr/>
          <p:nvPr/>
        </p:nvSpPr>
        <p:spPr>
          <a:xfrm>
            <a:off x="2000232" y="5572140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a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39" name="38 Rectángulo redondeado"/>
          <p:cNvSpPr/>
          <p:nvPr/>
        </p:nvSpPr>
        <p:spPr>
          <a:xfrm>
            <a:off x="2000232" y="4929198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a</a:t>
            </a:r>
            <a:endParaRPr lang="es-ES" sz="2000" b="1" strike="sngStrike" dirty="0">
              <a:solidFill>
                <a:srgbClr val="00B050"/>
              </a:solidFill>
            </a:endParaRPr>
          </a:p>
        </p:txBody>
      </p:sp>
      <p:sp>
        <p:nvSpPr>
          <p:cNvPr id="40" name="39 Rectángulo redondeado"/>
          <p:cNvSpPr/>
          <p:nvPr/>
        </p:nvSpPr>
        <p:spPr>
          <a:xfrm>
            <a:off x="1928794" y="5286388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Ø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2355816" y="5901379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a</a:t>
            </a:r>
            <a:endParaRPr lang="es-E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26" grpId="0"/>
      <p:bldP spid="27" grpId="0"/>
      <p:bldP spid="29" grpId="0"/>
      <p:bldP spid="30" grpId="0"/>
      <p:bldP spid="31" grpId="0"/>
      <p:bldP spid="32" grpId="0"/>
      <p:bldP spid="33" grpId="0"/>
      <p:bldP spid="35" grpId="0"/>
      <p:bldP spid="36" grpId="0"/>
      <p:bldP spid="37" grpId="0"/>
      <p:bldP spid="38" grpId="0"/>
      <p:bldP spid="39" grpId="0"/>
      <p:bldP spid="40" grpId="0"/>
      <p:bldP spid="22" grpId="0"/>
    </p:bldLst>
  </p:timing>
</p:sld>
</file>

<file path=ppt/theme/theme1.xml><?xml version="1.0" encoding="utf-8"?>
<a:theme xmlns:a="http://schemas.openxmlformats.org/drawingml/2006/main" name="Tema de Office">
  <a:themeElements>
    <a:clrScheme name="Personalizado 8">
      <a:dk1>
        <a:sysClr val="windowText" lastClr="000000"/>
      </a:dk1>
      <a:lt1>
        <a:sysClr val="window" lastClr="FFFFFF"/>
      </a:lt1>
      <a:dk2>
        <a:srgbClr val="FEB2FF"/>
      </a:dk2>
      <a:lt2>
        <a:srgbClr val="B2A2C7"/>
      </a:lt2>
      <a:accent1>
        <a:srgbClr val="FE66FF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2194</TotalTime>
  <Words>711</Words>
  <Application>Microsoft Office PowerPoint</Application>
  <PresentationFormat>Presentación en pantalla (4:3)</PresentationFormat>
  <Paragraphs>101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Tema 11 Rutas con historia </vt:lpstr>
      <vt:lpstr>Tema 11: Rutas con historia</vt:lpstr>
      <vt:lpstr>Tema 11: Rutas con historia</vt:lpstr>
      <vt:lpstr>Tema 11: Rutas con historia</vt:lpstr>
      <vt:lpstr>Tema 11: Rutas con historia</vt:lpstr>
      <vt:lpstr>Tema 11: Rutas con historia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5 Son como fieras</dc:title>
  <dc:creator>Anna</dc:creator>
  <cp:lastModifiedBy>Anna</cp:lastModifiedBy>
  <cp:revision>240</cp:revision>
  <dcterms:created xsi:type="dcterms:W3CDTF">2014-08-07T10:28:35Z</dcterms:created>
  <dcterms:modified xsi:type="dcterms:W3CDTF">2014-10-20T16:56:06Z</dcterms:modified>
</cp:coreProperties>
</file>