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B818C-4C0C-4F63-841B-1D0F3D4D1326}" type="datetimeFigureOut">
              <a:rPr lang="es-ES" smtClean="0"/>
              <a:t>26/09/2014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DA0AC3-8589-4303-A920-D64A018789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4237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26/09/2014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26/09/2014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26/09/2014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26/09/2014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26/09/2014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26/09/2014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26/09/2014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26/09/2014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26/09/2014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26/09/2014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6F1B3-7C71-4F7D-A5D3-07F4D920DF69}" type="datetimeFigureOut">
              <a:rPr lang="es-ES" smtClean="0"/>
              <a:pPr/>
              <a:t>26/09/2014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6F1B3-7C71-4F7D-A5D3-07F4D920DF69}" type="datetimeFigureOut">
              <a:rPr lang="es-ES" smtClean="0"/>
              <a:pPr/>
              <a:t>26/09/2014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0DEB4-689E-40F1-B570-8451C86A81D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ctr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s-ES_tradnl" dirty="0" smtClean="0">
                <a:solidFill>
                  <a:srgbClr val="0070C0"/>
                </a:solidFill>
                <a:latin typeface="Arial Black" charset="0"/>
              </a:rPr>
              <a:t>Tema 9</a:t>
            </a:r>
            <a:r>
              <a:rPr lang="es-ES_tradnl" dirty="0" smtClean="0">
                <a:solidFill>
                  <a:srgbClr val="0070C0"/>
                </a:solidFill>
                <a:latin typeface="Arial Rounded MT Bold" charset="0"/>
              </a:rPr>
              <a:t/>
            </a:r>
            <a:br>
              <a:rPr lang="es-ES_tradnl" dirty="0" smtClean="0">
                <a:solidFill>
                  <a:srgbClr val="0070C0"/>
                </a:solidFill>
                <a:latin typeface="Arial Rounded MT Bold" charset="0"/>
              </a:rPr>
            </a:br>
            <a:r>
              <a:rPr lang="es-ES_tradnl" dirty="0" smtClean="0">
                <a:solidFill>
                  <a:srgbClr val="FFFFFF"/>
                </a:solidFill>
                <a:latin typeface="Arial Rounded MT Bold" charset="0"/>
              </a:rPr>
              <a:t>Conectados</a:t>
            </a:r>
            <a:endParaRPr lang="es-ES" dirty="0" smtClean="0">
              <a:solidFill>
                <a:srgbClr val="FFFFFF"/>
              </a:solidFill>
              <a:latin typeface="Arial Rounded MT Bold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645024"/>
            <a:ext cx="209356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Tema 9: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 Conectados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495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 redondeado"/>
          <p:cNvSpPr/>
          <p:nvPr/>
        </p:nvSpPr>
        <p:spPr>
          <a:xfrm>
            <a:off x="539552" y="1313949"/>
            <a:ext cx="1368152" cy="465147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CIERTO/A</a:t>
            </a:r>
            <a:endParaRPr lang="es-ES" b="1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883163"/>
              </p:ext>
            </p:extLst>
          </p:nvPr>
        </p:nvGraphicFramePr>
        <p:xfrm>
          <a:off x="323528" y="2060848"/>
          <a:ext cx="8712968" cy="146295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993444"/>
                <a:gridCol w="4719524"/>
              </a:tblGrid>
              <a:tr h="14197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2"/>
                          </a:solidFill>
                        </a:rPr>
                        <a:t>DELANTE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/>
                          </a:solidFill>
                        </a:rPr>
                        <a:t>DETRÁS</a:t>
                      </a:r>
                      <a:r>
                        <a:rPr lang="es-ES" dirty="0" smtClean="0"/>
                        <a:t> </a:t>
                      </a:r>
                      <a:endParaRPr lang="es-ES" dirty="0"/>
                    </a:p>
                  </a:txBody>
                  <a:tcPr/>
                </a:tc>
              </a:tr>
              <a:tr h="1097194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Determinado,</a:t>
                      </a:r>
                      <a:r>
                        <a:rPr lang="es-ES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conocido por los dos.</a:t>
                      </a:r>
                    </a:p>
                    <a:p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Necesitamos hablar de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cierto 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asunto que nos concierne a los dos.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b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Real, verdadero.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Este es un asunto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cierto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, que he comprobado varias veces antes de comunicarlo.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7 Rectángulo redondeado"/>
          <p:cNvSpPr/>
          <p:nvPr/>
        </p:nvSpPr>
        <p:spPr>
          <a:xfrm>
            <a:off x="537137" y="3789040"/>
            <a:ext cx="1368152" cy="465147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VIEJO/A</a:t>
            </a:r>
            <a:endParaRPr lang="es-ES" b="1" dirty="0"/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105424"/>
              </p:ext>
            </p:extLst>
          </p:nvPr>
        </p:nvGraphicFramePr>
        <p:xfrm>
          <a:off x="251520" y="4509120"/>
          <a:ext cx="8712968" cy="18897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993444"/>
                <a:gridCol w="4719524"/>
              </a:tblGrid>
              <a:tr h="14197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2"/>
                          </a:solidFill>
                        </a:rPr>
                        <a:t>DELANTE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/>
                          </a:solidFill>
                        </a:rPr>
                        <a:t>DETRÁS</a:t>
                      </a:r>
                      <a:r>
                        <a:rPr lang="es-ES" dirty="0" smtClean="0"/>
                        <a:t> </a:t>
                      </a:r>
                      <a:endParaRPr lang="es-ES" dirty="0"/>
                    </a:p>
                  </a:txBody>
                  <a:tcPr/>
                </a:tc>
              </a:tr>
              <a:tr h="1097194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Querido, apreciado, se siente cariño hacia ello</a:t>
                      </a:r>
                      <a:r>
                        <a:rPr lang="es-ES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.</a:t>
                      </a:r>
                    </a:p>
                    <a:p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Mi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vieja 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impresora está conmigo desde que compré mi primer ordenador. Me daría pena que se me estropeara.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b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Antiguo, de edad.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b="0" i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Esta es una impresora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vieja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 ya. ¿Qué te parece si la cambiamos?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089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Tema 9: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 Conectados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495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 redondeado"/>
          <p:cNvSpPr/>
          <p:nvPr/>
        </p:nvSpPr>
        <p:spPr>
          <a:xfrm>
            <a:off x="539552" y="1313949"/>
            <a:ext cx="1368152" cy="465147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ÚNICO/A</a:t>
            </a:r>
            <a:endParaRPr lang="es-ES" b="1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914467"/>
              </p:ext>
            </p:extLst>
          </p:nvPr>
        </p:nvGraphicFramePr>
        <p:xfrm>
          <a:off x="323528" y="2060848"/>
          <a:ext cx="8712968" cy="1584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993444"/>
                <a:gridCol w="4719524"/>
              </a:tblGrid>
              <a:tr h="14197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2"/>
                          </a:solidFill>
                        </a:rPr>
                        <a:t>DELANTE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/>
                          </a:solidFill>
                        </a:rPr>
                        <a:t>DETRÁS</a:t>
                      </a:r>
                      <a:r>
                        <a:rPr lang="es-ES" dirty="0" smtClean="0"/>
                        <a:t> </a:t>
                      </a:r>
                      <a:endParaRPr lang="es-ES" dirty="0"/>
                    </a:p>
                  </a:txBody>
                  <a:tcPr/>
                </a:tc>
              </a:tr>
              <a:tr h="1097194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Una</a:t>
                      </a:r>
                      <a:r>
                        <a:rPr lang="es-ES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unidad, uno solo.</a:t>
                      </a:r>
                    </a:p>
                    <a:p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Tengo un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único 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ordenador, que es un portátil, y que se me ha estropeado esta mañana.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b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Excepcional, magnífico.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Tengo un ordenador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único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. Me lo “tunearon” en una feria de Informática y ahora todos mis amigos quieren uno igual.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7 Rectángulo redondeado"/>
          <p:cNvSpPr/>
          <p:nvPr/>
        </p:nvSpPr>
        <p:spPr>
          <a:xfrm>
            <a:off x="537137" y="3861048"/>
            <a:ext cx="1368152" cy="465147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RARO/A</a:t>
            </a:r>
            <a:endParaRPr lang="es-ES" b="1" dirty="0"/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292083"/>
              </p:ext>
            </p:extLst>
          </p:nvPr>
        </p:nvGraphicFramePr>
        <p:xfrm>
          <a:off x="251520" y="4509120"/>
          <a:ext cx="8712968" cy="18592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993444"/>
                <a:gridCol w="4719524"/>
              </a:tblGrid>
              <a:tr h="14197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2"/>
                          </a:solidFill>
                        </a:rPr>
                        <a:t>DELANTE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/>
                          </a:solidFill>
                        </a:rPr>
                        <a:t>DETRÁS</a:t>
                      </a:r>
                      <a:r>
                        <a:rPr lang="es-ES" dirty="0" smtClean="0"/>
                        <a:t> </a:t>
                      </a:r>
                      <a:endParaRPr lang="es-ES" dirty="0"/>
                    </a:p>
                  </a:txBody>
                  <a:tcPr/>
                </a:tc>
              </a:tr>
              <a:tr h="1097194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Escaso,</a:t>
                      </a:r>
                      <a:r>
                        <a:rPr lang="es-ES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poco común, poco habitual.</a:t>
                      </a:r>
                    </a:p>
                    <a:p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Me han entrado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raros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 virus en el ordenador. Tengo un antivirus buenísimo.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b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Extraño, diferente.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Me ha entrado un virus muy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raro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 en el ordenador: no me ha cambiado nada, pero, de vez en cuando, me aparece una ventana con una flor dentro.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997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Tema 9: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 Conectados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495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 redondeado"/>
          <p:cNvSpPr/>
          <p:nvPr/>
        </p:nvSpPr>
        <p:spPr>
          <a:xfrm>
            <a:off x="539552" y="1313949"/>
            <a:ext cx="1368152" cy="465147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DIFERENTE</a:t>
            </a:r>
            <a:endParaRPr lang="es-ES" b="1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406500"/>
              </p:ext>
            </p:extLst>
          </p:nvPr>
        </p:nvGraphicFramePr>
        <p:xfrm>
          <a:off x="323528" y="2060848"/>
          <a:ext cx="8712968" cy="1584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993444"/>
                <a:gridCol w="4719524"/>
              </a:tblGrid>
              <a:tr h="14197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2"/>
                          </a:solidFill>
                        </a:rPr>
                        <a:t>DELANTE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/>
                          </a:solidFill>
                        </a:rPr>
                        <a:t>DETRÁS</a:t>
                      </a:r>
                      <a:r>
                        <a:rPr lang="es-ES" dirty="0" smtClean="0"/>
                        <a:t> </a:t>
                      </a:r>
                      <a:endParaRPr lang="es-ES" dirty="0"/>
                    </a:p>
                  </a:txBody>
                  <a:tcPr/>
                </a:tc>
              </a:tr>
              <a:tr h="1097194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Varios, diversos, más de uno</a:t>
                      </a:r>
                      <a:r>
                        <a:rPr lang="es-ES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.</a:t>
                      </a:r>
                    </a:p>
                    <a:p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Me ha enseñado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diferentes 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altavoces y ahora no sé por cuáles decidirme.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b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Distinto, desigual, dispar.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Tienes unos altavoces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diferentes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 a los míos, ¿verdad? ¿Me los puedes enseñar? Es que quiero comprarme otros…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7 Rectángulo redondeado"/>
          <p:cNvSpPr/>
          <p:nvPr/>
        </p:nvSpPr>
        <p:spPr>
          <a:xfrm>
            <a:off x="537137" y="3861048"/>
            <a:ext cx="1368152" cy="465147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NUEVO/A</a:t>
            </a:r>
            <a:endParaRPr lang="es-ES" b="1" dirty="0"/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341754"/>
              </p:ext>
            </p:extLst>
          </p:nvPr>
        </p:nvGraphicFramePr>
        <p:xfrm>
          <a:off x="251520" y="4509120"/>
          <a:ext cx="8712968" cy="1615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993444"/>
                <a:gridCol w="4719524"/>
              </a:tblGrid>
              <a:tr h="14197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2"/>
                          </a:solidFill>
                        </a:rPr>
                        <a:t>DELANTE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/>
                          </a:solidFill>
                        </a:rPr>
                        <a:t>DETRÁS</a:t>
                      </a:r>
                      <a:r>
                        <a:rPr lang="es-ES" dirty="0" smtClean="0"/>
                        <a:t> </a:t>
                      </a:r>
                      <a:endParaRPr lang="es-ES" dirty="0"/>
                    </a:p>
                  </a:txBody>
                  <a:tcPr/>
                </a:tc>
              </a:tr>
              <a:tr h="1097194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Novedoso</a:t>
                      </a:r>
                      <a:r>
                        <a:rPr lang="es-ES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.</a:t>
                      </a:r>
                    </a:p>
                    <a:p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Ha salido la 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nueva 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aplicación para móviles que todos esperábamos.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b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nueva adquisición, diferente a lo anterior.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Esta aplicación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nueva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  que tú tenías y que me bajé yo ayer no funciona muy bien ¿no?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500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Tema 9: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 Conectados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495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Rectángulo redondeado"/>
          <p:cNvSpPr/>
          <p:nvPr/>
        </p:nvSpPr>
        <p:spPr>
          <a:xfrm>
            <a:off x="539552" y="1313949"/>
            <a:ext cx="1368152" cy="465147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POBRE</a:t>
            </a:r>
            <a:endParaRPr lang="es-ES" b="1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146879"/>
              </p:ext>
            </p:extLst>
          </p:nvPr>
        </p:nvGraphicFramePr>
        <p:xfrm>
          <a:off x="323528" y="2060848"/>
          <a:ext cx="8712968" cy="1584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993444"/>
                <a:gridCol w="4719524"/>
              </a:tblGrid>
              <a:tr h="14197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2"/>
                          </a:solidFill>
                        </a:rPr>
                        <a:t>DELANTE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/>
                          </a:solidFill>
                        </a:rPr>
                        <a:t>DETRÁS</a:t>
                      </a:r>
                      <a:r>
                        <a:rPr lang="es-ES" dirty="0" smtClean="0"/>
                        <a:t> </a:t>
                      </a:r>
                      <a:endParaRPr lang="es-ES" dirty="0"/>
                    </a:p>
                  </a:txBody>
                  <a:tcPr/>
                </a:tc>
              </a:tr>
              <a:tr h="1097194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Desgraciado, infeliz</a:t>
                      </a:r>
                      <a:r>
                        <a:rPr lang="es-ES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.</a:t>
                      </a:r>
                    </a:p>
                    <a:p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Han despedido al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pobre 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chico que estaba en la portería. Creo que perdió una carta importante.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b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Sin recursos económicos.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Pues yo, a final de mes, se puede decir que soy un chico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pobre.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 Estoy en números rojos.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7 Rectángulo redondeado"/>
          <p:cNvSpPr/>
          <p:nvPr/>
        </p:nvSpPr>
        <p:spPr>
          <a:xfrm>
            <a:off x="537137" y="3933056"/>
            <a:ext cx="1368152" cy="465147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VULGAR</a:t>
            </a:r>
            <a:endParaRPr lang="es-ES" b="1" dirty="0"/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814395"/>
              </p:ext>
            </p:extLst>
          </p:nvPr>
        </p:nvGraphicFramePr>
        <p:xfrm>
          <a:off x="251520" y="4509120"/>
          <a:ext cx="8712968" cy="1584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993444"/>
                <a:gridCol w="4719524"/>
              </a:tblGrid>
              <a:tr h="14197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2"/>
                          </a:solidFill>
                        </a:rPr>
                        <a:t>DELANTE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/>
                          </a:solidFill>
                        </a:rPr>
                        <a:t>DETRÁS</a:t>
                      </a:r>
                      <a:r>
                        <a:rPr lang="es-ES" dirty="0" smtClean="0"/>
                        <a:t> </a:t>
                      </a:r>
                      <a:endParaRPr lang="es-ES" dirty="0"/>
                    </a:p>
                  </a:txBody>
                  <a:tcPr/>
                </a:tc>
              </a:tr>
              <a:tr h="1097194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Simple,</a:t>
                      </a:r>
                      <a:r>
                        <a:rPr lang="es-ES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común, del montón.</a:t>
                      </a:r>
                    </a:p>
                    <a:p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Es un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vulgar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 programador, pero tiene una cuantiosa fortuna que consiguió después de crear un videojuego.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b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Grosero, sin refinamiento.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El nuevo es un programador muy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vulgar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. Dice unas cosas cada vez que habla… que me saca los colores hasta a mí.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94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Tema 9: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 Conectados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495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611560" y="1196752"/>
            <a:ext cx="6192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Completa estas frases colocando el adjetivo delante o detrás dependiendo del significado: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611560" y="2132856"/>
            <a:ext cx="8064896" cy="2308324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CURIOSO</a:t>
            </a:r>
          </a:p>
          <a:p>
            <a:pPr algn="just"/>
            <a:r>
              <a:rPr lang="es-ES" sz="2400" dirty="0" smtClean="0"/>
              <a:t>A. La </a:t>
            </a:r>
            <a:r>
              <a:rPr lang="es-ES" sz="2400" dirty="0"/>
              <a:t>verdad es que eres un ________ </a:t>
            </a:r>
            <a:r>
              <a:rPr lang="es-ES" sz="2400" dirty="0" smtClean="0"/>
              <a:t>hombre _________. No paras de preguntarme cosas de mi trabajo. ¡Pareces de la competencia! </a:t>
            </a:r>
          </a:p>
          <a:p>
            <a:r>
              <a:rPr lang="es-ES" sz="2400" dirty="0" smtClean="0"/>
              <a:t>B. Eres un ________ hombre ________. Creo que nunca acabaré de conocerte.</a:t>
            </a:r>
            <a:endParaRPr lang="es-ES" sz="24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540034" y="2342781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curioso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979712" y="3573016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curioso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02249" y="4586573"/>
            <a:ext cx="8064896" cy="1938992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GRANDE</a:t>
            </a:r>
          </a:p>
          <a:p>
            <a:r>
              <a:rPr lang="es-ES" sz="2400" dirty="0" smtClean="0"/>
              <a:t>A. Esta es una _______ mujer_______. La admiro desde pequeña.</a:t>
            </a:r>
          </a:p>
          <a:p>
            <a:r>
              <a:rPr lang="es-ES" sz="2400" dirty="0" smtClean="0"/>
              <a:t>B. Soy una _______ mujer _______. Tengo que hacerme la ropa a medida porque no encuentro ropa en las tiendas para mí.</a:t>
            </a:r>
            <a:endParaRPr lang="es-ES" sz="24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565554" y="4869160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gran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901630" y="5592270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grande</a:t>
            </a:r>
            <a:endParaRPr lang="es-E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77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1" grpId="0"/>
      <p:bldP spid="12" grpId="0"/>
      <p:bldP spid="13" grpId="0" animBg="1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Tema 9: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 Conectados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78793" y="1196752"/>
            <a:ext cx="8064896" cy="2308324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CIERTA</a:t>
            </a:r>
          </a:p>
          <a:p>
            <a:r>
              <a:rPr lang="es-ES" sz="2400" dirty="0" smtClean="0"/>
              <a:t>A. Nunca creí que llegaríamos a este punto, pero lo que tenemos ahora es una </a:t>
            </a:r>
            <a:r>
              <a:rPr lang="es-ES" sz="2400" dirty="0"/>
              <a:t>________ situación ________ </a:t>
            </a:r>
            <a:r>
              <a:rPr lang="es-ES" sz="2400" dirty="0" smtClean="0"/>
              <a:t>que hay que resolver.</a:t>
            </a:r>
          </a:p>
          <a:p>
            <a:r>
              <a:rPr lang="es-ES" sz="2400" dirty="0" smtClean="0"/>
              <a:t>B. </a:t>
            </a:r>
            <a:r>
              <a:rPr lang="es-ES" sz="2400" dirty="0"/>
              <a:t>No quiero volver a pasar por ________ situación ________ que conocemos los dos y de la que no quiero volver a hablar</a:t>
            </a:r>
            <a:r>
              <a:rPr lang="es-ES" sz="2400" dirty="0" smtClean="0"/>
              <a:t>.</a:t>
            </a:r>
            <a:endParaRPr lang="es-ES" sz="24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495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4448119" y="2636911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cierta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796136" y="1889249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cierta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78793" y="3861048"/>
            <a:ext cx="8064896" cy="2308324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VIEJO</a:t>
            </a:r>
          </a:p>
          <a:p>
            <a:r>
              <a:rPr lang="es-ES" sz="2400" dirty="0" smtClean="0"/>
              <a:t>A. Él es el único _______ socio _______ que, por edad, debe tener un lugar destacado en nuestra próxima celebración.</a:t>
            </a:r>
          </a:p>
          <a:p>
            <a:r>
              <a:rPr lang="es-ES" sz="2400" dirty="0" smtClean="0"/>
              <a:t>B. </a:t>
            </a:r>
            <a:r>
              <a:rPr lang="es-ES" sz="2400" dirty="0"/>
              <a:t>No quiero que te olvides de invitar a nuestro _______ socio _______. Sin él la fiesta de la empresa no sería lo mismo.</a:t>
            </a:r>
          </a:p>
          <a:p>
            <a:endParaRPr lang="es-ES" sz="24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376211" y="4149079"/>
            <a:ext cx="846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viejo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6420969" y="4934555"/>
            <a:ext cx="846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viejo</a:t>
            </a:r>
            <a:endParaRPr lang="es-E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19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9" grpId="0"/>
      <p:bldP spid="10" grpId="0" animBg="1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Tema 9: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 Conectados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495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78792" y="1196752"/>
            <a:ext cx="8225655" cy="1569660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ÚNICO</a:t>
            </a:r>
          </a:p>
          <a:p>
            <a:r>
              <a:rPr lang="es-ES" sz="2400" dirty="0" smtClean="0"/>
              <a:t>A. Este es el ________ producto ________ que vamos a vender.</a:t>
            </a:r>
          </a:p>
          <a:p>
            <a:r>
              <a:rPr lang="es-ES" sz="2400" dirty="0" smtClean="0"/>
              <a:t>B. Este es un </a:t>
            </a:r>
            <a:r>
              <a:rPr lang="es-ES" sz="2400" dirty="0"/>
              <a:t>________ producto ________ </a:t>
            </a:r>
            <a:r>
              <a:rPr lang="es-ES" sz="2400" dirty="0" smtClean="0"/>
              <a:t>que llama la atención a todos los que lo ven.</a:t>
            </a:r>
            <a:endParaRPr lang="es-ES" sz="2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2051720" y="1497830"/>
            <a:ext cx="990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único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644008" y="1844824"/>
            <a:ext cx="990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único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78792" y="2918812"/>
            <a:ext cx="8225655" cy="1938992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RARA</a:t>
            </a:r>
          </a:p>
          <a:p>
            <a:r>
              <a:rPr lang="es-ES" sz="2400" dirty="0" smtClean="0"/>
              <a:t>A. </a:t>
            </a:r>
            <a:r>
              <a:rPr lang="es-ES" sz="2400" dirty="0"/>
              <a:t>Esta es una ________ planta _______: no hay </a:t>
            </a:r>
            <a:r>
              <a:rPr lang="es-ES" sz="2400"/>
              <a:t>que </a:t>
            </a:r>
            <a:r>
              <a:rPr lang="es-ES" sz="2400" smtClean="0"/>
              <a:t>regarla </a:t>
            </a:r>
            <a:r>
              <a:rPr lang="es-ES" sz="2400" dirty="0"/>
              <a:t>y no necesita sol.</a:t>
            </a:r>
          </a:p>
          <a:p>
            <a:r>
              <a:rPr lang="es-ES" sz="2400" dirty="0" smtClean="0"/>
              <a:t>B. Tienen una ________ planta _______ en este jardín botánico. No había visto ninguna igual antes.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4355976" y="3212976"/>
            <a:ext cx="990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rara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339752" y="3909235"/>
            <a:ext cx="990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rara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78792" y="4919008"/>
            <a:ext cx="8225655" cy="1569660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DIFERENTES</a:t>
            </a:r>
          </a:p>
          <a:p>
            <a:r>
              <a:rPr lang="es-ES" sz="2400" dirty="0" smtClean="0"/>
              <a:t>A. Enséñame ________ vestidos__________. Quiero ser la más llamativa en la fiesta y que nadie vaya como yo.</a:t>
            </a:r>
            <a:endParaRPr lang="es-ES" sz="2400" dirty="0"/>
          </a:p>
          <a:p>
            <a:r>
              <a:rPr lang="es-ES" sz="2400" dirty="0" smtClean="0"/>
              <a:t>B. Me mostró_________ vestidos _______ y me quedé el rojo.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4491618" y="5242173"/>
            <a:ext cx="1520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diferentes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074710" y="6027003"/>
            <a:ext cx="1520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diferentes</a:t>
            </a:r>
            <a:endParaRPr lang="es-E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2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 animBg="1"/>
      <p:bldP spid="10" grpId="0"/>
      <p:bldP spid="11" grpId="0"/>
      <p:bldP spid="12" grpId="0" animBg="1"/>
      <p:bldP spid="13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06188" y="260648"/>
            <a:ext cx="8229600" cy="868346"/>
          </a:xfrm>
        </p:spPr>
        <p:txBody>
          <a:bodyPr/>
          <a:lstStyle/>
          <a:p>
            <a:pPr algn="l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Tema 9: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 Conectados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08160" y="1052736"/>
            <a:ext cx="8225655" cy="1938992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NUEVO</a:t>
            </a:r>
          </a:p>
          <a:p>
            <a:r>
              <a:rPr lang="es-ES" sz="2400" dirty="0" smtClean="0"/>
              <a:t>A. ¿Tienes algún ________ videojuego ________? Es que ya he jugado con estos varias veces.</a:t>
            </a:r>
          </a:p>
          <a:p>
            <a:r>
              <a:rPr lang="es-ES" sz="2400" dirty="0" smtClean="0"/>
              <a:t>B. Me he comprado el ________ videojuego ________,  ese que anuncian ahora por la tele.</a:t>
            </a:r>
            <a:endParaRPr lang="es-ES" sz="2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327779" y="3065185"/>
            <a:ext cx="8225655" cy="1938992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POBRE</a:t>
            </a:r>
          </a:p>
          <a:p>
            <a:r>
              <a:rPr lang="es-ES" sz="2400" dirty="0" smtClean="0"/>
              <a:t>A. Me parece que es un ________ hombre ________. Todo lo que intenta, le sale mal.</a:t>
            </a:r>
          </a:p>
          <a:p>
            <a:r>
              <a:rPr lang="es-ES" sz="2400" dirty="0" smtClean="0"/>
              <a:t>B. Ahora es un ________ hombre ________, aunque antes fue multimillonario. Pero, ya sabes, a veces los negocios te arruinan.</a:t>
            </a:r>
            <a:endParaRPr lang="es-ES" sz="2400" dirty="0"/>
          </a:p>
        </p:txBody>
      </p:sp>
      <p:sp>
        <p:nvSpPr>
          <p:cNvPr id="8" name="7 CuadroTexto"/>
          <p:cNvSpPr txBox="1"/>
          <p:nvPr/>
        </p:nvSpPr>
        <p:spPr>
          <a:xfrm>
            <a:off x="5364088" y="1412776"/>
            <a:ext cx="990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nuevo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347864" y="2132856"/>
            <a:ext cx="990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nuevo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530530" y="3345281"/>
            <a:ext cx="990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pobre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715816" y="4076134"/>
            <a:ext cx="990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pobre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327779" y="5085184"/>
            <a:ext cx="8225655" cy="1569660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VULGAR</a:t>
            </a:r>
          </a:p>
          <a:p>
            <a:r>
              <a:rPr lang="es-ES" sz="2400" dirty="0" smtClean="0"/>
              <a:t>A. Te has vuelto una _______persona_______. Tus modales son inaceptables.</a:t>
            </a:r>
          </a:p>
          <a:p>
            <a:r>
              <a:rPr lang="es-ES" sz="2400" dirty="0" smtClean="0"/>
              <a:t>B. Es  una ________ persona________, no destaca en nada.</a:t>
            </a:r>
            <a:endParaRPr lang="es-ES" sz="2400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495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CuadroTexto"/>
          <p:cNvSpPr txBox="1"/>
          <p:nvPr/>
        </p:nvSpPr>
        <p:spPr>
          <a:xfrm>
            <a:off x="5076056" y="5408349"/>
            <a:ext cx="990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vulgar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1763688" y="6193179"/>
            <a:ext cx="990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vulgar</a:t>
            </a:r>
            <a:endParaRPr lang="es-E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925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/>
      <p:bldP spid="11" grpId="0"/>
      <p:bldP spid="12" grpId="0" animBg="1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Tema 9: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 Conectados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1944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3500" b="1" dirty="0" smtClean="0">
                <a:solidFill>
                  <a:schemeClr val="accent5">
                    <a:lumMod val="75000"/>
                  </a:schemeClr>
                </a:solidFill>
              </a:rPr>
              <a:t>La posición del adjetivo</a:t>
            </a:r>
          </a:p>
          <a:p>
            <a:pPr marL="0" indent="0" algn="just">
              <a:buNone/>
            </a:pPr>
            <a:r>
              <a:rPr lang="es-ES" sz="2400" dirty="0"/>
              <a:t>El </a:t>
            </a:r>
            <a:r>
              <a:rPr lang="es-ES" sz="2400" dirty="0" smtClean="0"/>
              <a:t>español suele llevar el adjetivo detrás del nombre. Pero las lenguas usan muchas formas para </a:t>
            </a:r>
            <a:r>
              <a:rPr lang="es-ES" sz="2400" b="1" dirty="0" smtClean="0"/>
              <a:t>intensificar </a:t>
            </a:r>
            <a:r>
              <a:rPr lang="es-ES" sz="2400" dirty="0" smtClean="0"/>
              <a:t>lo que se quiere decir y un recurso muy utilizado por el español es </a:t>
            </a:r>
            <a:r>
              <a:rPr lang="es-ES" sz="2400" b="1" dirty="0" smtClean="0"/>
              <a:t>anteponer</a:t>
            </a:r>
            <a:r>
              <a:rPr lang="es-ES" sz="2400" dirty="0" smtClean="0"/>
              <a:t> el adjetivo.</a:t>
            </a:r>
            <a:endParaRPr lang="es-ES" sz="2400" dirty="0"/>
          </a:p>
          <a:p>
            <a:pPr marL="0" indent="0" algn="just">
              <a:buNone/>
            </a:pPr>
            <a:endParaRPr lang="es-ES" sz="2400" dirty="0" smtClean="0"/>
          </a:p>
          <a:p>
            <a:pPr>
              <a:buNone/>
            </a:pPr>
            <a:endParaRPr lang="es-ES" sz="2400" dirty="0"/>
          </a:p>
        </p:txBody>
      </p:sp>
      <p:sp>
        <p:nvSpPr>
          <p:cNvPr id="5" name="4 Rectángulo"/>
          <p:cNvSpPr/>
          <p:nvPr/>
        </p:nvSpPr>
        <p:spPr>
          <a:xfrm>
            <a:off x="395536" y="3074468"/>
            <a:ext cx="4483318" cy="64294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Pasé un rato </a:t>
            </a:r>
            <a:r>
              <a:rPr lang="es-ES" sz="2000" b="1" i="1" dirty="0" smtClean="0">
                <a:solidFill>
                  <a:schemeClr val="bg2">
                    <a:lumMod val="25000"/>
                  </a:schemeClr>
                </a:solidFill>
              </a:rPr>
              <a:t>largo</a:t>
            </a:r>
            <a:r>
              <a:rPr lang="es-ES" sz="2000" i="1" dirty="0" smtClean="0">
                <a:solidFill>
                  <a:schemeClr val="tx1"/>
                </a:solidFill>
              </a:rPr>
              <a:t> delante del ordenador</a:t>
            </a:r>
            <a:endParaRPr lang="es-ES" sz="2000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495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395536" y="3839244"/>
            <a:ext cx="4483318" cy="64294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Pasé un</a:t>
            </a:r>
            <a:r>
              <a:rPr lang="es-ES" sz="2000" b="1" i="1" dirty="0" smtClean="0">
                <a:solidFill>
                  <a:schemeClr val="bg2">
                    <a:lumMod val="25000"/>
                  </a:schemeClr>
                </a:solidFill>
              </a:rPr>
              <a:t> largo </a:t>
            </a:r>
            <a:r>
              <a:rPr lang="es-ES" sz="2000" i="1" dirty="0" smtClean="0">
                <a:solidFill>
                  <a:schemeClr val="tx1"/>
                </a:solidFill>
              </a:rPr>
              <a:t>rato delante del ordenador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4961723" y="3036277"/>
            <a:ext cx="3992721" cy="719324"/>
          </a:xfrm>
          <a:prstGeom prst="round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bg2">
                    <a:lumMod val="25000"/>
                  </a:schemeClr>
                </a:solidFill>
              </a:rPr>
              <a:t>Descripción: </a:t>
            </a:r>
            <a:r>
              <a:rPr lang="es-ES" dirty="0" smtClean="0"/>
              <a:t>Estoy hablando </a:t>
            </a:r>
            <a:r>
              <a:rPr lang="es-ES" b="1" dirty="0" smtClean="0">
                <a:solidFill>
                  <a:schemeClr val="tx1"/>
                </a:solidFill>
              </a:rPr>
              <a:t>objetivamente</a:t>
            </a:r>
            <a:r>
              <a:rPr lang="es-ES" dirty="0" smtClean="0"/>
              <a:t> del tiempo que estuve</a:t>
            </a:r>
            <a:endParaRPr lang="es-ES" dirty="0"/>
          </a:p>
        </p:txBody>
      </p:sp>
      <p:sp>
        <p:nvSpPr>
          <p:cNvPr id="10" name="9 Rectángulo redondeado"/>
          <p:cNvSpPr/>
          <p:nvPr/>
        </p:nvSpPr>
        <p:spPr>
          <a:xfrm>
            <a:off x="4961723" y="3839244"/>
            <a:ext cx="3970484" cy="702036"/>
          </a:xfrm>
          <a:prstGeom prst="round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bg2">
                    <a:lumMod val="25000"/>
                  </a:schemeClr>
                </a:solidFill>
              </a:rPr>
              <a:t>Percepción: </a:t>
            </a:r>
            <a:r>
              <a:rPr lang="es-ES" dirty="0" smtClean="0"/>
              <a:t>Quiero intensificar que el tiempo pasado </a:t>
            </a:r>
            <a:r>
              <a:rPr lang="es-ES" b="1" dirty="0" smtClean="0"/>
              <a:t>se me hizo eterno</a:t>
            </a:r>
            <a:endParaRPr lang="es-ES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395536" y="4562280"/>
            <a:ext cx="8541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En algunos casos situar el adjetivo delante o detrás </a:t>
            </a:r>
            <a:r>
              <a:rPr lang="es-ES" sz="2400" b="1" dirty="0" smtClean="0"/>
              <a:t>cambia el significado</a:t>
            </a:r>
            <a:r>
              <a:rPr lang="es-ES" sz="2400" dirty="0" smtClean="0"/>
              <a:t> del mismo, no la percepción del mismo.</a:t>
            </a:r>
            <a:endParaRPr lang="es-ES" sz="2400" dirty="0"/>
          </a:p>
        </p:txBody>
      </p:sp>
      <p:sp>
        <p:nvSpPr>
          <p:cNvPr id="11" name="10 Rectángulo"/>
          <p:cNvSpPr/>
          <p:nvPr/>
        </p:nvSpPr>
        <p:spPr>
          <a:xfrm>
            <a:off x="395536" y="5337734"/>
            <a:ext cx="4483318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He hablado con un </a:t>
            </a:r>
            <a:r>
              <a:rPr lang="es-ES" sz="2000" b="1" i="1" dirty="0" smtClean="0">
                <a:solidFill>
                  <a:srgbClr val="002060"/>
                </a:solidFill>
              </a:rPr>
              <a:t>curioso</a:t>
            </a:r>
            <a:r>
              <a:rPr lang="es-ES" sz="2000" i="1" dirty="0" smtClean="0">
                <a:solidFill>
                  <a:schemeClr val="tx1"/>
                </a:solidFill>
              </a:rPr>
              <a:t> recepcionista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6036220"/>
            <a:ext cx="4483318" cy="64294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i="1" dirty="0" smtClean="0">
                <a:solidFill>
                  <a:schemeClr val="tx1"/>
                </a:solidFill>
              </a:rPr>
              <a:t>He  hablado con un recepcionista </a:t>
            </a:r>
            <a:r>
              <a:rPr lang="es-ES" sz="2000" b="1" i="1" dirty="0" smtClean="0">
                <a:solidFill>
                  <a:srgbClr val="002060"/>
                </a:solidFill>
              </a:rPr>
              <a:t>curioso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13" name="12 Rectángulo redondeado"/>
          <p:cNvSpPr/>
          <p:nvPr/>
        </p:nvSpPr>
        <p:spPr>
          <a:xfrm>
            <a:off x="5035704" y="5393278"/>
            <a:ext cx="3896503" cy="642942"/>
          </a:xfrm>
          <a:prstGeom prst="round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Peculiar, diferente </a:t>
            </a:r>
            <a:r>
              <a:rPr lang="es-ES" dirty="0" smtClean="0"/>
              <a:t>recepcionista</a:t>
            </a:r>
            <a:endParaRPr lang="es-ES" dirty="0"/>
          </a:p>
        </p:txBody>
      </p:sp>
      <p:sp>
        <p:nvSpPr>
          <p:cNvPr id="14" name="13 Rectángulo redondeado"/>
          <p:cNvSpPr/>
          <p:nvPr/>
        </p:nvSpPr>
        <p:spPr>
          <a:xfrm>
            <a:off x="5013467" y="6143575"/>
            <a:ext cx="3918740" cy="602448"/>
          </a:xfrm>
          <a:prstGeom prst="round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Cotilla, chismoso</a:t>
            </a:r>
            <a:r>
              <a:rPr lang="es-ES" dirty="0" smtClean="0"/>
              <a:t> recepcionista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8" grpId="0" animBg="1"/>
      <p:bldP spid="7" grpId="0" animBg="1"/>
      <p:bldP spid="10" grpId="0" animBg="1"/>
      <p:bldP spid="9" grpId="0"/>
      <p:bldP spid="11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10081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S" sz="2800" dirty="0" smtClean="0"/>
              <a:t>Pero ¿cuándo uso el adjetivo </a:t>
            </a:r>
            <a:r>
              <a:rPr lang="es-ES" sz="2800" b="1" dirty="0" smtClean="0">
                <a:solidFill>
                  <a:schemeClr val="accent2"/>
                </a:solidFill>
              </a:rPr>
              <a:t>delante</a:t>
            </a:r>
            <a:r>
              <a:rPr lang="es-ES" sz="2800" dirty="0" smtClean="0"/>
              <a:t> o </a:t>
            </a:r>
            <a:r>
              <a:rPr lang="es-ES" sz="2800" b="1" dirty="0" smtClean="0">
                <a:solidFill>
                  <a:schemeClr val="accent1"/>
                </a:solidFill>
              </a:rPr>
              <a:t>detrás</a:t>
            </a:r>
            <a:r>
              <a:rPr lang="es-ES" sz="2800" dirty="0" smtClean="0"/>
              <a:t>?</a:t>
            </a:r>
          </a:p>
          <a:p>
            <a:pPr marL="0" indent="0">
              <a:buNone/>
            </a:pPr>
            <a:r>
              <a:rPr lang="es-ES" sz="2800" dirty="0" smtClean="0"/>
              <a:t>A. En la mayoría de adjetivos la posición viene determinada por si queremos </a:t>
            </a:r>
            <a:r>
              <a:rPr lang="es-ES" sz="2800" b="1" dirty="0" smtClean="0"/>
              <a:t>intensificar</a:t>
            </a:r>
            <a:r>
              <a:rPr lang="es-ES" sz="2800" dirty="0" smtClean="0"/>
              <a:t> o </a:t>
            </a:r>
            <a:r>
              <a:rPr lang="es-ES" sz="2800" b="1" dirty="0" smtClean="0"/>
              <a:t>mostrar objetivamente </a:t>
            </a:r>
            <a:r>
              <a:rPr lang="es-ES" sz="2800" dirty="0" smtClean="0"/>
              <a:t>la característica.</a:t>
            </a:r>
          </a:p>
          <a:p>
            <a:pPr marL="0" indent="0">
              <a:buNone/>
            </a:pPr>
            <a:endParaRPr lang="es-ES" sz="2400" dirty="0" smtClean="0"/>
          </a:p>
          <a:p>
            <a:pPr marL="0" indent="0">
              <a:buNone/>
            </a:pPr>
            <a:endParaRPr lang="es-ES" sz="2400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Tema 9: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 Conectados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495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480130"/>
              </p:ext>
            </p:extLst>
          </p:nvPr>
        </p:nvGraphicFramePr>
        <p:xfrm>
          <a:off x="539552" y="2204864"/>
          <a:ext cx="8136904" cy="174728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384376"/>
                <a:gridCol w="4752528"/>
              </a:tblGrid>
              <a:tr h="325065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2"/>
                          </a:solidFill>
                        </a:rPr>
                        <a:t>DELANTE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Ejemplo </a:t>
                      </a:r>
                      <a:endParaRPr lang="es-ES" dirty="0"/>
                    </a:p>
                  </a:txBody>
                  <a:tcPr/>
                </a:tc>
              </a:tr>
              <a:tr h="1381524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Intensifican la cualidad:</a:t>
                      </a:r>
                    </a:p>
                    <a:p>
                      <a:r>
                        <a:rPr lang="es-ES" sz="2000" dirty="0" smtClean="0"/>
                        <a:t>Se muestra la manera de sentir del que habla, su manera de percibir la realidad.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i="1" dirty="0" smtClean="0"/>
                        <a:t>He bebido una </a:t>
                      </a:r>
                      <a:r>
                        <a:rPr lang="es-ES" sz="2000" b="1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riquísima</a:t>
                      </a:r>
                      <a:r>
                        <a:rPr lang="es-ES" sz="2000" i="1" dirty="0" smtClean="0"/>
                        <a:t> horchata.</a:t>
                      </a:r>
                    </a:p>
                    <a:p>
                      <a:r>
                        <a:rPr lang="es-ES" sz="1800" i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(Estoy intensificando qué me ha parecido la bebida)</a:t>
                      </a:r>
                    </a:p>
                    <a:p>
                      <a:endParaRPr lang="es-ES" sz="2000" i="1" dirty="0" smtClean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585107"/>
              </p:ext>
            </p:extLst>
          </p:nvPr>
        </p:nvGraphicFramePr>
        <p:xfrm>
          <a:off x="539552" y="4005064"/>
          <a:ext cx="8136904" cy="2499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96346"/>
                <a:gridCol w="5040558"/>
              </a:tblGrid>
              <a:tr h="23042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 usa mucho en el lenguaje publicitario, que intenta convencer a los posibles clientes,  y en el literario, que pretende transmitir al lector diferentes sensaciones.</a:t>
                      </a:r>
                    </a:p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2000" b="0" i="1" dirty="0" smtClean="0">
                          <a:solidFill>
                            <a:schemeClr val="tx1"/>
                          </a:solidFill>
                        </a:rPr>
                        <a:t>Compre y disfrute de las </a:t>
                      </a:r>
                      <a:r>
                        <a:rPr lang="es-ES" sz="2000" b="1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magníficas</a:t>
                      </a:r>
                      <a:r>
                        <a:rPr lang="es-ES" sz="20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</a:t>
                      </a:r>
                      <a:r>
                        <a:rPr lang="es-ES" sz="2000" b="0" i="1" baseline="0" dirty="0" smtClean="0">
                          <a:solidFill>
                            <a:schemeClr val="tx1"/>
                          </a:solidFill>
                        </a:rPr>
                        <a:t>fragancias de nuestros ambientadores</a:t>
                      </a:r>
                      <a:r>
                        <a:rPr lang="es-ES" sz="2000" b="0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(Intensifican la cualidad del producto para </a:t>
                      </a:r>
                      <a:r>
                        <a:rPr lang="es-ES" sz="1800" b="0" i="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convencer de la necesidad de comprarlo</a:t>
                      </a:r>
                      <a:r>
                        <a:rPr lang="es-ES" sz="1800" b="0" i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)</a:t>
                      </a:r>
                    </a:p>
                    <a:p>
                      <a:r>
                        <a:rPr lang="es-ES" sz="2000" b="0" i="1" dirty="0" smtClean="0">
                          <a:solidFill>
                            <a:schemeClr val="tx1"/>
                          </a:solidFill>
                        </a:rPr>
                        <a:t>Estaba paseando</a:t>
                      </a:r>
                      <a:r>
                        <a:rPr lang="es-ES" sz="2000" b="0" i="1" baseline="0" dirty="0" smtClean="0">
                          <a:solidFill>
                            <a:schemeClr val="tx1"/>
                          </a:solidFill>
                        </a:rPr>
                        <a:t> por las</a:t>
                      </a:r>
                      <a:r>
                        <a:rPr lang="es-ES" sz="2000" b="0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</a:t>
                      </a:r>
                      <a:r>
                        <a:rPr lang="es-ES" sz="20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suaves</a:t>
                      </a:r>
                      <a:r>
                        <a:rPr lang="es-ES" sz="2000" b="0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</a:t>
                      </a:r>
                      <a:r>
                        <a:rPr lang="es-ES" sz="2000" b="0" i="1" baseline="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s-ES" sz="2000" b="0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</a:t>
                      </a:r>
                      <a:r>
                        <a:rPr lang="es-ES" sz="20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verdes</a:t>
                      </a:r>
                      <a:r>
                        <a:rPr lang="es-ES" sz="2000" b="0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</a:t>
                      </a:r>
                      <a:r>
                        <a:rPr lang="es-ES" sz="2000" b="0" i="1" baseline="0" dirty="0" smtClean="0">
                          <a:solidFill>
                            <a:schemeClr val="tx1"/>
                          </a:solidFill>
                        </a:rPr>
                        <a:t>colinas, cuando Juanito llegó…</a:t>
                      </a:r>
                    </a:p>
                    <a:p>
                      <a:r>
                        <a:rPr lang="es-ES" sz="1800" b="0" i="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(El narrador quiere dar la sensación de tranquilidad y belleza de un paseo por una zona con colinas)</a:t>
                      </a:r>
                      <a:endParaRPr lang="es-ES" sz="2000" b="0" i="0" dirty="0" smtClean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818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Tema 9: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 Conectados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495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046479"/>
              </p:ext>
            </p:extLst>
          </p:nvPr>
        </p:nvGraphicFramePr>
        <p:xfrm>
          <a:off x="683566" y="1844825"/>
          <a:ext cx="8064897" cy="1950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92790"/>
                <a:gridCol w="4772107"/>
              </a:tblGrid>
              <a:tr h="215360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1"/>
                          </a:solidFill>
                        </a:rPr>
                        <a:t>DETRÁS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Ejemplo </a:t>
                      </a:r>
                      <a:endParaRPr lang="es-ES" dirty="0"/>
                    </a:p>
                  </a:txBody>
                  <a:tcPr/>
                </a:tc>
              </a:tr>
              <a:tr h="1584840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Muestran la cualidad de manera objetiva:</a:t>
                      </a:r>
                    </a:p>
                    <a:p>
                      <a:pPr algn="just"/>
                      <a:r>
                        <a:rPr lang="es-ES" sz="2000" dirty="0" smtClean="0"/>
                        <a:t>Se muestra de</a:t>
                      </a:r>
                      <a:r>
                        <a:rPr lang="es-ES" sz="2000" baseline="0" dirty="0" smtClean="0"/>
                        <a:t> manera neutra e igual para todos</a:t>
                      </a:r>
                      <a:r>
                        <a:rPr lang="es-ES" sz="2000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i="1" dirty="0" smtClean="0"/>
                        <a:t>He bebido una horchata </a:t>
                      </a:r>
                      <a:r>
                        <a:rPr lang="es-ES" sz="20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fría</a:t>
                      </a:r>
                      <a:r>
                        <a:rPr lang="es-ES" sz="2000" i="1" dirty="0" smtClean="0"/>
                        <a:t>.</a:t>
                      </a:r>
                    </a:p>
                    <a:p>
                      <a:r>
                        <a:rPr lang="es-ES" sz="1800" i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(Quiero mostrar de manera objetiva cómo está la bebida. No quiero mostrar</a:t>
                      </a:r>
                      <a:r>
                        <a:rPr lang="es-ES" sz="1800" i="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lo que siento, sino lo que la mayoría de las personas pensaría de ella</a:t>
                      </a:r>
                      <a:r>
                        <a:rPr lang="es-ES" sz="1800" i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2000" i="1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989097"/>
              </p:ext>
            </p:extLst>
          </p:nvPr>
        </p:nvGraphicFramePr>
        <p:xfrm>
          <a:off x="683568" y="4149080"/>
          <a:ext cx="8064896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312368"/>
                <a:gridCol w="4752528"/>
              </a:tblGrid>
              <a:tr h="1224136">
                <a:tc>
                  <a:txBody>
                    <a:bodyPr/>
                    <a:lstStyle/>
                    <a:p>
                      <a:pPr algn="l"/>
                      <a:r>
                        <a:rPr lang="es-ES" sz="2000" b="0" dirty="0" smtClean="0">
                          <a:solidFill>
                            <a:schemeClr val="tx1"/>
                          </a:solidFill>
                        </a:rPr>
                        <a:t>En</a:t>
                      </a:r>
                      <a:r>
                        <a:rPr lang="es-ES" sz="2000" b="0" baseline="0" dirty="0" smtClean="0">
                          <a:solidFill>
                            <a:schemeClr val="tx1"/>
                          </a:solidFill>
                        </a:rPr>
                        <a:t> esta posición p</a:t>
                      </a:r>
                      <a:r>
                        <a:rPr lang="es-ES" sz="2000" b="0" dirty="0" smtClean="0">
                          <a:solidFill>
                            <a:schemeClr val="tx1"/>
                          </a:solidFill>
                        </a:rPr>
                        <a:t>ueden</a:t>
                      </a:r>
                      <a:r>
                        <a:rPr lang="es-ES" sz="2000" b="0" baseline="0" dirty="0" smtClean="0">
                          <a:solidFill>
                            <a:schemeClr val="tx1"/>
                          </a:solidFill>
                        </a:rPr>
                        <a:t> llevar </a:t>
                      </a:r>
                      <a:r>
                        <a:rPr lang="es-ES" sz="2000" b="1" baseline="0" dirty="0" smtClean="0">
                          <a:solidFill>
                            <a:schemeClr val="tx1"/>
                          </a:solidFill>
                        </a:rPr>
                        <a:t>adverbios</a:t>
                      </a:r>
                      <a:r>
                        <a:rPr lang="es-ES" sz="2000" b="0" baseline="0" dirty="0" smtClean="0">
                          <a:solidFill>
                            <a:schemeClr val="tx1"/>
                          </a:solidFill>
                        </a:rPr>
                        <a:t> que aportan más matices al adjetivo.</a:t>
                      </a:r>
                      <a:endParaRPr lang="es-ES" sz="20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0" i="1" dirty="0" smtClean="0">
                          <a:solidFill>
                            <a:schemeClr val="tx1"/>
                          </a:solidFill>
                        </a:rPr>
                        <a:t>He bebido una horchata </a:t>
                      </a:r>
                      <a:r>
                        <a:rPr lang="es-ES" sz="2000" i="1" dirty="0" smtClean="0">
                          <a:solidFill>
                            <a:srgbClr val="FF0000"/>
                          </a:solidFill>
                        </a:rPr>
                        <a:t>muy </a:t>
                      </a:r>
                      <a:r>
                        <a:rPr lang="es-ES" sz="20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fría</a:t>
                      </a:r>
                      <a:r>
                        <a:rPr lang="es-ES" sz="2000" i="1" dirty="0" smtClean="0"/>
                        <a:t>.</a:t>
                      </a:r>
                    </a:p>
                    <a:p>
                      <a:endParaRPr lang="es-ES" sz="2000" b="0" i="0" dirty="0" smtClean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449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Tema 9: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 Conectados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680474"/>
              </p:ext>
            </p:extLst>
          </p:nvPr>
        </p:nvGraphicFramePr>
        <p:xfrm>
          <a:off x="420122" y="2781765"/>
          <a:ext cx="8496943" cy="3505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40360"/>
                <a:gridCol w="5256583"/>
              </a:tblGrid>
              <a:tr h="315355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2"/>
                          </a:solidFill>
                        </a:rPr>
                        <a:t>DELANTE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Ejemplo </a:t>
                      </a:r>
                      <a:endParaRPr lang="es-ES" dirty="0"/>
                    </a:p>
                  </a:txBody>
                  <a:tcPr/>
                </a:tc>
              </a:tr>
              <a:tr h="1700869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Resaltan una cualidad:</a:t>
                      </a:r>
                    </a:p>
                    <a:p>
                      <a:r>
                        <a:rPr lang="es-ES" sz="2000" dirty="0" smtClean="0"/>
                        <a:t>se trata de una característica</a:t>
                      </a:r>
                      <a:r>
                        <a:rPr lang="es-ES" sz="2000" baseline="0" dirty="0" smtClean="0"/>
                        <a:t> propia del nombre</a:t>
                      </a:r>
                      <a:r>
                        <a:rPr lang="es-ES" sz="2000" dirty="0" smtClean="0"/>
                        <a:t>. Suele tratarse de </a:t>
                      </a:r>
                      <a:r>
                        <a:rPr lang="es-ES" sz="2000" baseline="0" dirty="0" smtClean="0"/>
                        <a:t>formas, colores, intensidad… que se asocian al nombre/objeto.</a:t>
                      </a:r>
                    </a:p>
                    <a:p>
                      <a:r>
                        <a:rPr lang="es-ES" sz="2000" dirty="0" smtClean="0"/>
                        <a:t>Se convierten en</a:t>
                      </a:r>
                      <a:r>
                        <a:rPr lang="es-ES" sz="2000" baseline="0" dirty="0" smtClean="0"/>
                        <a:t> </a:t>
                      </a:r>
                      <a:r>
                        <a:rPr lang="es-ES" sz="2000" b="1" baseline="0" dirty="0" smtClean="0"/>
                        <a:t>adjetivos explicativos: </a:t>
                      </a:r>
                      <a:r>
                        <a:rPr lang="es-ES" sz="2000" baseline="0" dirty="0" smtClean="0"/>
                        <a:t>explican la característica de ese nombre/objeto.</a:t>
                      </a:r>
                      <a:endParaRPr lang="es-E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i="1" dirty="0" smtClean="0"/>
                        <a:t>Todos estábamos admirando la </a:t>
                      </a:r>
                      <a:r>
                        <a:rPr lang="es-ES" sz="2000" b="1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esbelta</a:t>
                      </a:r>
                      <a:r>
                        <a:rPr lang="es-ES" sz="2000" i="1" dirty="0" smtClean="0"/>
                        <a:t> figura del Cristo</a:t>
                      </a:r>
                      <a:r>
                        <a:rPr lang="es-ES" sz="2000" i="1" baseline="0" dirty="0" smtClean="0"/>
                        <a:t> </a:t>
                      </a:r>
                      <a:r>
                        <a:rPr lang="es-ES" sz="2000" i="1" dirty="0" smtClean="0"/>
                        <a:t>del cuadro del Greco.</a:t>
                      </a:r>
                    </a:p>
                    <a:p>
                      <a:r>
                        <a:rPr lang="es-ES" sz="1800" i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(Se resalta esa característica típica en este pintor)</a:t>
                      </a:r>
                    </a:p>
                    <a:p>
                      <a:r>
                        <a:rPr lang="es-ES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Nos bañamos en las </a:t>
                      </a:r>
                      <a:r>
                        <a:rPr lang="es-ES" sz="2000" b="1" i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cristalinas</a:t>
                      </a:r>
                      <a:r>
                        <a:rPr lang="es-ES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aguas de Formentera.</a:t>
                      </a:r>
                    </a:p>
                    <a:p>
                      <a:r>
                        <a:rPr lang="es-ES" sz="1800" i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(Hablamos</a:t>
                      </a:r>
                      <a:r>
                        <a:rPr lang="es-ES" sz="1800" i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del color característico de las aguas de esa zona)</a:t>
                      </a:r>
                    </a:p>
                    <a:p>
                      <a:r>
                        <a:rPr lang="es-ES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Nos sentamos</a:t>
                      </a:r>
                      <a:r>
                        <a:rPr lang="es-ES" sz="20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cerca de los </a:t>
                      </a:r>
                      <a:r>
                        <a:rPr lang="es-ES" sz="2000" b="1" i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fragantes</a:t>
                      </a:r>
                      <a:r>
                        <a:rPr lang="es-ES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jazmines.  </a:t>
                      </a:r>
                    </a:p>
                    <a:p>
                      <a:r>
                        <a:rPr lang="es-ES" sz="1800" i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(Los jazmines son flores</a:t>
                      </a:r>
                      <a:r>
                        <a:rPr lang="es-ES" sz="1800" i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muy olorosas y marcamos esa característica)</a:t>
                      </a:r>
                      <a:endParaRPr lang="es-ES" sz="1800" i="0" kern="12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495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395536" y="1581436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/>
              <a:t>B. En algunos casos la posición es más fija y viene determinada por si el adjetivo </a:t>
            </a:r>
            <a:r>
              <a:rPr lang="es-ES" sz="2400" b="1" dirty="0" smtClean="0"/>
              <a:t>explica</a:t>
            </a:r>
            <a:r>
              <a:rPr lang="es-ES" sz="2400" dirty="0" smtClean="0"/>
              <a:t> algo del nombre/objeto o si lo </a:t>
            </a:r>
            <a:r>
              <a:rPr lang="es-ES" sz="2400" b="1" dirty="0" smtClean="0"/>
              <a:t>especifica</a:t>
            </a:r>
            <a:r>
              <a:rPr lang="es-ES" sz="2400" dirty="0" smtClean="0"/>
              <a:t> frente a otros posibles tipos.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775922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Tema 9: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 Conectados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495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114809"/>
              </p:ext>
            </p:extLst>
          </p:nvPr>
        </p:nvGraphicFramePr>
        <p:xfrm>
          <a:off x="611560" y="1844824"/>
          <a:ext cx="8208912" cy="3596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952328"/>
                <a:gridCol w="5256584"/>
              </a:tblGrid>
              <a:tr h="315355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1"/>
                          </a:solidFill>
                        </a:rPr>
                        <a:t>DETRÁS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Ejemplo </a:t>
                      </a:r>
                      <a:endParaRPr lang="es-ES" dirty="0"/>
                    </a:p>
                  </a:txBody>
                  <a:tcPr/>
                </a:tc>
              </a:tr>
              <a:tr h="1700869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Especifica una cualidad:</a:t>
                      </a:r>
                    </a:p>
                    <a:p>
                      <a:r>
                        <a:rPr lang="es-ES" sz="2000" dirty="0" smtClean="0"/>
                        <a:t>aporta esa cualidad concreta a ese nombre/objeto. Se convierten en</a:t>
                      </a:r>
                      <a:r>
                        <a:rPr lang="es-ES" sz="2000" baseline="0" dirty="0" smtClean="0"/>
                        <a:t> </a:t>
                      </a:r>
                      <a:r>
                        <a:rPr lang="es-ES" sz="2000" b="1" baseline="0" dirty="0" smtClean="0"/>
                        <a:t>adjetivos especificativos: </a:t>
                      </a:r>
                      <a:r>
                        <a:rPr lang="es-ES" sz="2000" baseline="0" dirty="0" smtClean="0"/>
                        <a:t>especifican esa característica frente a otras posibles que podría tener el nombre/objeto.</a:t>
                      </a:r>
                      <a:endParaRPr lang="es-E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i="1" dirty="0" smtClean="0"/>
                        <a:t>Estuvimos escuchando música </a:t>
                      </a:r>
                      <a:r>
                        <a:rPr lang="es-ES" sz="2000" b="1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clásica</a:t>
                      </a:r>
                      <a:r>
                        <a:rPr lang="es-ES" sz="2000" i="1" dirty="0" smtClean="0"/>
                        <a:t>.</a:t>
                      </a:r>
                    </a:p>
                    <a:p>
                      <a:r>
                        <a:rPr lang="es-ES" sz="1800" i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(Se especifica</a:t>
                      </a:r>
                      <a:r>
                        <a:rPr lang="es-ES" sz="1800" i="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que es música clásica y no otro posible tipo de música: pop, electrónica, </a:t>
                      </a:r>
                      <a:r>
                        <a:rPr lang="es-ES" sz="1800" i="0" baseline="0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indi</a:t>
                      </a:r>
                      <a:r>
                        <a:rPr lang="es-ES" sz="1800" i="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, rock…</a:t>
                      </a:r>
                      <a:r>
                        <a:rPr lang="es-ES" sz="1800" i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)</a:t>
                      </a:r>
                    </a:p>
                    <a:p>
                      <a:endParaRPr lang="es-ES" sz="20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Tenemos para la cena vino </a:t>
                      </a:r>
                      <a:r>
                        <a:rPr lang="es-ES" sz="2000" b="1" i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tinto</a:t>
                      </a:r>
                      <a:r>
                        <a:rPr lang="es-ES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s-ES" sz="1800" i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(Se especifica que es vino tinto y no otro tipo de vino: rosado,</a:t>
                      </a:r>
                      <a:r>
                        <a:rPr lang="es-ES" sz="1800" i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blanco, espumoso…)</a:t>
                      </a:r>
                    </a:p>
                    <a:p>
                      <a:endParaRPr lang="es-ES" sz="1800" i="0" kern="1200" baseline="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20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 comí salmón </a:t>
                      </a:r>
                      <a:r>
                        <a:rPr lang="es-ES" sz="2000" b="1" i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ahumado</a:t>
                      </a:r>
                      <a:r>
                        <a:rPr lang="es-ES" sz="20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s-ES" sz="1800" i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i="0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(Se especifica que es salmón ahumado y no otro tipo de salmón: fresco,</a:t>
                      </a:r>
                      <a:r>
                        <a:rPr lang="es-ES" sz="1800" i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cocinado…)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15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Tema 9: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 Conectados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495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226135" y="1124744"/>
            <a:ext cx="67063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C. También solemos cambiar la posición de algunos adjetivos (nuevo, viejo, reciente…) si la información es </a:t>
            </a:r>
            <a:r>
              <a:rPr lang="es-ES" sz="2400" b="1" dirty="0" smtClean="0"/>
              <a:t>nueva</a:t>
            </a:r>
            <a:r>
              <a:rPr lang="es-ES" sz="2400" dirty="0" smtClean="0"/>
              <a:t> para el interlocutor o ya es </a:t>
            </a:r>
            <a:r>
              <a:rPr lang="es-ES" sz="2400" b="1" dirty="0" smtClean="0"/>
              <a:t>conocida</a:t>
            </a:r>
            <a:r>
              <a:rPr lang="es-ES" sz="2400" dirty="0" smtClean="0"/>
              <a:t>.</a:t>
            </a:r>
            <a:endParaRPr lang="es-ES" sz="2400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8677751"/>
              </p:ext>
            </p:extLst>
          </p:nvPr>
        </p:nvGraphicFramePr>
        <p:xfrm>
          <a:off x="323528" y="2325073"/>
          <a:ext cx="8424936" cy="2286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20280"/>
                <a:gridCol w="5904656"/>
              </a:tblGrid>
              <a:tr h="215360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1"/>
                          </a:solidFill>
                        </a:rPr>
                        <a:t>DETRÁS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Ejemplo </a:t>
                      </a:r>
                      <a:endParaRPr lang="es-ES" dirty="0"/>
                    </a:p>
                  </a:txBody>
                  <a:tcPr/>
                </a:tc>
              </a:tr>
              <a:tr h="1584840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La información</a:t>
                      </a:r>
                      <a:r>
                        <a:rPr lang="es-ES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es nueva</a:t>
                      </a:r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:</a:t>
                      </a:r>
                    </a:p>
                    <a:p>
                      <a:pPr algn="l"/>
                      <a:r>
                        <a:rPr lang="es-ES" sz="2000" dirty="0" smtClean="0"/>
                        <a:t>Se informa por</a:t>
                      </a:r>
                      <a:r>
                        <a:rPr lang="es-ES" sz="2000" baseline="0" dirty="0" smtClean="0"/>
                        <a:t> primera vez al interlocutor de cómo es el nombre.</a:t>
                      </a:r>
                      <a:endParaRPr lang="es-E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i="1" dirty="0" smtClean="0"/>
                        <a:t>Me he comprado una casa </a:t>
                      </a:r>
                      <a:r>
                        <a:rPr lang="es-ES" sz="2000" b="1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nueva</a:t>
                      </a:r>
                      <a:r>
                        <a:rPr lang="es-ES" sz="2000" i="1" dirty="0" smtClean="0"/>
                        <a:t>.</a:t>
                      </a:r>
                      <a:r>
                        <a:rPr lang="es-ES" sz="20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(Informo al interlocutor)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Tengo</a:t>
                      </a:r>
                      <a:r>
                        <a:rPr lang="es-ES" sz="20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un coche muy </a:t>
                      </a:r>
                      <a:r>
                        <a:rPr lang="es-ES" sz="2000" b="1" i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viejo</a:t>
                      </a:r>
                      <a:r>
                        <a:rPr lang="es-ES" sz="20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y quiero cambiarlo. </a:t>
                      </a:r>
                      <a:r>
                        <a:rPr lang="es-ES" sz="20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(Informo al interlocutor)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Nos ha llegado un informe </a:t>
                      </a:r>
                      <a:r>
                        <a:rPr lang="es-ES" sz="2000" b="1" i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reciente</a:t>
                      </a:r>
                      <a:r>
                        <a:rPr lang="es-ES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sobre la violencia de género. </a:t>
                      </a:r>
                      <a:r>
                        <a:rPr lang="es-ES" sz="2000" i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(Informo al interlocutor)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763016"/>
              </p:ext>
            </p:extLst>
          </p:nvPr>
        </p:nvGraphicFramePr>
        <p:xfrm>
          <a:off x="395536" y="4725144"/>
          <a:ext cx="8424936" cy="1981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20280"/>
                <a:gridCol w="5904656"/>
              </a:tblGrid>
              <a:tr h="215360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2"/>
                          </a:solidFill>
                        </a:rPr>
                        <a:t>DELANTE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Ejemplo </a:t>
                      </a:r>
                      <a:endParaRPr lang="es-ES" dirty="0"/>
                    </a:p>
                  </a:txBody>
                  <a:tcPr/>
                </a:tc>
              </a:tr>
              <a:tr h="1584840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La información</a:t>
                      </a:r>
                      <a:r>
                        <a:rPr lang="es-ES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es conocida por los dos interlocutores</a:t>
                      </a:r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:</a:t>
                      </a:r>
                    </a:p>
                    <a:p>
                      <a:pPr algn="l"/>
                      <a:r>
                        <a:rPr lang="es-ES" sz="2000" dirty="0" smtClean="0"/>
                        <a:t>Se conoce ya la existencia</a:t>
                      </a:r>
                      <a:r>
                        <a:rPr lang="es-ES" sz="2000" baseline="0" dirty="0" smtClean="0"/>
                        <a:t>.</a:t>
                      </a:r>
                      <a:endParaRPr lang="es-E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i="1" dirty="0" smtClean="0"/>
                        <a:t>¿Has dormido en la </a:t>
                      </a:r>
                      <a:r>
                        <a:rPr lang="es-ES" sz="2000" b="1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nueva </a:t>
                      </a:r>
                      <a:r>
                        <a:rPr lang="es-ES" sz="2000" i="1" dirty="0" smtClean="0"/>
                        <a:t>casa?</a:t>
                      </a:r>
                      <a:r>
                        <a:rPr lang="es-ES" sz="20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(Conocido</a:t>
                      </a:r>
                      <a:r>
                        <a:rPr lang="es-ES" sz="2000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por los dos</a:t>
                      </a:r>
                      <a:r>
                        <a:rPr lang="es-ES" sz="20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¿Has venido en el </a:t>
                      </a:r>
                      <a:r>
                        <a:rPr lang="es-ES" sz="2000" b="1" i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viejo</a:t>
                      </a:r>
                      <a:r>
                        <a:rPr lang="es-ES" sz="20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coche? </a:t>
                      </a:r>
                      <a:r>
                        <a:rPr lang="es-ES" sz="20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(Conocido</a:t>
                      </a:r>
                      <a:r>
                        <a:rPr lang="es-ES" sz="2000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por los dos</a:t>
                      </a:r>
                      <a:r>
                        <a:rPr lang="es-ES" sz="2000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Según el </a:t>
                      </a:r>
                      <a:r>
                        <a:rPr lang="es-ES" sz="2000" b="1" i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reciente</a:t>
                      </a:r>
                      <a:r>
                        <a:rPr lang="es-ES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informe, podemos garantizar que</a:t>
                      </a:r>
                      <a:r>
                        <a:rPr lang="es-ES" sz="20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el problema está solucionado</a:t>
                      </a:r>
                      <a:r>
                        <a:rPr lang="es-ES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s-ES" sz="2000" i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(Conocido por los dos)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06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Tema 9: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 Conectados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495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226135" y="1124744"/>
            <a:ext cx="6706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D. Hay adjetivos que tienen una posición fija:</a:t>
            </a:r>
            <a:endParaRPr lang="es-ES" sz="2400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670373"/>
              </p:ext>
            </p:extLst>
          </p:nvPr>
        </p:nvGraphicFramePr>
        <p:xfrm>
          <a:off x="323528" y="1700809"/>
          <a:ext cx="8640960" cy="27127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84903"/>
                <a:gridCol w="6056057"/>
              </a:tblGrid>
              <a:tr h="342966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2"/>
                          </a:solidFill>
                        </a:rPr>
                        <a:t>DELANTE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Ejemplo </a:t>
                      </a:r>
                      <a:endParaRPr lang="es-ES" dirty="0"/>
                    </a:p>
                  </a:txBody>
                  <a:tcPr/>
                </a:tc>
              </a:tr>
              <a:tr h="1097194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Mejor</a:t>
                      </a:r>
                      <a:r>
                        <a:rPr lang="es-ES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</a:t>
                      </a:r>
                      <a:r>
                        <a:rPr lang="es-ES" sz="2000" b="0" baseline="0" dirty="0" smtClean="0">
                          <a:solidFill>
                            <a:schemeClr val="tx1"/>
                          </a:solidFill>
                        </a:rPr>
                        <a:t>y </a:t>
                      </a:r>
                      <a:r>
                        <a:rPr lang="es-ES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peor </a:t>
                      </a:r>
                      <a:r>
                        <a:rPr lang="es-ES" sz="2000" b="0" baseline="0" dirty="0" smtClean="0">
                          <a:solidFill>
                            <a:schemeClr val="tx1"/>
                          </a:solidFill>
                        </a:rPr>
                        <a:t>siempre se colocan delante del nombre.</a:t>
                      </a:r>
                    </a:p>
                    <a:p>
                      <a:r>
                        <a:rPr lang="es-ES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Adjetivos que por el uso </a:t>
                      </a:r>
                      <a:r>
                        <a:rPr lang="es-ES" sz="2000" b="0" baseline="0" dirty="0" smtClean="0">
                          <a:solidFill>
                            <a:schemeClr val="tx1"/>
                          </a:solidFill>
                        </a:rPr>
                        <a:t>han establecido la posición*</a:t>
                      </a:r>
                    </a:p>
                    <a:p>
                      <a:r>
                        <a:rPr lang="es-ES" sz="1400" b="0" baseline="0" dirty="0" smtClean="0">
                          <a:solidFill>
                            <a:schemeClr val="tx1"/>
                          </a:solidFill>
                        </a:rPr>
                        <a:t>* Un adverbio junto al adjetivo les haría cambiar de posición</a:t>
                      </a:r>
                      <a:endParaRPr lang="es-ES" sz="1400" b="1" dirty="0" smtClean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i="1" dirty="0" smtClean="0"/>
                        <a:t>La </a:t>
                      </a:r>
                      <a:r>
                        <a:rPr lang="es-ES" sz="2000" b="1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mejor </a:t>
                      </a:r>
                      <a:r>
                        <a:rPr lang="es-ES" sz="2000" i="1" dirty="0" smtClean="0"/>
                        <a:t>comida es</a:t>
                      </a:r>
                      <a:r>
                        <a:rPr lang="es-ES" sz="2000" i="1" baseline="0" dirty="0" smtClean="0"/>
                        <a:t> la de mi madre</a:t>
                      </a:r>
                      <a:r>
                        <a:rPr lang="es-ES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r>
                        <a:rPr lang="es-ES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 </a:t>
                      </a:r>
                      <a:r>
                        <a:rPr lang="es-ES" sz="2000" b="1" i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mejor</a:t>
                      </a:r>
                      <a:r>
                        <a:rPr lang="es-ES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amigo vive</a:t>
                      </a:r>
                      <a:r>
                        <a:rPr lang="es-ES" sz="20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en Valencia.</a:t>
                      </a:r>
                    </a:p>
                    <a:p>
                      <a:endParaRPr lang="es-ES" sz="2000" i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20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Posee</a:t>
                      </a:r>
                      <a:r>
                        <a:rPr lang="es-ES" sz="200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una </a:t>
                      </a:r>
                      <a:r>
                        <a:rPr lang="es-ES" sz="2000" b="1" i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cuantiosa</a:t>
                      </a:r>
                      <a:r>
                        <a:rPr lang="es-ES" sz="200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fortuna</a:t>
                      </a:r>
                      <a:r>
                        <a:rPr lang="es-ES" sz="200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en joyas.*</a:t>
                      </a:r>
                    </a:p>
                    <a:p>
                      <a:r>
                        <a:rPr lang="es-ES" sz="200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Guarda una </a:t>
                      </a:r>
                      <a:r>
                        <a:rPr lang="es-ES" sz="2000" b="1" i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gran</a:t>
                      </a:r>
                      <a:r>
                        <a:rPr lang="es-ES" sz="200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semejanza</a:t>
                      </a:r>
                      <a:r>
                        <a:rPr lang="es-ES" sz="200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con su abuela.*</a:t>
                      </a:r>
                    </a:p>
                    <a:p>
                      <a:r>
                        <a:rPr lang="es-ES" sz="200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 Posee la</a:t>
                      </a:r>
                      <a:r>
                        <a:rPr lang="es-ES" sz="2000" b="1" i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fortuna </a:t>
                      </a:r>
                      <a:r>
                        <a:rPr lang="es-ES" sz="2000" b="1" i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más</a:t>
                      </a:r>
                      <a:r>
                        <a:rPr lang="es-ES" sz="200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000" b="1" i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cuantiosa</a:t>
                      </a:r>
                      <a:r>
                        <a:rPr lang="es-ES" sz="200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conocida en joyas.</a:t>
                      </a:r>
                    </a:p>
                    <a:p>
                      <a:r>
                        <a:rPr lang="es-ES" sz="200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*Guarda una </a:t>
                      </a:r>
                      <a:r>
                        <a:rPr lang="es-ES" sz="2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semejanza</a:t>
                      </a:r>
                      <a:r>
                        <a:rPr lang="es-ES" sz="200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000" b="1" i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muy</a:t>
                      </a:r>
                      <a:r>
                        <a:rPr lang="es-ES" sz="200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000" b="1" i="0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grande</a:t>
                      </a:r>
                      <a:r>
                        <a:rPr lang="es-ES" sz="200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con su abuela.</a:t>
                      </a:r>
                      <a:endParaRPr lang="es-ES" sz="200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332970"/>
              </p:ext>
            </p:extLst>
          </p:nvPr>
        </p:nvGraphicFramePr>
        <p:xfrm>
          <a:off x="323528" y="4437112"/>
          <a:ext cx="8424936" cy="2286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20280"/>
                <a:gridCol w="5904656"/>
              </a:tblGrid>
              <a:tr h="270047"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chemeClr val="accent1"/>
                          </a:solidFill>
                        </a:rPr>
                        <a:t>DETRÁS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Ejemplo </a:t>
                      </a:r>
                      <a:endParaRPr lang="es-ES" dirty="0"/>
                    </a:p>
                  </a:txBody>
                  <a:tcPr/>
                </a:tc>
              </a:tr>
              <a:tr h="1170113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Adjetivos de</a:t>
                      </a:r>
                      <a:r>
                        <a:rPr lang="es-ES" sz="2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procedencia </a:t>
                      </a:r>
                      <a:r>
                        <a:rPr lang="es-ES" sz="2000" b="0" baseline="0" dirty="0" smtClean="0">
                          <a:solidFill>
                            <a:schemeClr val="tx1"/>
                          </a:solidFill>
                        </a:rPr>
                        <a:t>siempre detrás del nombre.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Adjetivos que por el uso </a:t>
                      </a:r>
                      <a:r>
                        <a:rPr lang="es-ES" sz="2000" b="0" baseline="0" dirty="0" smtClean="0">
                          <a:solidFill>
                            <a:schemeClr val="tx1"/>
                          </a:solidFill>
                        </a:rPr>
                        <a:t>han establecido la posición</a:t>
                      </a:r>
                      <a:endParaRPr lang="es-ES" sz="1400" b="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i="1" dirty="0" smtClean="0"/>
                        <a:t>El presidente </a:t>
                      </a:r>
                      <a:r>
                        <a:rPr lang="es-ES" sz="2000" b="1" i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catalán</a:t>
                      </a:r>
                      <a:r>
                        <a:rPr lang="es-ES" sz="2000" i="1" dirty="0" smtClean="0"/>
                        <a:t> dará una rueda de prensa.</a:t>
                      </a:r>
                    </a:p>
                    <a:p>
                      <a:r>
                        <a:rPr lang="es-ES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 plátano </a:t>
                      </a:r>
                      <a:r>
                        <a:rPr lang="es-ES" sz="2000" b="1" i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canario</a:t>
                      </a:r>
                      <a:r>
                        <a:rPr lang="es-ES" sz="2000" i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 el más sabroso.</a:t>
                      </a:r>
                    </a:p>
                    <a:p>
                      <a:r>
                        <a:rPr lang="es-ES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 discurso </a:t>
                      </a:r>
                      <a:r>
                        <a:rPr lang="es-ES" sz="2000" b="1" i="1" kern="12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papal</a:t>
                      </a:r>
                      <a:r>
                        <a:rPr lang="es-ES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ha sido muy comentado.</a:t>
                      </a:r>
                    </a:p>
                    <a:p>
                      <a:r>
                        <a:rPr lang="es-ES" sz="20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Esto es un auténtico</a:t>
                      </a:r>
                      <a:r>
                        <a:rPr lang="es-ES" sz="20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0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paraíso</a:t>
                      </a:r>
                      <a:r>
                        <a:rPr lang="es-ES" sz="20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000" b="1" i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terrenal</a:t>
                      </a:r>
                      <a:r>
                        <a:rPr lang="es-ES" sz="20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s-ES" sz="20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Esta </a:t>
                      </a:r>
                      <a:r>
                        <a:rPr lang="es-ES" sz="20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revista</a:t>
                      </a:r>
                      <a:r>
                        <a:rPr lang="es-ES" sz="20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000" b="1" i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bimensual</a:t>
                      </a:r>
                      <a:r>
                        <a:rPr lang="es-ES" sz="20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solo se puede encontrar en los quioscos.</a:t>
                      </a:r>
                      <a:endParaRPr lang="es-ES" sz="20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914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l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Tema 9: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</a:rPr>
              <a:t> Conectados</a:t>
            </a:r>
            <a:endParaRPr lang="es-E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49542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226135" y="1124744"/>
            <a:ext cx="67221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/>
              <a:t>E. Algunos adjetivos </a:t>
            </a:r>
            <a:r>
              <a:rPr lang="es-ES" sz="2400" b="1" dirty="0" smtClean="0"/>
              <a:t>cambian de significado </a:t>
            </a:r>
            <a:r>
              <a:rPr lang="es-ES" sz="2400" dirty="0" smtClean="0"/>
              <a:t>si aparecen delante o detrás:</a:t>
            </a:r>
            <a:endParaRPr lang="es-ES" sz="2400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277341"/>
              </p:ext>
            </p:extLst>
          </p:nvPr>
        </p:nvGraphicFramePr>
        <p:xfrm>
          <a:off x="248504" y="2564904"/>
          <a:ext cx="8640960" cy="146295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032448"/>
                <a:gridCol w="4608512"/>
              </a:tblGrid>
              <a:tr h="14197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2"/>
                          </a:solidFill>
                        </a:rPr>
                        <a:t>DELANTE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/>
                          </a:solidFill>
                        </a:rPr>
                        <a:t>DETRÁS</a:t>
                      </a:r>
                      <a:r>
                        <a:rPr lang="es-ES" dirty="0" smtClean="0"/>
                        <a:t> </a:t>
                      </a:r>
                      <a:endParaRPr lang="es-ES" dirty="0"/>
                    </a:p>
                  </a:txBody>
                  <a:tcPr/>
                </a:tc>
              </a:tr>
              <a:tr h="1097194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Cotilla</a:t>
                      </a:r>
                      <a:r>
                        <a:rPr lang="es-ES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, chismoso.</a:t>
                      </a:r>
                    </a:p>
                    <a:p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Este director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curioso 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no para de preguntar por la vida de todos.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b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Peculiar, interesante.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Este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curioso 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director no es como el resto</a:t>
                      </a:r>
                      <a:r>
                        <a:rPr lang="es-ES" sz="1800" b="0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. 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Creo que me gustará.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1 Rectángulo redondeado"/>
          <p:cNvSpPr/>
          <p:nvPr/>
        </p:nvSpPr>
        <p:spPr>
          <a:xfrm>
            <a:off x="395536" y="1955741"/>
            <a:ext cx="1368152" cy="465147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CURIOSO/A</a:t>
            </a:r>
            <a:endParaRPr lang="es-ES" b="1" dirty="0"/>
          </a:p>
        </p:txBody>
      </p:sp>
      <p:sp>
        <p:nvSpPr>
          <p:cNvPr id="8" name="7 Rectángulo redondeado"/>
          <p:cNvSpPr/>
          <p:nvPr/>
        </p:nvSpPr>
        <p:spPr>
          <a:xfrm>
            <a:off x="395536" y="4221088"/>
            <a:ext cx="1368152" cy="465147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GRANDE</a:t>
            </a:r>
            <a:endParaRPr lang="es-ES" b="1" dirty="0"/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926895"/>
              </p:ext>
            </p:extLst>
          </p:nvPr>
        </p:nvGraphicFramePr>
        <p:xfrm>
          <a:off x="239393" y="4941168"/>
          <a:ext cx="8640960" cy="146295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032448"/>
                <a:gridCol w="4608512"/>
              </a:tblGrid>
              <a:tr h="14197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2"/>
                          </a:solidFill>
                        </a:rPr>
                        <a:t>DELANTE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accent1"/>
                          </a:solidFill>
                        </a:rPr>
                        <a:t>DETRÁS</a:t>
                      </a:r>
                      <a:r>
                        <a:rPr lang="es-ES" dirty="0" smtClean="0"/>
                        <a:t> </a:t>
                      </a:r>
                      <a:endParaRPr lang="es-ES" dirty="0"/>
                    </a:p>
                  </a:txBody>
                  <a:tcPr/>
                </a:tc>
              </a:tr>
              <a:tr h="1097194">
                <a:tc>
                  <a:txBody>
                    <a:bodyPr/>
                    <a:lstStyle/>
                    <a:p>
                      <a:r>
                        <a:rPr lang="es-ES" sz="2000" b="1" kern="12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Magnífico, estupendo. </a:t>
                      </a:r>
                    </a:p>
                    <a:p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Es un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gran 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programa que te ahorrará mucho trabajo.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De</a:t>
                      </a:r>
                      <a:r>
                        <a:rPr lang="es-ES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 tamaño considerable.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Es un programa </a:t>
                      </a:r>
                      <a:r>
                        <a:rPr lang="es-ES" sz="1800" b="1" i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grande, </a:t>
                      </a:r>
                      <a:r>
                        <a:rPr lang="es-ES" sz="18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ocupa mucho, </a:t>
                      </a:r>
                      <a:r>
                        <a:rPr lang="es-ES" sz="1800" b="0" i="1" baseline="0" dirty="0" smtClean="0">
                          <a:solidFill>
                            <a:schemeClr val="tx1"/>
                          </a:solidFill>
                        </a:rPr>
                        <a:t>y no te cabrá en este USB.</a:t>
                      </a:r>
                      <a:endParaRPr lang="es-ES" sz="1800" b="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241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  <p:bldP spid="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Personalizado 2">
      <a:dk1>
        <a:sysClr val="windowText" lastClr="000000"/>
      </a:dk1>
      <a:lt1>
        <a:srgbClr val="D6EC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1268</TotalTime>
  <Words>1907</Words>
  <Application>Microsoft Office PowerPoint</Application>
  <PresentationFormat>Presentación en pantalla (4:3)</PresentationFormat>
  <Paragraphs>233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Tema 9 Conectados</vt:lpstr>
      <vt:lpstr>Tema 9: Conectados</vt:lpstr>
      <vt:lpstr>Tema 9: Conectados</vt:lpstr>
      <vt:lpstr>Tema 9: Conectados</vt:lpstr>
      <vt:lpstr>Tema 9: Conectados</vt:lpstr>
      <vt:lpstr>Tema 9: Conectados</vt:lpstr>
      <vt:lpstr>Tema 9: Conectados</vt:lpstr>
      <vt:lpstr>Tema 9: Conectados</vt:lpstr>
      <vt:lpstr>Tema 9: Conectados</vt:lpstr>
      <vt:lpstr>Tema 9: Conectados</vt:lpstr>
      <vt:lpstr>Tema 9: Conectados</vt:lpstr>
      <vt:lpstr>Tema 9: Conectados</vt:lpstr>
      <vt:lpstr>Tema 9: Conectados</vt:lpstr>
      <vt:lpstr>Tema 9: Conectados</vt:lpstr>
      <vt:lpstr>Tema 9: Conectados</vt:lpstr>
      <vt:lpstr>Tema 9: Conectados</vt:lpstr>
      <vt:lpstr>Tema 9: Conectados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 En las ondas</dc:title>
  <dc:creator>Vanesa</dc:creator>
  <cp:lastModifiedBy>Anna</cp:lastModifiedBy>
  <cp:revision>151</cp:revision>
  <dcterms:created xsi:type="dcterms:W3CDTF">2014-03-22T12:11:25Z</dcterms:created>
  <dcterms:modified xsi:type="dcterms:W3CDTF">2014-09-26T18:05:15Z</dcterms:modified>
</cp:coreProperties>
</file>