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1" r:id="rId3"/>
    <p:sldId id="271" r:id="rId4"/>
    <p:sldId id="272" r:id="rId5"/>
    <p:sldId id="262" r:id="rId6"/>
    <p:sldId id="263" r:id="rId7"/>
    <p:sldId id="264" r:id="rId8"/>
    <p:sldId id="270" r:id="rId9"/>
    <p:sldId id="265" r:id="rId10"/>
    <p:sldId id="266" r:id="rId11"/>
    <p:sldId id="267" r:id="rId12"/>
    <p:sldId id="268" r:id="rId13"/>
    <p:sldId id="269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FF99"/>
    <a:srgbClr val="FF3300"/>
    <a:srgbClr val="003300"/>
    <a:srgbClr val="00CC66"/>
    <a:srgbClr val="33CC33"/>
    <a:srgbClr val="99FF66"/>
    <a:srgbClr val="99CC00"/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85" d="100"/>
          <a:sy n="85" d="100"/>
        </p:scale>
        <p:origin x="-702" y="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D0477D-B30F-4F16-8D9B-099B529F012C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55A74-0028-4046-A07C-FC3C43D998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3918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F1B3-7C71-4F7D-A5D3-07F4D920DF69}" type="datetimeFigureOut">
              <a:rPr lang="es-ES" smtClean="0"/>
              <a:pPr/>
              <a:t>10/09/2014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 bwMode="auto">
          <a:xfrm>
            <a:off x="500034" y="2130425"/>
            <a:ext cx="8215370" cy="1470025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_tradnl" dirty="0" smtClean="0">
                <a:solidFill>
                  <a:srgbClr val="FFFFFF"/>
                </a:solidFill>
                <a:latin typeface="Arial Black" charset="0"/>
              </a:rPr>
              <a:t>Tema 8</a:t>
            </a:r>
            <a: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  <a:t/>
            </a:r>
            <a:b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</a:br>
            <a:r>
              <a:rPr lang="es-ES_tradnl" dirty="0" smtClean="0">
                <a:solidFill>
                  <a:srgbClr val="FFFFFF"/>
                </a:solidFill>
                <a:latin typeface="Arial Rounded MT Bold" charset="0"/>
              </a:rPr>
              <a:t>Grandes emprendedores</a:t>
            </a:r>
            <a:endParaRPr lang="es-ES" dirty="0" smtClean="0">
              <a:solidFill>
                <a:srgbClr val="FFFFFF"/>
              </a:solidFill>
              <a:latin typeface="Arial Rounded MT Bold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237" y="3861048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60648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 redondeado"/>
          <p:cNvSpPr/>
          <p:nvPr/>
        </p:nvSpPr>
        <p:spPr>
          <a:xfrm>
            <a:off x="1756956" y="1134196"/>
            <a:ext cx="4477960" cy="6386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El artículo en 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LOS NOMBRES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PROPIOS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83568" y="1809690"/>
            <a:ext cx="7942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Los nombres propios no suelen llevar artículo, pero pueden llevarlo bajo unas condiciones determinadas.</a:t>
            </a:r>
            <a:endParaRPr lang="es-ES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583177"/>
              </p:ext>
            </p:extLst>
          </p:nvPr>
        </p:nvGraphicFramePr>
        <p:xfrm>
          <a:off x="214282" y="2357430"/>
          <a:ext cx="8734325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341"/>
                <a:gridCol w="5673984"/>
              </a:tblGrid>
              <a:tr h="341267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No lleva</a:t>
                      </a:r>
                      <a:r>
                        <a:rPr lang="es-ES" dirty="0" smtClean="0"/>
                        <a:t> artículo</a:t>
                      </a:r>
                      <a:endParaRPr lang="es-ES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64945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Habitualmente  no hay artículo junto a nombres de personas y países/ciudades.</a:t>
                      </a:r>
                    </a:p>
                    <a:p>
                      <a:r>
                        <a:rPr lang="es-ES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* </a:t>
                      </a:r>
                      <a:r>
                        <a:rPr lang="es-ES" sz="14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lang="es-ES" sz="14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algunos países o ciudades </a:t>
                      </a:r>
                      <a:r>
                        <a:rPr lang="es-ES" sz="14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 artículo es parte del nombre:</a:t>
                      </a:r>
                      <a:r>
                        <a:rPr lang="es-ES" sz="14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el/ la / los/ las. </a:t>
                      </a:r>
                      <a:r>
                        <a:rPr lang="es-ES" sz="14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Puede usarlo también si se relaciona con una persona/periodo.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Marta 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es mi hermana. /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Doña Mercedes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está en la puerta.</a:t>
                      </a:r>
                      <a:endParaRPr lang="es-ES" i="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Gómez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va a llegar en 10 minutos. /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Señor Pérez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siéntese.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Barcelona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está en el este de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España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s-ES" sz="14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India, La Habana, El Cairo, Las Palmas, Los Ángeles…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s-ES" sz="14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(Pero</a:t>
                      </a:r>
                      <a:r>
                        <a:rPr lang="es-ES" sz="1400" i="1" strike="sng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La China, la España, la Argentina</a:t>
                      </a:r>
                      <a:r>
                        <a:rPr lang="es-ES" sz="14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s-ES" sz="14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China de Mao…, la España de Franco…, la Argentina de Perón…, </a:t>
                      </a:r>
                      <a:endParaRPr lang="es-ES" sz="1400" i="1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915821"/>
              </p:ext>
            </p:extLst>
          </p:nvPr>
        </p:nvGraphicFramePr>
        <p:xfrm>
          <a:off x="142844" y="4541520"/>
          <a:ext cx="8712967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0555"/>
                <a:gridCol w="5572412"/>
              </a:tblGrid>
              <a:tr h="359506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Lleva</a:t>
                      </a:r>
                      <a:r>
                        <a:rPr lang="es-ES" dirty="0" smtClean="0"/>
                        <a:t> un / una/ unos</a:t>
                      </a:r>
                      <a:r>
                        <a:rPr lang="es-ES" baseline="0" dirty="0" smtClean="0"/>
                        <a:t> /unas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91736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Si marca un número, una persona, dentro de un grupo con el mismo nombre.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1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Si se habla de un objeto o algo característico de una persona.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Ha venido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Pérez; 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nos faltan otros dos por llegar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/ ¿Así que conoces a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Agapito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eh? ¡Pues mira que es raro! /</a:t>
                      </a:r>
                    </a:p>
                    <a:p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Visité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una </a:t>
                      </a:r>
                      <a:r>
                        <a:rPr lang="es-ES" sz="1800" b="1" i="1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Vilafranca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hace unos años. ¿Es tu pueblo?</a:t>
                      </a:r>
                    </a:p>
                    <a:p>
                      <a:endParaRPr lang="es-ES" sz="1400" i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He comprado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Miró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/ Estás hecho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Indiana Jones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ES" sz="1800" i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72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871620"/>
              </p:ext>
            </p:extLst>
          </p:nvPr>
        </p:nvGraphicFramePr>
        <p:xfrm>
          <a:off x="167515" y="1268760"/>
          <a:ext cx="8734325" cy="4064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317"/>
                <a:gridCol w="5890008"/>
              </a:tblGrid>
              <a:tr h="437768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Lleva</a:t>
                      </a:r>
                      <a:r>
                        <a:rPr lang="es-ES" dirty="0" smtClean="0"/>
                        <a:t> el / la/ los</a:t>
                      </a:r>
                      <a:r>
                        <a:rPr lang="es-ES" baseline="0" dirty="0" smtClean="0"/>
                        <a:t> / las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75107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Cuando se presenta o califica a ese nombre.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Cuando se ha hablado ya de esa persona o se tiene referencia de ella.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Si se interpreta como algo genérico. </a:t>
                      </a:r>
                      <a:r>
                        <a:rPr lang="es-ES" sz="1600" b="1" baseline="0" dirty="0" smtClean="0"/>
                        <a:t>En plural.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sz="1600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Nombres de montañas y ríos.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 </a:t>
                      </a:r>
                      <a:r>
                        <a:rPr lang="es-ES" sz="1800" i="1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Señor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Gómez 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está aquí. /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 </a:t>
                      </a:r>
                      <a:r>
                        <a:rPr lang="es-ES" sz="1800" b="0" i="1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guapo de</a:t>
                      </a:r>
                      <a:r>
                        <a:rPr lang="es-ES" sz="1800" b="0" i="1" u="non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u="non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Alberto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 vendrá. /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u="non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Pablo</a:t>
                      </a:r>
                      <a:r>
                        <a:rPr lang="es-ES" sz="1800" b="0" i="1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que conocí</a:t>
                      </a:r>
                      <a:r>
                        <a:rPr lang="es-ES" sz="1800" b="0" i="1" u="non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ya no eres tú. /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Barcelona </a:t>
                      </a:r>
                      <a:r>
                        <a:rPr lang="es-ES" sz="1800" b="0" i="1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olímpica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me encanta. / He visitado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 Madrid </a:t>
                      </a:r>
                      <a:r>
                        <a:rPr lang="es-ES" sz="1800" b="0" i="1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los Austrias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/>
                      <a:endParaRPr lang="es-ES" sz="1800" b="0" i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¿Ha venido Gómez?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¿Quién? ¿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 Gómez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que nos dejó para irse a la competencia? </a:t>
                      </a:r>
                    </a:p>
                    <a:p>
                      <a:pPr algn="just"/>
                      <a:endParaRPr lang="es-ES" sz="1800" b="1" i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Los Gómez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son muy listos. /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Las Lolas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siempre son simpáticas.</a:t>
                      </a:r>
                    </a:p>
                    <a:p>
                      <a:endParaRPr lang="es-ES" sz="1800" b="0" i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 Himalaya, los Pirineos, el Ebro, el Danubio…</a:t>
                      </a:r>
                      <a:endParaRPr lang="es-ES" sz="1800" b="1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715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60648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 redondeado"/>
          <p:cNvSpPr/>
          <p:nvPr/>
        </p:nvSpPr>
        <p:spPr>
          <a:xfrm>
            <a:off x="1756956" y="1134196"/>
            <a:ext cx="4477960" cy="6386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Algunos casos ESPECIALES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405209"/>
              </p:ext>
            </p:extLst>
          </p:nvPr>
        </p:nvGraphicFramePr>
        <p:xfrm>
          <a:off x="179512" y="1988840"/>
          <a:ext cx="8734325" cy="382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781997"/>
              </a:tblGrid>
              <a:tr h="437768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Cuando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va junto al verbo </a:t>
                      </a:r>
                      <a:r>
                        <a:rPr lang="es-ES" b="1" baseline="0" dirty="0" smtClean="0">
                          <a:solidFill>
                            <a:schemeClr val="tx1"/>
                          </a:solidFill>
                        </a:rPr>
                        <a:t>SER</a:t>
                      </a:r>
                      <a:endParaRPr lang="es-ES" b="1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75107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Cuando es </a:t>
                      </a:r>
                      <a:r>
                        <a:rPr lang="es-ES" b="1" baseline="0" dirty="0" smtClean="0"/>
                        <a:t>un atributo </a:t>
                      </a: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no lleva artículo.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Pero si el </a:t>
                      </a:r>
                      <a:r>
                        <a:rPr lang="es-ES" b="1" baseline="0" dirty="0" smtClean="0"/>
                        <a:t>atributo está calificado o definido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lleva el/la/los/las </a:t>
                      </a:r>
                      <a:r>
                        <a:rPr lang="es-ES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si se define a la persona o </a:t>
                      </a:r>
                      <a:r>
                        <a:rPr lang="es-ES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/una /unos /unas </a:t>
                      </a:r>
                      <a:r>
                        <a:rPr lang="es-ES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si se engloba en un grupo con unas mismas características.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1800" b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Si </a:t>
                      </a:r>
                      <a:r>
                        <a:rPr lang="es-E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 hace una metáfora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Laura 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rubia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 Juan 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profesor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Marta  y Luis son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inteligentes.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es-ES" sz="1800" b="1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Laura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 rubia </a:t>
                      </a:r>
                      <a:r>
                        <a:rPr lang="es-ES" sz="1800" b="0" i="0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perfecta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/ Juan 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 profesor </a:t>
                      </a:r>
                      <a:r>
                        <a:rPr lang="es-ES" sz="1800" b="0" i="0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mi antigua escuela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Marta y Luis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son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los inteligentes </a:t>
                      </a:r>
                      <a:r>
                        <a:rPr lang="es-ES" sz="1800" b="0" i="0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la clase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es-ES" sz="1800" b="0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Laura 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una rubia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impresionante (dentro del grupo de las rubias)/  Juan 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profesor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muy dedicado (dentro del grupo de profesores)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s-ES" sz="1800" b="0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Eres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cielo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 Esta casa 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infierno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 Marta 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amor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42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0648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320655"/>
              </p:ext>
            </p:extLst>
          </p:nvPr>
        </p:nvGraphicFramePr>
        <p:xfrm>
          <a:off x="119956" y="1536998"/>
          <a:ext cx="8734325" cy="382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781997"/>
              </a:tblGrid>
              <a:tr h="437768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Cuando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va junto al verbo </a:t>
                      </a:r>
                      <a:r>
                        <a:rPr lang="es-ES" b="1" baseline="0" dirty="0" smtClean="0">
                          <a:solidFill>
                            <a:schemeClr val="tx1"/>
                          </a:solidFill>
                        </a:rPr>
                        <a:t>TENER</a:t>
                      </a:r>
                      <a:endParaRPr lang="es-ES" b="1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75107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Normalmente </a:t>
                      </a: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no lleva artículo.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Pero si se </a:t>
                      </a:r>
                      <a:r>
                        <a:rPr lang="es-ES" b="1" baseline="0" dirty="0" smtClean="0">
                          <a:solidFill>
                            <a:schemeClr val="tx1"/>
                          </a:solidFill>
                        </a:rPr>
                        <a:t>cualifica el sustantivo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lleva un /una /unos /unas</a:t>
                      </a:r>
                      <a:r>
                        <a:rPr lang="es-ES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1800" b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 mismo ocurre si</a:t>
                      </a:r>
                      <a:r>
                        <a:rPr lang="es-ES" sz="18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 quiere marcar una diferencia entre varias cosas poseídas: </a:t>
                      </a:r>
                      <a:r>
                        <a:rPr lang="es-ES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/una /unos /unas.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Tengo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frío.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 ¿Tienes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coche?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 tenemos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hijos.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es-ES" sz="1800" b="1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endParaRPr lang="es-ES" sz="1800" b="1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Tengo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frío </a:t>
                      </a:r>
                      <a:r>
                        <a:rPr lang="es-ES" sz="1800" b="0" i="0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impresionante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./ ¿Tienes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coche </a:t>
                      </a:r>
                      <a:r>
                        <a:rPr lang="es-ES" sz="1800" b="0" i="0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nuevo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 / No tenemos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unos hijos </a:t>
                      </a:r>
                      <a:r>
                        <a:rPr lang="es-ES" sz="1800" b="0" i="0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muy caseros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s-ES" sz="1800" b="0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es-ES" sz="1800" b="0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Tengo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coche y una moto.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 Tenemos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hijo y una hija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153439"/>
              </p:ext>
            </p:extLst>
          </p:nvPr>
        </p:nvGraphicFramePr>
        <p:xfrm>
          <a:off x="108805" y="5434542"/>
          <a:ext cx="8734325" cy="1404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781997"/>
              </a:tblGrid>
              <a:tr h="329679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Sustantivo con </a:t>
                      </a:r>
                      <a:r>
                        <a:rPr lang="es-ES" b="1" dirty="0" smtClean="0">
                          <a:solidFill>
                            <a:schemeClr val="tx1"/>
                          </a:solidFill>
                        </a:rPr>
                        <a:t>preposición DE</a:t>
                      </a:r>
                      <a:endParaRPr lang="es-ES" b="1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03847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Normalmente </a:t>
                      </a: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no lleva artículo.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 una casa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muñecas. 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 ¿Puedes contarme algo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Arte egipcio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?, tú sabes mucho. / Tiene un apartamento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cine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 Ponte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perfil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por favor.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68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0648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597700"/>
              </p:ext>
            </p:extLst>
          </p:nvPr>
        </p:nvGraphicFramePr>
        <p:xfrm>
          <a:off x="394022" y="2382329"/>
          <a:ext cx="8734325" cy="4470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064"/>
                <a:gridCol w="5443261"/>
              </a:tblGrid>
              <a:tr h="97042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Ir a fútbol: </a:t>
                      </a:r>
                      <a:r>
                        <a:rPr lang="es-ES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ir a clases de fútbol.</a:t>
                      </a:r>
                      <a:endParaRPr lang="es-ES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Ir al fútbol: </a:t>
                      </a:r>
                      <a:r>
                        <a:rPr lang="es-ES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espectáculo en el que juegan 22 jugadores.</a:t>
                      </a:r>
                      <a:endParaRPr lang="es-ES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Los lunes no puedo quedar porque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voy a fútbol.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Este fin de semana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hemos ido al fútbol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hemos visto al nuevo fichaje. </a:t>
                      </a:r>
                      <a:endParaRPr lang="es-ES" sz="1800" b="1" i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FF"/>
                    </a:solidFill>
                  </a:tcPr>
                </a:tc>
              </a:tr>
              <a:tr h="97042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Clase: </a:t>
                      </a:r>
                      <a:r>
                        <a:rPr lang="es-ES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Lección.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La clase: </a:t>
                      </a:r>
                      <a:r>
                        <a:rPr lang="es-ES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grupo que va a un aula para escuchar una lección / Aula.</a:t>
                      </a:r>
                      <a:endParaRPr lang="es-ES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 han echado de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clase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/ Voy a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clase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Toda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clase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ha llegado tarde hoy. /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clase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está al final  del pasillo.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692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Estar en cama: </a:t>
                      </a:r>
                      <a:r>
                        <a:rPr lang="es-ES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enfermo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Estar en la cama: </a:t>
                      </a:r>
                      <a:r>
                        <a:rPr lang="es-ES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dormido, descansando</a:t>
                      </a:r>
                      <a:endParaRPr lang="es-ES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 puedes ver a Pepe,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está en cama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 40 de fiebre.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Perdona,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estaba en la cama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no he oído el teléfono.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2323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Estar en / Ir a  casa: </a:t>
                      </a:r>
                      <a:r>
                        <a:rPr lang="es-ES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tu hogar o el hogar de alguien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1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* </a:t>
                      </a:r>
                      <a:r>
                        <a:rPr lang="es-ES" sz="14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En algunos países hispanos usan </a:t>
                      </a:r>
                      <a:r>
                        <a:rPr lang="es-ES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Ir a la casa</a:t>
                      </a:r>
                      <a:r>
                        <a:rPr lang="es-ES" sz="14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como forma de hogar.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Estar en la / una casa: </a:t>
                      </a:r>
                      <a:r>
                        <a:rPr lang="es-ES" sz="18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 se ve como hogar, sino como edificio</a:t>
                      </a:r>
                      <a:r>
                        <a:rPr lang="es-ES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es-ES" b="0" strike="sngStrike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Estaré en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casa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 las 5. / Estaré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 casa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Carlos toda la tarde. / Voy a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casa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Alba.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Estuvimos en</a:t>
                      </a:r>
                      <a:r>
                        <a:rPr lang="es-ES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una casa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horrible en vacaciones./ Estuvimos en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casa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verano de Pedro.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 redondeado"/>
          <p:cNvSpPr/>
          <p:nvPr/>
        </p:nvSpPr>
        <p:spPr>
          <a:xfrm>
            <a:off x="1331640" y="1124744"/>
            <a:ext cx="5191308" cy="6386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Algunos casos ESPECIALES de DOBLE SIGNIFICADO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763364"/>
            <a:ext cx="8230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Hay algunos casos en los que la presencia o ausencia de artículo cambia el significado de lo que queremos decir 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836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0648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11560" y="1529770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Completa estos diálogos con un artículo o sin él.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755576" y="2132856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A.</a:t>
            </a:r>
          </a:p>
          <a:p>
            <a:r>
              <a:rPr lang="es-ES" dirty="0" smtClean="0"/>
              <a:t>- Puede pasar por aquí ____ Señora Ruiz. Un momento, que aviso de que ha llegado…</a:t>
            </a:r>
          </a:p>
          <a:p>
            <a:r>
              <a:rPr lang="es-ES" dirty="0" smtClean="0"/>
              <a:t>  Roberto, ____ Señora Ruiz está esperando.</a:t>
            </a:r>
          </a:p>
          <a:p>
            <a:r>
              <a:rPr lang="es-ES" dirty="0" smtClean="0"/>
              <a:t>- ¿Quién? ¿______ Señora Ruiz que tiene la cadena de supermercados? Porque hace un mes vino ______ señora Ruiz y no era esta.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3059832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35696" y="282535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la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015716" y="319506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la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55776" y="3510295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una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5576" y="4365104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B.</a:t>
            </a:r>
          </a:p>
          <a:p>
            <a:r>
              <a:rPr lang="es-ES" dirty="0" smtClean="0"/>
              <a:t>-¿Has visitado ____ Toledo?</a:t>
            </a:r>
          </a:p>
          <a:p>
            <a:r>
              <a:rPr lang="es-ES" dirty="0" smtClean="0"/>
              <a:t>- Sé que existe ____ Toledo en Ohio (EE.UU.) y otro en España. ¿ A cuál te refieres?</a:t>
            </a:r>
          </a:p>
          <a:p>
            <a:r>
              <a:rPr lang="es-ES" dirty="0" smtClean="0"/>
              <a:t>- A____ Toledo de las tres culturas: judía, árabe y cristina; ____ Toledo español, vamos. 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2195736" y="458112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95736" y="49427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95541" y="544865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300192" y="544865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el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06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9" grpId="0"/>
      <p:bldP spid="10" grpId="0"/>
      <p:bldP spid="11" grpId="0"/>
      <p:bldP spid="8" grpId="0"/>
      <p:bldP spid="13" grpId="0"/>
      <p:bldP spid="14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0648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755576" y="1573425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C.</a:t>
            </a:r>
          </a:p>
          <a:p>
            <a:r>
              <a:rPr lang="es-ES" dirty="0" smtClean="0"/>
              <a:t>- Tengo ____ hambre.</a:t>
            </a:r>
          </a:p>
          <a:p>
            <a:r>
              <a:rPr lang="es-ES" dirty="0" smtClean="0"/>
              <a:t>- ¿Pero cómo es posible? Si te has comido ____ peras que compré ayer…</a:t>
            </a:r>
          </a:p>
          <a:p>
            <a:r>
              <a:rPr lang="es-ES" dirty="0" smtClean="0"/>
              <a:t>- Pues qué quieres que te diga, tengo ____ hambre enorme.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655676" y="17667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788024" y="205903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las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283968" y="241323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5576" y="2826802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D.</a:t>
            </a:r>
          </a:p>
          <a:p>
            <a:pPr algn="just"/>
            <a:r>
              <a:rPr lang="es-ES" dirty="0" smtClean="0"/>
              <a:t>- Mira lo que te digo: ____ hombre es el animal que tropieza siempre en la misma piedra. </a:t>
            </a:r>
          </a:p>
          <a:p>
            <a:pPr algn="just"/>
            <a:r>
              <a:rPr lang="es-ES" dirty="0" smtClean="0"/>
              <a:t>- Hombre, Marcelo, eso es generalizar; siempre ha habido _____ hombres que han aprendido de sus errores. De hecho, ____ hombre de este tipo siempre sabrá que puede empezar de nuevo si fracasa.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588224" y="35730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4860032" y="393392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31840" y="30689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el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760872" y="4746506"/>
            <a:ext cx="7632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E.</a:t>
            </a:r>
          </a:p>
          <a:p>
            <a:pPr algn="just"/>
            <a:r>
              <a:rPr lang="es-ES" dirty="0" smtClean="0"/>
              <a:t>- ¿Quieres ____ vino tinto o ____ cava?, porque te aviso que tengo ____ vino tinto que quita el sentido. </a:t>
            </a:r>
          </a:p>
          <a:p>
            <a:pPr marL="285750" indent="-285750" algn="just">
              <a:buFontTx/>
              <a:buChar char="-"/>
            </a:pPr>
            <a:r>
              <a:rPr lang="es-ES" dirty="0" smtClean="0"/>
              <a:t>Pues no sé, ponme  ____ vino del otro día, que me encantó.</a:t>
            </a:r>
          </a:p>
          <a:p>
            <a:pPr marL="285750" indent="-285750" algn="just">
              <a:buFontTx/>
              <a:buChar char="-"/>
            </a:pPr>
            <a:endParaRPr lang="es-ES" dirty="0" smtClean="0"/>
          </a:p>
        </p:txBody>
      </p:sp>
      <p:sp>
        <p:nvSpPr>
          <p:cNvPr id="18" name="17 CuadroTexto"/>
          <p:cNvSpPr txBox="1"/>
          <p:nvPr/>
        </p:nvSpPr>
        <p:spPr>
          <a:xfrm>
            <a:off x="1972165" y="49411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3707904" y="49411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7381718" y="50131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066481" y="550613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el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56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1" grpId="0"/>
      <p:bldP spid="8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0648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755576" y="1573425"/>
            <a:ext cx="79208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F.</a:t>
            </a:r>
          </a:p>
          <a:p>
            <a:r>
              <a:rPr lang="es-ES" dirty="0" smtClean="0"/>
              <a:t>- Esta tarde vas a entrenar, ¿no?, pues queda con alguien para ir a ____ fútbol esta tarde, porque yo no te puedo llevar.</a:t>
            </a:r>
          </a:p>
          <a:p>
            <a:pPr algn="just"/>
            <a:r>
              <a:rPr lang="es-ES" dirty="0" smtClean="0"/>
              <a:t>- No fastidies, mamá, que el fin de semana que viene tenemos un partido importante…</a:t>
            </a:r>
          </a:p>
          <a:p>
            <a:pPr algn="just"/>
            <a:r>
              <a:rPr lang="es-ES" dirty="0" smtClean="0"/>
              <a:t>- El fin de semana que viene… ¡Uy! Pues tu padre quería ir </a:t>
            </a:r>
            <a:r>
              <a:rPr lang="es-ES" dirty="0" err="1" smtClean="0"/>
              <a:t>a__fútbol</a:t>
            </a:r>
            <a:r>
              <a:rPr lang="es-ES" dirty="0" smtClean="0"/>
              <a:t>, que el </a:t>
            </a:r>
            <a:r>
              <a:rPr lang="es-ES" dirty="0" err="1" smtClean="0"/>
              <a:t>Sporting</a:t>
            </a:r>
            <a:r>
              <a:rPr lang="es-ES" dirty="0" smtClean="0"/>
              <a:t> se juega el ascenso a primera división.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6974470" y="17605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957125" y="29394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29721" y="3560027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G.</a:t>
            </a:r>
          </a:p>
          <a:p>
            <a:pPr algn="just"/>
            <a:r>
              <a:rPr lang="es-ES" dirty="0" smtClean="0"/>
              <a:t>- ¿Tienes ____ bolígrafo? El examen solo se puede escribir a bolígrafo.</a:t>
            </a:r>
          </a:p>
          <a:p>
            <a:pPr algn="just"/>
            <a:r>
              <a:rPr lang="es-ES" dirty="0" smtClean="0"/>
              <a:t>- Sí, tengo ____ bolígrafo rojo. ¿Puedo usarlo?</a:t>
            </a:r>
          </a:p>
          <a:p>
            <a:pPr algn="just"/>
            <a:r>
              <a:rPr lang="es-ES" dirty="0" smtClean="0"/>
              <a:t>- Pues creo que no, ya te dejo yo ____ bolígrafo que me regalasteis en Navidad.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730533" y="372695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1777792" y="408457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755576" y="4976747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H.</a:t>
            </a:r>
          </a:p>
          <a:p>
            <a:pPr algn="just"/>
            <a:r>
              <a:rPr lang="es-ES" dirty="0" smtClean="0"/>
              <a:t>- ¿Conoces a María?. </a:t>
            </a:r>
          </a:p>
          <a:p>
            <a:pPr algn="just"/>
            <a:r>
              <a:rPr lang="es-ES" dirty="0" smtClean="0"/>
              <a:t>- ¿Es___ morena?</a:t>
            </a:r>
          </a:p>
          <a:p>
            <a:pPr algn="just"/>
            <a:r>
              <a:rPr lang="es-ES" dirty="0" smtClean="0"/>
              <a:t>- Sí, es ___ morena impresionante y además ____ médica buenísima.</a:t>
            </a:r>
          </a:p>
          <a:p>
            <a:pPr algn="just"/>
            <a:r>
              <a:rPr lang="es-ES" dirty="0" smtClean="0"/>
              <a:t>- No sabía que era ____ médica. Es ___ maja, ¿verdad?</a:t>
            </a:r>
          </a:p>
          <a:p>
            <a:pPr algn="just"/>
            <a:r>
              <a:rPr lang="es-ES" dirty="0" smtClean="0"/>
              <a:t>- Sí, es ____ cielo… es___ encanto de mujer…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259632" y="551723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389296" y="5805264"/>
            <a:ext cx="64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una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887924" y="437451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el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932040" y="571010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una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2627784" y="60389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4139952" y="6084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ø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1402997" y="635496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2807804" y="635368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4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8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01620" y="1206695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español es una lengua que, a diferencia de otras, usa muchas veces </a:t>
            </a:r>
          </a:p>
          <a:p>
            <a:r>
              <a:rPr lang="es-ES" dirty="0" smtClean="0"/>
              <a:t>un artículo junto al sustantivo.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719928" y="1841433"/>
            <a:ext cx="3173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artículos son: </a:t>
            </a:r>
          </a:p>
          <a:p>
            <a:r>
              <a:rPr lang="es-ES" dirty="0"/>
              <a:t>	</a:t>
            </a:r>
            <a:r>
              <a:rPr lang="es-ES" dirty="0" smtClean="0"/>
              <a:t>el /la /los /las		un /una /unos /unas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4194287" y="1764489"/>
            <a:ext cx="3888432" cy="10772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el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comercio /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la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 Bolsa	</a:t>
            </a:r>
          </a:p>
          <a:p>
            <a:r>
              <a:rPr lang="es-ES" sz="1600" b="1" i="1" dirty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l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os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dividendos /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las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acciones </a:t>
            </a:r>
          </a:p>
          <a:p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un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contrato / </a:t>
            </a:r>
            <a:r>
              <a:rPr lang="es-ES" sz="1600" b="1" i="1" dirty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una</a:t>
            </a:r>
            <a:r>
              <a:rPr lang="es-ES" sz="1600" b="1" i="1" dirty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 negociación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unos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 negocios /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unas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cláusulas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712708" y="2863969"/>
            <a:ext cx="80328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Algunas particularidades:</a:t>
            </a:r>
          </a:p>
          <a:p>
            <a:pPr marL="342900" indent="-342900">
              <a:buAutoNum type="arabicParenR"/>
            </a:pPr>
            <a:r>
              <a:rPr lang="es-ES" dirty="0" smtClean="0"/>
              <a:t>El artículo </a:t>
            </a:r>
            <a:r>
              <a:rPr lang="es-ES" b="1" i="1" dirty="0" smtClean="0"/>
              <a:t>el</a:t>
            </a:r>
            <a:r>
              <a:rPr lang="es-ES" dirty="0" smtClean="0"/>
              <a:t>  es el único que puede ir unido a una preposición: a + el= </a:t>
            </a:r>
            <a:r>
              <a:rPr lang="es-ES" b="1" dirty="0" smtClean="0"/>
              <a:t>al </a:t>
            </a:r>
            <a:r>
              <a:rPr lang="es-ES" dirty="0" smtClean="0"/>
              <a:t>/</a:t>
            </a:r>
            <a:r>
              <a:rPr lang="es-ES" b="1" dirty="0" smtClean="0"/>
              <a:t> </a:t>
            </a:r>
            <a:r>
              <a:rPr lang="es-ES" dirty="0" smtClean="0"/>
              <a:t>de + el= </a:t>
            </a:r>
            <a:r>
              <a:rPr lang="es-ES" b="1" dirty="0" smtClean="0"/>
              <a:t>del</a:t>
            </a:r>
            <a:r>
              <a:rPr lang="es-ES" dirty="0" smtClean="0"/>
              <a:t> </a:t>
            </a:r>
          </a:p>
          <a:p>
            <a:pPr marL="342900" indent="-342900">
              <a:buAutoNum type="arabicParenR"/>
            </a:pPr>
            <a:r>
              <a:rPr lang="es-ES" dirty="0" smtClean="0"/>
              <a:t>Los artículos </a:t>
            </a:r>
            <a:r>
              <a:rPr lang="es-ES" b="1" i="1" dirty="0" smtClean="0"/>
              <a:t>la </a:t>
            </a:r>
            <a:r>
              <a:rPr lang="es-ES" dirty="0" smtClean="0"/>
              <a:t>y</a:t>
            </a:r>
            <a:r>
              <a:rPr lang="es-ES" b="1" i="1" dirty="0" smtClean="0"/>
              <a:t> una </a:t>
            </a:r>
            <a:r>
              <a:rPr lang="es-ES" dirty="0" smtClean="0"/>
              <a:t>seguidos de una palabra femenina que empieza por a-/ha- tónica cambian a  </a:t>
            </a:r>
            <a:r>
              <a:rPr lang="es-ES" b="1" i="1" dirty="0" smtClean="0"/>
              <a:t>el </a:t>
            </a:r>
            <a:r>
              <a:rPr lang="es-ES" dirty="0" smtClean="0"/>
              <a:t>y </a:t>
            </a:r>
            <a:r>
              <a:rPr lang="es-ES" b="1" i="1" dirty="0" smtClean="0"/>
              <a:t>un.</a:t>
            </a:r>
            <a:r>
              <a:rPr lang="es-ES" dirty="0" smtClean="0"/>
              <a:t>	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957" y="116632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15 CuadroTexto"/>
          <p:cNvSpPr txBox="1"/>
          <p:nvPr/>
        </p:nvSpPr>
        <p:spPr>
          <a:xfrm>
            <a:off x="2627784" y="4323981"/>
            <a:ext cx="3888432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el </a:t>
            </a:r>
            <a:r>
              <a:rPr lang="es-ES" sz="1600" b="1" i="1" dirty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a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gua fría /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un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ha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cha afilada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827584" y="4941168"/>
            <a:ext cx="58326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Excepciones a esta regla:</a:t>
            </a:r>
          </a:p>
          <a:p>
            <a:r>
              <a:rPr lang="es-ES" dirty="0" smtClean="0"/>
              <a:t>a) Si se pone un adjetivo entre artículo y nombre.</a:t>
            </a:r>
          </a:p>
          <a:p>
            <a:r>
              <a:rPr lang="es-ES" dirty="0" smtClean="0"/>
              <a:t>b) Delante de letras.</a:t>
            </a:r>
          </a:p>
          <a:p>
            <a:r>
              <a:rPr lang="es-ES" dirty="0" smtClean="0"/>
              <a:t>c) Con nombres derivados de esas palabras que ya no tienen a-/ha- tónica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804248" y="5229200"/>
            <a:ext cx="2160240" cy="13234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la </a:t>
            </a:r>
            <a:r>
              <a:rPr lang="es-ES" sz="1600" b="1" i="1" dirty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escasa </a:t>
            </a:r>
            <a:r>
              <a:rPr lang="es-ES" sz="1600" b="1" i="1" dirty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a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gua  </a:t>
            </a:r>
          </a:p>
          <a:p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Pon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una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ha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che</a:t>
            </a:r>
          </a:p>
          <a:p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la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aguama</a:t>
            </a:r>
            <a:r>
              <a:rPr lang="es-ES" sz="1600" b="1" i="1" dirty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ri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na, </a:t>
            </a:r>
            <a:r>
              <a:rPr lang="es-ES" sz="1600" b="1" i="1" dirty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la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 a</a:t>
            </a:r>
            <a:r>
              <a:rPr lang="es-ES" sz="1600" b="1" i="1" dirty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güi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ta…</a:t>
            </a:r>
          </a:p>
          <a:p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  <p:bldP spid="15" grpId="0"/>
      <p:bldP spid="16" grpId="0" animBg="1"/>
      <p:bldP spid="3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650111" y="4797152"/>
            <a:ext cx="386226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Llamó Pedro Márquez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660" y="188640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CuadroTexto"/>
          <p:cNvSpPr txBox="1"/>
          <p:nvPr/>
        </p:nvSpPr>
        <p:spPr>
          <a:xfrm>
            <a:off x="623939" y="3240987"/>
            <a:ext cx="4507364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Te conseguiré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el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negocio del siglo 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5214942" y="3143248"/>
            <a:ext cx="3565059" cy="5471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Estoy hablando de un negocio concreto: el negocio que todos querrán.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23939" y="3871938"/>
            <a:ext cx="4507364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Te conseguiré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un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 negocio importante 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30" name="29 Rectángulo redondeado"/>
          <p:cNvSpPr/>
          <p:nvPr/>
        </p:nvSpPr>
        <p:spPr>
          <a:xfrm>
            <a:off x="5269636" y="3871938"/>
            <a:ext cx="3565058" cy="69694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Aunque sigue siendo general, se delimita más; no es cualquier negocio, sino uno importante.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586542" y="2650061"/>
            <a:ext cx="4507363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Te conseguiré negocios en esta cuidad 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5197628" y="2244603"/>
            <a:ext cx="3637066" cy="7440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Me refiero a cualquier negocio: de cualquier tema, de cualquier importancia…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574191" y="166736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uso de un artículo  u otro o la ausencia del mismo aportará un significado diferente a lo que queremos decir.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614791" y="5917383"/>
            <a:ext cx="3888432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Conozco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solo a 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un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Pedro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623939" y="5352395"/>
            <a:ext cx="3888432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Todos </a:t>
            </a:r>
            <a:r>
              <a:rPr lang="es-ES" sz="1600" b="1" i="1" dirty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los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Pedros son muy listos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5250429" y="4797152"/>
            <a:ext cx="3637066" cy="5040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Hablo de una persona </a:t>
            </a:r>
            <a:r>
              <a:rPr lang="es-ES" sz="1600" smtClean="0">
                <a:solidFill>
                  <a:schemeClr val="tx1"/>
                </a:solidFill>
              </a:rPr>
              <a:t>en concreto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5250429" y="5352395"/>
            <a:ext cx="3637066" cy="4528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Hablo en general de las personas que se llaman así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5250429" y="5860225"/>
            <a:ext cx="3637066" cy="4528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Matizo el número de personas que conozco con ese nombre</a:t>
            </a:r>
            <a:endParaRPr lang="es-E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84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 animBg="1"/>
      <p:bldP spid="35" grpId="0" animBg="1"/>
      <p:bldP spid="36" grpId="0" animBg="1"/>
      <p:bldP spid="37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67544" y="1395966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Antes de pasar a explicar el artículo, debemos mencionar que los sustantivos en español se pueden clasificar en: </a:t>
            </a:r>
            <a:r>
              <a:rPr lang="es-ES" b="1" dirty="0" smtClean="0"/>
              <a:t>nombres propios </a:t>
            </a:r>
            <a:r>
              <a:rPr lang="es-ES" dirty="0" smtClean="0"/>
              <a:t>/ </a:t>
            </a:r>
            <a:r>
              <a:rPr lang="es-ES" b="1" dirty="0" smtClean="0"/>
              <a:t>nombres comunes.</a:t>
            </a:r>
            <a:r>
              <a:rPr lang="es-ES" dirty="0" smtClean="0"/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42477" y="2228059"/>
            <a:ext cx="590303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</a:t>
            </a:r>
            <a:r>
              <a:rPr lang="es-ES" b="1" dirty="0" smtClean="0"/>
              <a:t>NOMBRES PROPIOS </a:t>
            </a:r>
            <a:r>
              <a:rPr lang="es-ES" dirty="0" smtClean="0"/>
              <a:t>designan a </a:t>
            </a:r>
            <a:r>
              <a:rPr lang="es-ES" dirty="0"/>
              <a:t>personas, </a:t>
            </a:r>
            <a:r>
              <a:rPr lang="es-ES" dirty="0" smtClean="0"/>
              <a:t>animales,</a:t>
            </a:r>
          </a:p>
          <a:p>
            <a:r>
              <a:rPr lang="es-ES" dirty="0" smtClean="0"/>
              <a:t>lugares </a:t>
            </a:r>
            <a:r>
              <a:rPr lang="es-ES" dirty="0"/>
              <a:t>o cosas en </a:t>
            </a:r>
            <a:r>
              <a:rPr lang="es-ES" dirty="0" smtClean="0"/>
              <a:t>particular; </a:t>
            </a:r>
            <a:r>
              <a:rPr lang="es-ES" dirty="0"/>
              <a:t>es decir, a uno en concreto.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524214" y="2228059"/>
            <a:ext cx="2477936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Luisa, </a:t>
            </a:r>
            <a:r>
              <a:rPr lang="es-ES" sz="1600" b="1" i="1" dirty="0" err="1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Rex</a:t>
            </a:r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, Venezuela, el Sol…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660" y="188640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15 CuadroTexto"/>
          <p:cNvSpPr txBox="1"/>
          <p:nvPr/>
        </p:nvSpPr>
        <p:spPr>
          <a:xfrm>
            <a:off x="534954" y="2917597"/>
            <a:ext cx="591055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</a:t>
            </a:r>
            <a:r>
              <a:rPr lang="es-ES" b="1" dirty="0" smtClean="0"/>
              <a:t>NOMBRES COMUNES </a:t>
            </a:r>
            <a:r>
              <a:rPr lang="es-ES" dirty="0" smtClean="0"/>
              <a:t>designan a </a:t>
            </a:r>
            <a:r>
              <a:rPr lang="es-ES" dirty="0"/>
              <a:t>personas, </a:t>
            </a:r>
            <a:r>
              <a:rPr lang="es-ES" dirty="0" smtClean="0"/>
              <a:t>animales,</a:t>
            </a:r>
          </a:p>
          <a:p>
            <a:r>
              <a:rPr lang="es-ES" dirty="0" smtClean="0"/>
              <a:t>lugares </a:t>
            </a:r>
            <a:r>
              <a:rPr lang="es-ES" dirty="0"/>
              <a:t>o cosas en </a:t>
            </a:r>
            <a:r>
              <a:rPr lang="es-ES" dirty="0" smtClean="0"/>
              <a:t>general, sin individualizarlos.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554702" y="2910218"/>
            <a:ext cx="2477936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chica, perro</a:t>
            </a:r>
          </a:p>
          <a:p>
            <a:pPr algn="ctr"/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país, astro…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23974" y="4423036"/>
            <a:ext cx="5884177" cy="64633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</a:t>
            </a:r>
            <a:r>
              <a:rPr lang="es-ES" b="1" dirty="0" smtClean="0"/>
              <a:t>NOMBRES CONTABLES </a:t>
            </a:r>
            <a:r>
              <a:rPr lang="es-ES" dirty="0" smtClean="0"/>
              <a:t>designan a </a:t>
            </a:r>
            <a:r>
              <a:rPr lang="es-ES" dirty="0"/>
              <a:t>personas, </a:t>
            </a:r>
            <a:r>
              <a:rPr lang="es-ES" dirty="0" smtClean="0"/>
              <a:t>animales, lugares </a:t>
            </a:r>
            <a:r>
              <a:rPr lang="es-ES" dirty="0"/>
              <a:t>o cosas </a:t>
            </a:r>
            <a:r>
              <a:rPr lang="es-ES" dirty="0" smtClean="0"/>
              <a:t>que podemos contar.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511873" y="5175382"/>
            <a:ext cx="5884177" cy="64633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</a:t>
            </a:r>
            <a:r>
              <a:rPr lang="es-ES" b="1" dirty="0" smtClean="0"/>
              <a:t>NOMBRES INCONTABLES </a:t>
            </a:r>
            <a:r>
              <a:rPr lang="es-ES" dirty="0" smtClean="0"/>
              <a:t>designan a sustantivos que </a:t>
            </a:r>
          </a:p>
          <a:p>
            <a:r>
              <a:rPr lang="es-ES" dirty="0"/>
              <a:t> </a:t>
            </a:r>
            <a:r>
              <a:rPr lang="es-ES" dirty="0" smtClean="0"/>
              <a:t>     no podemos contar.</a:t>
            </a:r>
            <a:endParaRPr lang="es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90796" y="5957743"/>
            <a:ext cx="5884177" cy="64633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</a:t>
            </a:r>
            <a:r>
              <a:rPr lang="es-ES" b="1" dirty="0" smtClean="0"/>
              <a:t>NOMBRES ABSTRACTOS </a:t>
            </a:r>
            <a:r>
              <a:rPr lang="es-ES" dirty="0" smtClean="0"/>
              <a:t>designan a sustantivos que solo podemos imaginar.</a:t>
            </a:r>
            <a:endParaRPr lang="es-E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575071" y="4484592"/>
            <a:ext cx="2477936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médico, león</a:t>
            </a:r>
          </a:p>
          <a:p>
            <a:pPr algn="ctr"/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fuente, mesa…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6588613" y="5175382"/>
            <a:ext cx="2477936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agua, dinero</a:t>
            </a:r>
          </a:p>
          <a:p>
            <a:pPr algn="ctr"/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sal, arena…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6588613" y="6025643"/>
            <a:ext cx="2477936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felicidad, miedo</a:t>
            </a:r>
          </a:p>
          <a:p>
            <a:pPr algn="ctr"/>
            <a:r>
              <a:rPr lang="es-ES" sz="1600" b="1" i="1" dirty="0" smtClean="0">
                <a:solidFill>
                  <a:srgbClr val="99FF99"/>
                </a:solidFill>
                <a:latin typeface="Bookman Old Style" pitchFamily="18" charset="0"/>
                <a:cs typeface="Arabic Typesetting" pitchFamily="66" charset="-78"/>
              </a:rPr>
              <a:t>curiosidad, frío…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28723" y="3715291"/>
            <a:ext cx="8241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 su vez, estos pueden ser</a:t>
            </a:r>
            <a:r>
              <a:rPr lang="es-ES" b="1" dirty="0"/>
              <a:t> nombres contables /incontables; nombres abstractos…  </a:t>
            </a:r>
            <a:r>
              <a:rPr lang="es-ES" dirty="0"/>
              <a:t>Esto determinará un </a:t>
            </a:r>
            <a:r>
              <a:rPr lang="es-ES" dirty="0" smtClean="0"/>
              <a:t>uso concreto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>de </a:t>
            </a:r>
            <a:r>
              <a:rPr lang="es-ES" dirty="0"/>
              <a:t>un artículo u otro o la ausencia del mismo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916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  <p:bldP spid="16" grpId="0" animBg="1"/>
      <p:bldP spid="18" grpId="0" animBg="1"/>
      <p:bldP spid="21" grpId="0" animBg="1"/>
      <p:bldP spid="22" grpId="0" animBg="1"/>
      <p:bldP spid="24" grpId="0" animBg="1"/>
      <p:bldP spid="25" grpId="0" animBg="1"/>
      <p:bldP spid="34" grpId="0" animBg="1"/>
      <p:bldP spid="35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sp>
        <p:nvSpPr>
          <p:cNvPr id="8" name="7 CuadroTexto"/>
          <p:cNvSpPr txBox="1"/>
          <p:nvPr/>
        </p:nvSpPr>
        <p:spPr>
          <a:xfrm>
            <a:off x="778372" y="1905314"/>
            <a:ext cx="7754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Los </a:t>
            </a:r>
            <a:r>
              <a:rPr lang="es-ES" b="1" dirty="0" smtClean="0"/>
              <a:t>nombres comunes </a:t>
            </a:r>
            <a:r>
              <a:rPr lang="es-ES" dirty="0" smtClean="0"/>
              <a:t>no se comportan igual si hablamos de  un sustantivo que hace referencia a algo </a:t>
            </a:r>
            <a:r>
              <a:rPr lang="es-ES" b="1" dirty="0" smtClean="0"/>
              <a:t>genérico</a:t>
            </a:r>
            <a:r>
              <a:rPr lang="es-ES" dirty="0" smtClean="0"/>
              <a:t> o a algo </a:t>
            </a:r>
            <a:r>
              <a:rPr lang="es-ES" b="1" dirty="0" smtClean="0"/>
              <a:t>específico.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802926" y="2636912"/>
            <a:ext cx="7601294" cy="923330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Sustantivo que hace referencia a algo genérico: </a:t>
            </a:r>
            <a:r>
              <a:rPr lang="es-ES" dirty="0" smtClean="0"/>
              <a:t>se refiere a todo un conjunto de individuos u objetos que integran una clase. No hacen referencia a seres particulares ni a eventos o sucesos localizables en un tiempo o en un espacio.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755576" y="5139221"/>
            <a:ext cx="4896544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El hombre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es un ser social 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854759" y="3717032"/>
            <a:ext cx="7601294" cy="923330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Sustantivo que hace referencia a algo específico: </a:t>
            </a:r>
            <a:r>
              <a:rPr lang="es-ES" dirty="0" smtClean="0"/>
              <a:t>se refiere a un individuo u objeto concreto.  </a:t>
            </a:r>
            <a:r>
              <a:rPr lang="es-ES" dirty="0"/>
              <a:t>H</a:t>
            </a:r>
            <a:r>
              <a:rPr lang="es-ES" dirty="0" smtClean="0"/>
              <a:t>acen referencia a seres particulares u objetos localizables en un determinado momento y espacio.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755576" y="5759296"/>
            <a:ext cx="4896544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El hombre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que vino ayer a la oficina era muy hablador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844398" y="4767215"/>
            <a:ext cx="3096344" cy="744012"/>
          </a:xfrm>
          <a:prstGeom prst="round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chemeClr val="tx1"/>
                </a:solidFill>
              </a:rPr>
              <a:t>Sustantivo genérico: </a:t>
            </a:r>
            <a:r>
              <a:rPr lang="es-ES" sz="1600" dirty="0" smtClean="0">
                <a:solidFill>
                  <a:schemeClr val="tx1"/>
                </a:solidFill>
              </a:rPr>
              <a:t>hablo del hombre en general. No lo sitúo ni en un tiempo ni en un espacio.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5849283" y="5576022"/>
            <a:ext cx="3096344" cy="951325"/>
          </a:xfrm>
          <a:prstGeom prst="round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Sustantivo </a:t>
            </a:r>
            <a:r>
              <a:rPr lang="es-ES" sz="1600" b="1" dirty="0" smtClean="0">
                <a:solidFill>
                  <a:schemeClr val="tx1"/>
                </a:solidFill>
              </a:rPr>
              <a:t>específico</a:t>
            </a:r>
            <a:r>
              <a:rPr lang="es-ES" sz="1600" b="1" dirty="0">
                <a:solidFill>
                  <a:schemeClr val="tx1"/>
                </a:solidFill>
              </a:rPr>
              <a:t>: </a:t>
            </a:r>
            <a:r>
              <a:rPr lang="es-ES" sz="1600" dirty="0" smtClean="0">
                <a:solidFill>
                  <a:schemeClr val="tx1"/>
                </a:solidFill>
              </a:rPr>
              <a:t>hablo de un hombre en concreto. Lo hago en un tiempo: ayer y un espacio: la oficina.</a:t>
            </a:r>
            <a:endParaRPr lang="es-ES" sz="1600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70" y="188640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12 Rectángulo redondeado"/>
          <p:cNvSpPr/>
          <p:nvPr/>
        </p:nvSpPr>
        <p:spPr>
          <a:xfrm>
            <a:off x="1785918" y="1285860"/>
            <a:ext cx="4477960" cy="6386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El artículo en 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LOS NOMBRES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COMUNES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61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23320" y="1852434"/>
            <a:ext cx="4896544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Un caballero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siempre se comporta educadamente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34965" y="2669660"/>
            <a:ext cx="4896544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Esta mañana ha venido 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un caballero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preguntando por ti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5818999" y="1693197"/>
            <a:ext cx="3096344" cy="744012"/>
          </a:xfrm>
          <a:prstGeom prst="round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chemeClr val="tx1"/>
                </a:solidFill>
              </a:rPr>
              <a:t>Sustantivo genérico: </a:t>
            </a:r>
            <a:r>
              <a:rPr lang="es-ES" sz="1600" dirty="0" smtClean="0">
                <a:solidFill>
                  <a:schemeClr val="tx1"/>
                </a:solidFill>
              </a:rPr>
              <a:t>hablo de este tipo de personas. No lo sitúo ni en un tiempo ni en un espacio.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5786446" y="2500306"/>
            <a:ext cx="3096344" cy="951325"/>
          </a:xfrm>
          <a:prstGeom prst="round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Sustantivo </a:t>
            </a:r>
            <a:r>
              <a:rPr lang="es-ES" sz="1600" b="1" dirty="0" smtClean="0">
                <a:solidFill>
                  <a:schemeClr val="tx1"/>
                </a:solidFill>
              </a:rPr>
              <a:t>específico</a:t>
            </a:r>
            <a:r>
              <a:rPr lang="es-ES" sz="1600" b="1" dirty="0">
                <a:solidFill>
                  <a:schemeClr val="tx1"/>
                </a:solidFill>
              </a:rPr>
              <a:t>: </a:t>
            </a:r>
            <a:r>
              <a:rPr lang="es-ES" sz="1600" dirty="0" smtClean="0">
                <a:solidFill>
                  <a:schemeClr val="tx1"/>
                </a:solidFill>
              </a:rPr>
              <a:t>hablo de un caballero concreto que puedo situar mentalmente en un momento concreto y en un lugar.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23320" y="4973489"/>
            <a:ext cx="4896544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Mira, hoy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he comprado 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nueces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para merendar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734965" y="4318829"/>
            <a:ext cx="4896544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Comer </a:t>
            </a:r>
            <a:r>
              <a:rPr lang="es-ES" sz="1600" b="1" i="1" dirty="0" smtClean="0">
                <a:solidFill>
                  <a:srgbClr val="FFFFFF"/>
                </a:solidFill>
                <a:latin typeface="Bookman Old Style" pitchFamily="18" charset="0"/>
                <a:cs typeface="Arabic Typesetting" pitchFamily="66" charset="-78"/>
              </a:rPr>
              <a:t>nueces </a:t>
            </a:r>
            <a:r>
              <a:rPr lang="es-ES" sz="16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da energía 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5818999" y="3979568"/>
            <a:ext cx="3096344" cy="744012"/>
          </a:xfrm>
          <a:prstGeom prst="round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chemeClr val="tx1"/>
                </a:solidFill>
              </a:rPr>
              <a:t>Sustantivo genérico: </a:t>
            </a:r>
            <a:r>
              <a:rPr lang="es-ES" sz="1600" dirty="0" smtClean="0">
                <a:solidFill>
                  <a:schemeClr val="tx1"/>
                </a:solidFill>
              </a:rPr>
              <a:t>hablo de este tipo de frutos secos. De sus características en general.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5818999" y="4836381"/>
            <a:ext cx="3096344" cy="951325"/>
          </a:xfrm>
          <a:prstGeom prst="round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Sustantivo </a:t>
            </a:r>
            <a:r>
              <a:rPr lang="es-ES" sz="1600" b="1" dirty="0" smtClean="0">
                <a:solidFill>
                  <a:schemeClr val="tx1"/>
                </a:solidFill>
              </a:rPr>
              <a:t>específico</a:t>
            </a:r>
            <a:r>
              <a:rPr lang="es-ES" sz="1600" b="1" dirty="0">
                <a:solidFill>
                  <a:schemeClr val="tx1"/>
                </a:solidFill>
              </a:rPr>
              <a:t>: </a:t>
            </a:r>
            <a:r>
              <a:rPr lang="es-ES" sz="1600" dirty="0" smtClean="0">
                <a:solidFill>
                  <a:schemeClr val="tx1"/>
                </a:solidFill>
              </a:rPr>
              <a:t>hablo de unas nueces que puedo visualizar e identificar con unas en concreto.</a:t>
            </a:r>
            <a:endParaRPr lang="es-ES" sz="1600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970" y="188640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604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08677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259632" y="1061647"/>
            <a:ext cx="5688632" cy="369332"/>
          </a:xfrm>
          <a:prstGeom prst="rect">
            <a:avLst/>
          </a:prstGeom>
          <a:solidFill>
            <a:srgbClr val="92D050"/>
          </a:solidFill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Sustantivo común que hace referencia a algo GENÉRICO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510614"/>
              </p:ext>
            </p:extLst>
          </p:nvPr>
        </p:nvGraphicFramePr>
        <p:xfrm>
          <a:off x="251519" y="4797152"/>
          <a:ext cx="8734325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7"/>
                <a:gridCol w="6070028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Lleva</a:t>
                      </a:r>
                      <a:r>
                        <a:rPr lang="es-ES" dirty="0" smtClean="0"/>
                        <a:t> un / una/ unos</a:t>
                      </a:r>
                      <a:r>
                        <a:rPr lang="es-ES" baseline="0" dirty="0" smtClean="0"/>
                        <a:t> /unas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Si se trata de un individuo representativo de una clase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Por eso suelen ir  en </a:t>
                      </a:r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singular </a:t>
                      </a:r>
                      <a:r>
                        <a:rPr lang="es-E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 </a:t>
                      </a:r>
                      <a:r>
                        <a:rPr lang="es-E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contables e incontables </a:t>
                      </a:r>
                      <a:r>
                        <a:rPr lang="es-E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delimitado por un adjetivo </a:t>
                      </a:r>
                      <a:r>
                        <a:rPr lang="es-ES" sz="1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</a:t>
                      </a:r>
                      <a:r>
                        <a:rPr lang="es-ES" sz="1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abstractos</a:t>
                      </a:r>
                      <a:r>
                        <a:rPr lang="es-E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Una mujer de negocios 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debe tener los mismos derechos que un hombre de negocios. </a:t>
                      </a:r>
                      <a:r>
                        <a:rPr lang="es-ES" sz="18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(contable)</a:t>
                      </a:r>
                      <a:endParaRPr lang="es-ES" sz="1800" i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Para valorar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agua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debes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mirar su procedencia.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(incontable)</a:t>
                      </a:r>
                    </a:p>
                    <a:p>
                      <a:pPr algn="just"/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 necesario en los negocios tener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una curiosidad </a:t>
                      </a:r>
                      <a:r>
                        <a:rPr lang="es-ES" sz="1800" b="0" i="1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innata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(abstracto)</a:t>
                      </a:r>
                      <a:endParaRPr lang="es-ES" sz="1800" b="1" i="1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16411"/>
              </p:ext>
            </p:extLst>
          </p:nvPr>
        </p:nvGraphicFramePr>
        <p:xfrm>
          <a:off x="251519" y="1556792"/>
          <a:ext cx="8734325" cy="1416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9"/>
                <a:gridCol w="6142036"/>
              </a:tblGrid>
              <a:tr h="317901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Lleva</a:t>
                      </a:r>
                      <a:r>
                        <a:rPr lang="es-ES" dirty="0" smtClean="0"/>
                        <a:t> el / la/ los</a:t>
                      </a:r>
                      <a:r>
                        <a:rPr lang="es-ES" baseline="0" dirty="0" smtClean="0"/>
                        <a:t> / las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050251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Si hablamos de toda una clase. Va en posición de sujeto.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Las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mujeres de negocios 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son  “rara avis” hoy en día.</a:t>
                      </a:r>
                      <a:r>
                        <a:rPr lang="es-ES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(contable)</a:t>
                      </a:r>
                    </a:p>
                    <a:p>
                      <a:pPr algn="just"/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 agua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 el bien más escaso de este siglo.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(incontable)</a:t>
                      </a:r>
                    </a:p>
                    <a:p>
                      <a:pPr algn="just"/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curiosidad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 un buen aliado en los negocios </a:t>
                      </a:r>
                      <a:r>
                        <a:rPr lang="es-ES" sz="1800" b="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(abstracto)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888983"/>
              </p:ext>
            </p:extLst>
          </p:nvPr>
        </p:nvGraphicFramePr>
        <p:xfrm>
          <a:off x="251519" y="2996952"/>
          <a:ext cx="8734325" cy="177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869"/>
                <a:gridCol w="596845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No lleva</a:t>
                      </a:r>
                      <a:r>
                        <a:rPr lang="es-ES" dirty="0" smtClean="0"/>
                        <a:t> artículo</a:t>
                      </a:r>
                      <a:endParaRPr lang="es-ES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Si hablamos de toda una clase y no va en posición de sujeto.</a:t>
                      </a:r>
                    </a:p>
                    <a:p>
                      <a:endParaRPr lang="es-ES" sz="18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s-ES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* Puede ir como  sujeto en pasivas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Encontramos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mujeres de negocios 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en muy pocos puestos directivos, desafortunadamente .</a:t>
                      </a:r>
                      <a:r>
                        <a:rPr lang="es-ES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(contable)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Se necesita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agua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para sobrevivir. </a:t>
                      </a:r>
                      <a:r>
                        <a:rPr lang="es-ES" sz="18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(incontable</a:t>
                      </a:r>
                      <a:r>
                        <a:rPr lang="es-ES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</a:p>
                    <a:p>
                      <a:pPr algn="just"/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Sentir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curiosidad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no es sencillo hoy en día. </a:t>
                      </a:r>
                      <a:r>
                        <a:rPr lang="es-ES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(abstracto)</a:t>
                      </a:r>
                    </a:p>
                    <a:p>
                      <a:pPr algn="just"/>
                      <a:r>
                        <a:rPr lang="es-ES" sz="14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 Animales en peligro de extinción fueron salvados por los forestales</a:t>
                      </a:r>
                      <a:endParaRPr lang="es-ES" sz="140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42002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229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9776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043608" y="1228110"/>
            <a:ext cx="5616624" cy="369332"/>
          </a:xfrm>
          <a:prstGeom prst="rect">
            <a:avLst/>
          </a:prstGeom>
          <a:solidFill>
            <a:srgbClr val="92D050"/>
          </a:solidFill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Sustantivo común que hace referencia a algo ESPECÍFICO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736011"/>
              </p:ext>
            </p:extLst>
          </p:nvPr>
        </p:nvGraphicFramePr>
        <p:xfrm>
          <a:off x="251520" y="1597442"/>
          <a:ext cx="8712968" cy="2398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4695"/>
                <a:gridCol w="5558273"/>
              </a:tblGrid>
              <a:tr h="343500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No lleva</a:t>
                      </a:r>
                      <a:r>
                        <a:rPr lang="es-ES" dirty="0" smtClean="0"/>
                        <a:t> artículo</a:t>
                      </a:r>
                      <a:endParaRPr lang="es-ES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203276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Cuando queremos hablar de un ser u objeto en cantidades indeterminadas. </a:t>
                      </a:r>
                      <a:r>
                        <a:rPr lang="es-ES" sz="1600" baseline="0" dirty="0" smtClean="0"/>
                        <a:t>Los </a:t>
                      </a:r>
                      <a:r>
                        <a:rPr lang="es-ES" sz="1600" b="1" baseline="0" dirty="0" smtClean="0">
                          <a:solidFill>
                            <a:schemeClr val="tx1"/>
                          </a:solidFill>
                        </a:rPr>
                        <a:t>contables </a:t>
                      </a:r>
                      <a:r>
                        <a:rPr lang="es-ES" sz="1600" baseline="0" dirty="0" smtClean="0"/>
                        <a:t>van en </a:t>
                      </a:r>
                      <a:r>
                        <a:rPr lang="es-ES" sz="16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plural</a:t>
                      </a:r>
                      <a:r>
                        <a:rPr lang="es-ES" sz="1600" baseline="0" dirty="0" smtClean="0"/>
                        <a:t> y </a:t>
                      </a:r>
                      <a:r>
                        <a:rPr lang="es-ES" sz="1600" b="1" baseline="0" dirty="0" smtClean="0"/>
                        <a:t>los incontables</a:t>
                      </a:r>
                      <a:r>
                        <a:rPr lang="es-ES" sz="1600" baseline="0" dirty="0" smtClean="0"/>
                        <a:t>, en </a:t>
                      </a:r>
                      <a:r>
                        <a:rPr lang="es-ES" sz="16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singular.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 </a:t>
                      </a:r>
                      <a:r>
                        <a:rPr lang="es-E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n. abstractos, 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 se habla de la sensación solo. </a:t>
                      </a:r>
                      <a:endParaRPr lang="es-ES" sz="1600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b="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Necesitas comprar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ordenadores </a:t>
                      </a:r>
                      <a:r>
                        <a:rPr lang="es-ES" b="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nuevos.</a:t>
                      </a:r>
                      <a:r>
                        <a:rPr lang="es-ES" b="0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(contable)</a:t>
                      </a:r>
                      <a:endParaRPr lang="es-ES" b="0" i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¿Quieres  que te ponga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café 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té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para desayunar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 * </a:t>
                      </a:r>
                      <a:r>
                        <a:rPr lang="es-ES" sz="18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(incontable)</a:t>
                      </a:r>
                      <a:endParaRPr lang="es-ES" sz="1800" i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es-ES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* Si se piensa en una cantidad determinada (</a:t>
                      </a:r>
                      <a:r>
                        <a:rPr lang="es-ES" sz="1600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ej</a:t>
                      </a:r>
                      <a:r>
                        <a:rPr lang="es-ES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: una taza) llevaría un/una/unos/unas. ¿Quieres </a:t>
                      </a:r>
                      <a:r>
                        <a:rPr lang="es-ES" sz="16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un café </a:t>
                      </a:r>
                      <a:r>
                        <a:rPr lang="es-ES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 </a:t>
                      </a:r>
                      <a:r>
                        <a:rPr lang="es-ES" sz="16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un té </a:t>
                      </a:r>
                      <a:r>
                        <a:rPr lang="es-ES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para desayunar?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Tengo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miedo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verlo</a:t>
                      </a:r>
                      <a:r>
                        <a:rPr lang="es-ES" sz="18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.(abstracto) / Siento </a:t>
                      </a:r>
                      <a:r>
                        <a:rPr lang="es-ES" sz="18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curiosidad</a:t>
                      </a:r>
                      <a:r>
                        <a:rPr lang="es-ES" sz="18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por conocer sus negocios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36426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005717"/>
              </p:ext>
            </p:extLst>
          </p:nvPr>
        </p:nvGraphicFramePr>
        <p:xfrm>
          <a:off x="251520" y="4077072"/>
          <a:ext cx="8712967" cy="287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0555"/>
                <a:gridCol w="5572412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Lleva</a:t>
                      </a:r>
                      <a:r>
                        <a:rPr lang="es-ES" dirty="0" smtClean="0"/>
                        <a:t> un / una/ unos</a:t>
                      </a:r>
                      <a:r>
                        <a:rPr lang="es-ES" baseline="0" dirty="0" smtClean="0"/>
                        <a:t> /unas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Si no es identificable porque es la primera vez que se oye.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Si queremos marcar </a:t>
                      </a:r>
                      <a:r>
                        <a:rPr lang="es-ES" baseline="0" dirty="0" smtClean="0">
                          <a:solidFill>
                            <a:schemeClr val="tx1"/>
                          </a:solidFill>
                        </a:rPr>
                        <a:t>una cantidad determinada en un grupo, </a:t>
                      </a:r>
                      <a:r>
                        <a:rPr lang="es-ES" baseline="0" dirty="0" err="1" smtClean="0">
                          <a:solidFill>
                            <a:schemeClr val="tx1"/>
                          </a:solidFill>
                        </a:rPr>
                        <a:t>individualizandolo</a:t>
                      </a:r>
                      <a:r>
                        <a:rPr lang="es-ES" baseline="0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s-E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(contables/incontables).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 </a:t>
                      </a:r>
                      <a:r>
                        <a:rPr lang="es-E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n. abstractos, 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 está </a:t>
                      </a:r>
                      <a:r>
                        <a:rPr lang="es-ES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delimitado por un adjetivo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ES" baseline="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Ha venido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una mujer de negocios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verte esta mañana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8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(contable)</a:t>
                      </a:r>
                    </a:p>
                    <a:p>
                      <a:pPr algn="just"/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Tenemos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ordenador </a:t>
                      </a:r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Apple, los otros son P.C. (contable</a:t>
                      </a:r>
                    </a:p>
                    <a:p>
                      <a:pPr algn="just"/>
                      <a:r>
                        <a:rPr lang="es-ES" sz="18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-&gt; hablo de un único ordenador)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algn="just"/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He comprado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café 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molido buenísimo en la cafetería de abajo. </a:t>
                      </a:r>
                      <a:r>
                        <a:rPr lang="es-ES" sz="18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(incontable -&gt;hablo de un paquete)</a:t>
                      </a:r>
                    </a:p>
                    <a:p>
                      <a:pPr algn="just"/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Tengo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 miedo </a:t>
                      </a:r>
                      <a:r>
                        <a:rPr lang="es-ES" sz="1800" i="1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atroz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verlo. (abstracto) /Tengo una </a:t>
                      </a:r>
                      <a:r>
                        <a:rPr lang="es-ES" sz="1800" b="1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curiosidad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i="1" u="sng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insana</a:t>
                      </a:r>
                      <a:r>
                        <a:rPr lang="es-ES" sz="180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por conocer sus negocios.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55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8. </a:t>
            </a:r>
            <a:r>
              <a:rPr lang="es-ES" sz="3600" b="1" dirty="0" smtClean="0">
                <a:solidFill>
                  <a:srgbClr val="FFFFFF"/>
                </a:solidFill>
              </a:rPr>
              <a:t>Grandes emprendedores</a:t>
            </a:r>
            <a:endParaRPr lang="es-ES" sz="36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7400"/>
              </p:ext>
            </p:extLst>
          </p:nvPr>
        </p:nvGraphicFramePr>
        <p:xfrm>
          <a:off x="467544" y="1340768"/>
          <a:ext cx="8352928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5328592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Lleva</a:t>
                      </a:r>
                      <a:r>
                        <a:rPr lang="es-ES" dirty="0" smtClean="0"/>
                        <a:t> el / la/ los</a:t>
                      </a:r>
                      <a:r>
                        <a:rPr lang="es-ES" baseline="0" dirty="0" smtClean="0"/>
                        <a:t> / las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baseline="0" dirty="0" smtClean="0"/>
                        <a:t>Si hablamos de algo identificable porque ya se ha hablado de ello o porque se tiene un conocimiento de ello general (ya sea por haberlo estudiado o por conocimiento del mundo).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baseline="0" dirty="0" smtClean="0"/>
                        <a:t>Si existe un solo tipo y quiero destacarlo </a:t>
                      </a:r>
                      <a:r>
                        <a:rPr lang="es-E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(contables </a:t>
                      </a:r>
                      <a:r>
                        <a:rPr lang="es-ES" sz="1600" baseline="0" dirty="0" smtClean="0"/>
                        <a:t>e </a:t>
                      </a:r>
                      <a:r>
                        <a:rPr lang="es-E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incontables)</a:t>
                      </a:r>
                      <a:r>
                        <a:rPr lang="es-E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ES" sz="1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un </a:t>
                      </a:r>
                      <a:r>
                        <a:rPr lang="es-E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n. abstracto 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 el hablante y oyente saben de qué están hablando por conocerlo o haberlo experimentado.</a:t>
                      </a:r>
                      <a:endParaRPr lang="es-ES" baseline="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b="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Ha</a:t>
                      </a:r>
                      <a:r>
                        <a:rPr lang="es-ES" b="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vuelto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</a:t>
                      </a:r>
                      <a:r>
                        <a:rPr lang="es-ES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mujer de negocios 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de esta mañana. ¿Le digo que pase? (contable)</a:t>
                      </a:r>
                    </a:p>
                    <a:p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He probado ya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 café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que compré ayer y está de rechupete (incontable).</a:t>
                      </a:r>
                    </a:p>
                    <a:p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 cartero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pasa a las 11, ¿no? (-&gt;no hemos hablado de ello, pero sé que existe un cartero  y que reparte el correo todos los días)</a:t>
                      </a:r>
                    </a:p>
                    <a:p>
                      <a:endParaRPr lang="es-ES" i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es-ES" i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s-ES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ordenador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que tenemos está en la oficina. (contable-&gt; solo hay uno) /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 café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está encima de la estantería, sírvete. (-&gt; incontable-&gt; sólo tenemos esa bebida)</a:t>
                      </a:r>
                    </a:p>
                    <a:p>
                      <a:endParaRPr lang="es-ES" i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Tengo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 miedo 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metido en el cuerpo / Siento  </a:t>
                      </a:r>
                      <a:r>
                        <a:rPr lang="es-ES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la curiosidad</a:t>
                      </a:r>
                      <a:r>
                        <a:rPr lang="es-ES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del principiante.</a:t>
                      </a:r>
                      <a:endParaRPr lang="es-ES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60648"/>
            <a:ext cx="15335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316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4">
      <a:dk1>
        <a:sysClr val="windowText" lastClr="000000"/>
      </a:dk1>
      <a:lt1>
        <a:srgbClr val="D6ECFF"/>
      </a:lt1>
      <a:dk2>
        <a:srgbClr val="4E5B6F"/>
      </a:dk2>
      <a:lt2>
        <a:srgbClr val="FBA530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2943</TotalTime>
  <Words>2790</Words>
  <Application>Microsoft Office PowerPoint</Application>
  <PresentationFormat>Presentación en pantalla (4:3)</PresentationFormat>
  <Paragraphs>282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Tema 8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  <vt:lpstr>Tema 8. Grandes emprendedores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En las ondas</dc:title>
  <dc:creator>Vanesa</dc:creator>
  <cp:lastModifiedBy>Anna</cp:lastModifiedBy>
  <cp:revision>354</cp:revision>
  <dcterms:created xsi:type="dcterms:W3CDTF">2014-03-22T12:11:25Z</dcterms:created>
  <dcterms:modified xsi:type="dcterms:W3CDTF">2014-09-10T17:24:30Z</dcterms:modified>
</cp:coreProperties>
</file>