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85" r:id="rId4"/>
    <p:sldId id="260" r:id="rId5"/>
    <p:sldId id="262" r:id="rId6"/>
    <p:sldId id="284" r:id="rId7"/>
    <p:sldId id="263" r:id="rId8"/>
    <p:sldId id="264" r:id="rId9"/>
    <p:sldId id="286" r:id="rId10"/>
    <p:sldId id="287" r:id="rId11"/>
    <p:sldId id="28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AEDE"/>
    <a:srgbClr val="00CC66"/>
    <a:srgbClr val="663300"/>
    <a:srgbClr val="000000"/>
    <a:srgbClr val="FFFFFF"/>
    <a:srgbClr val="003300"/>
    <a:srgbClr val="99FF99"/>
    <a:srgbClr val="33CC33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5" d="100"/>
          <a:sy n="85" d="100"/>
        </p:scale>
        <p:origin x="-702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0477D-B30F-4F16-8D9B-099B529F012C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55A74-0028-4046-A07C-FC3C43D998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391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55A74-0028-4046-A07C-FC3C43D998E1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55A74-0028-4046-A07C-FC3C43D998E1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xfrm>
            <a:off x="500034" y="2130425"/>
            <a:ext cx="8215370" cy="1470025"/>
          </a:xfrm>
          <a:prstGeom prst="rect">
            <a:avLst/>
          </a:prstGeom>
          <a:solidFill>
            <a:srgbClr val="FF3300">
              <a:alpha val="65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rgbClr val="FFFFFF"/>
                </a:solidFill>
                <a:latin typeface="Arial Black" charset="0"/>
              </a:rPr>
              <a:t>Tema 7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FFFFFF"/>
                </a:solidFill>
                <a:latin typeface="Arial Rounded MT Bold" charset="0"/>
              </a:rPr>
              <a:t>¿Estás en forma?</a:t>
            </a:r>
            <a:endParaRPr lang="es-ES" dirty="0" smtClean="0">
              <a:solidFill>
                <a:srgbClr val="FFFFFF"/>
              </a:solidFill>
              <a:latin typeface="Arial Rounded MT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786190"/>
            <a:ext cx="2886079" cy="1911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42852"/>
            <a:ext cx="1721981" cy="114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CuadroTexto"/>
          <p:cNvSpPr txBox="1"/>
          <p:nvPr/>
        </p:nvSpPr>
        <p:spPr>
          <a:xfrm>
            <a:off x="611560" y="141277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Elige que opción te parece que muestra más el matiz.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2047569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1.Para mostrar </a:t>
            </a:r>
            <a:r>
              <a:rPr lang="es-ES" b="1" dirty="0" smtClean="0"/>
              <a:t>seguridad en la consecuencia en </a:t>
            </a:r>
            <a:r>
              <a:rPr lang="es-ES" b="1" dirty="0" smtClean="0">
                <a:solidFill>
                  <a:srgbClr val="FF3300"/>
                </a:solidFill>
              </a:rPr>
              <a:t>una condición posible</a:t>
            </a:r>
            <a:r>
              <a:rPr lang="es-ES" dirty="0" smtClean="0">
                <a:solidFill>
                  <a:srgbClr val="FF3300"/>
                </a:solidFill>
              </a:rPr>
              <a:t>.</a:t>
            </a:r>
            <a:endParaRPr lang="es-ES" dirty="0">
              <a:solidFill>
                <a:srgbClr val="FF33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70764" y="2391685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dirty="0" smtClean="0">
                <a:solidFill>
                  <a:srgbClr val="FF3300"/>
                </a:solidFill>
              </a:rPr>
              <a:t>me abonara </a:t>
            </a:r>
            <a:r>
              <a:rPr lang="es-ES" dirty="0" smtClean="0"/>
              <a:t>al nuevo canal de deporte, </a:t>
            </a:r>
            <a:r>
              <a:rPr lang="es-ES" b="1" dirty="0" smtClean="0"/>
              <a:t>podríamos</a:t>
            </a:r>
            <a:r>
              <a:rPr lang="es-ES" dirty="0" smtClean="0"/>
              <a:t> ver los partidos juntos.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75162" y="2761017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dirty="0" smtClean="0">
                <a:solidFill>
                  <a:srgbClr val="FF3300"/>
                </a:solidFill>
              </a:rPr>
              <a:t>me abonara </a:t>
            </a:r>
            <a:r>
              <a:rPr lang="es-ES" dirty="0" smtClean="0"/>
              <a:t>al nuevo canal de deporte, </a:t>
            </a:r>
            <a:r>
              <a:rPr lang="es-ES" b="1" dirty="0" smtClean="0"/>
              <a:t>podemos</a:t>
            </a:r>
            <a:r>
              <a:rPr lang="es-ES" dirty="0" smtClean="0"/>
              <a:t> ver los partidos juntos.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16908" y="3347700"/>
            <a:ext cx="7398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2. Para mostrar </a:t>
            </a:r>
            <a:r>
              <a:rPr lang="es-ES" b="1" dirty="0" smtClean="0">
                <a:solidFill>
                  <a:srgbClr val="FF3300"/>
                </a:solidFill>
              </a:rPr>
              <a:t>una condición imposible </a:t>
            </a:r>
            <a:r>
              <a:rPr lang="es-ES" b="1" dirty="0" smtClean="0"/>
              <a:t>muy cercana a ocurrir.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752470" y="371703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b="1" dirty="0" smtClean="0"/>
              <a:t>llegas</a:t>
            </a:r>
            <a:r>
              <a:rPr lang="es-ES" dirty="0" smtClean="0"/>
              <a:t> </a:t>
            </a:r>
            <a:r>
              <a:rPr lang="es-ES" b="1" dirty="0" smtClean="0"/>
              <a:t>a venir </a:t>
            </a:r>
            <a:r>
              <a:rPr lang="es-ES" dirty="0" smtClean="0"/>
              <a:t>un segundo antes, me </a:t>
            </a:r>
            <a:r>
              <a:rPr lang="es-ES" dirty="0" smtClean="0">
                <a:solidFill>
                  <a:srgbClr val="FF3300"/>
                </a:solidFill>
              </a:rPr>
              <a:t>hubieras encontrado</a:t>
            </a:r>
            <a:r>
              <a:rPr lang="es-ES" dirty="0" smtClean="0"/>
              <a:t> en la piscina. </a:t>
            </a:r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791580" y="4086364"/>
            <a:ext cx="787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b="1" dirty="0" smtClean="0"/>
              <a:t>hubieras venido </a:t>
            </a:r>
            <a:r>
              <a:rPr lang="es-ES" dirty="0" smtClean="0"/>
              <a:t>un segundo antes, me</a:t>
            </a:r>
            <a:r>
              <a:rPr lang="es-ES" dirty="0" smtClean="0">
                <a:solidFill>
                  <a:srgbClr val="FF3300"/>
                </a:solidFill>
              </a:rPr>
              <a:t> hubieras encontrado  </a:t>
            </a:r>
            <a:r>
              <a:rPr lang="es-ES" dirty="0" smtClean="0"/>
              <a:t>en la piscina. 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670764" y="4941168"/>
            <a:ext cx="746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3. Para mostrar </a:t>
            </a:r>
            <a:r>
              <a:rPr lang="es-ES" b="1" dirty="0" smtClean="0"/>
              <a:t>una consecuencia muy segura </a:t>
            </a:r>
            <a:r>
              <a:rPr lang="es-ES" dirty="0" smtClean="0"/>
              <a:t>en </a:t>
            </a:r>
            <a:r>
              <a:rPr lang="es-ES" b="1" dirty="0" smtClean="0">
                <a:solidFill>
                  <a:srgbClr val="FF3300"/>
                </a:solidFill>
              </a:rPr>
              <a:t>una condición imposible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742516" y="5310500"/>
            <a:ext cx="757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dirty="0" smtClean="0">
                <a:solidFill>
                  <a:srgbClr val="FF3300"/>
                </a:solidFill>
              </a:rPr>
              <a:t>hubieras visto </a:t>
            </a:r>
            <a:r>
              <a:rPr lang="es-ES" dirty="0" smtClean="0"/>
              <a:t>ese partido, te aseguro que ahora ya </a:t>
            </a:r>
            <a:r>
              <a:rPr lang="es-ES" b="1" dirty="0" smtClean="0"/>
              <a:t>eras</a:t>
            </a:r>
            <a:r>
              <a:rPr lang="es-ES" dirty="0" smtClean="0"/>
              <a:t> socio de este club. 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791580" y="5702279"/>
            <a:ext cx="7872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dirty="0" smtClean="0">
                <a:solidFill>
                  <a:srgbClr val="FF3300"/>
                </a:solidFill>
              </a:rPr>
              <a:t>hubieras visto </a:t>
            </a:r>
            <a:r>
              <a:rPr lang="es-ES" dirty="0" smtClean="0"/>
              <a:t>ese partido, te aseguro que ahora ya </a:t>
            </a:r>
            <a:r>
              <a:rPr lang="es-ES" b="1" dirty="0" smtClean="0"/>
              <a:t>serías</a:t>
            </a:r>
            <a:r>
              <a:rPr lang="es-ES" dirty="0" smtClean="0"/>
              <a:t> socio de este club.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763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15" grpId="0"/>
      <p:bldP spid="5" grpId="0"/>
      <p:bldP spid="6" grpId="0"/>
      <p:bldP spid="19" grpId="0"/>
      <p:bldP spid="19" grpId="1"/>
      <p:bldP spid="7" grpId="0"/>
      <p:bldP spid="20" grpId="0"/>
      <p:bldP spid="22" grpId="0"/>
      <p:bldP spid="2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42852"/>
            <a:ext cx="1721981" cy="114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638507" y="153522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4.Para mostrar </a:t>
            </a:r>
            <a:r>
              <a:rPr lang="es-ES" b="1" dirty="0"/>
              <a:t>un</a:t>
            </a:r>
            <a:r>
              <a:rPr lang="es-ES" b="1" dirty="0" smtClean="0"/>
              <a:t>a consecuencia muy posible </a:t>
            </a:r>
            <a:r>
              <a:rPr lang="es-ES" b="1" dirty="0" smtClean="0">
                <a:solidFill>
                  <a:srgbClr val="FF3300"/>
                </a:solidFill>
              </a:rPr>
              <a:t>una condición posible</a:t>
            </a:r>
            <a:r>
              <a:rPr lang="es-ES" dirty="0" smtClean="0">
                <a:solidFill>
                  <a:srgbClr val="FF3300"/>
                </a:solidFill>
              </a:rPr>
              <a:t>.</a:t>
            </a:r>
            <a:endParaRPr lang="es-ES" dirty="0">
              <a:solidFill>
                <a:srgbClr val="FF33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57609" y="189021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dirty="0" smtClean="0">
                <a:solidFill>
                  <a:srgbClr val="FF3300"/>
                </a:solidFill>
              </a:rPr>
              <a:t>jugara </a:t>
            </a:r>
            <a:r>
              <a:rPr lang="es-ES" dirty="0" smtClean="0"/>
              <a:t>más partidos, </a:t>
            </a:r>
            <a:r>
              <a:rPr lang="es-ES" b="1" dirty="0" smtClean="0"/>
              <a:t>me haría </a:t>
            </a:r>
            <a:r>
              <a:rPr lang="es-ES" dirty="0" smtClean="0"/>
              <a:t>fan incondicional de Alexis.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38507" y="2711656"/>
            <a:ext cx="7398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5. Para mostrar </a:t>
            </a:r>
            <a:r>
              <a:rPr lang="es-ES" b="1" dirty="0" smtClean="0">
                <a:solidFill>
                  <a:srgbClr val="FF3300"/>
                </a:solidFill>
              </a:rPr>
              <a:t>una condición imposible </a:t>
            </a:r>
            <a:r>
              <a:rPr lang="es-ES" b="1" dirty="0" smtClean="0"/>
              <a:t>muy cercana a ocurrir.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714348" y="3643314"/>
            <a:ext cx="822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b="1" dirty="0"/>
              <a:t>hubieras </a:t>
            </a:r>
            <a:r>
              <a:rPr lang="es-ES" b="1" dirty="0" smtClean="0"/>
              <a:t>sacado</a:t>
            </a:r>
            <a:r>
              <a:rPr lang="es-ES" dirty="0" smtClean="0"/>
              <a:t> la bandera un minuto antes, </a:t>
            </a:r>
            <a:r>
              <a:rPr lang="es-ES" dirty="0" smtClean="0">
                <a:solidFill>
                  <a:srgbClr val="FF3300"/>
                </a:solidFill>
              </a:rPr>
              <a:t>habrían sabido </a:t>
            </a:r>
            <a:r>
              <a:rPr lang="es-ES" dirty="0" smtClean="0"/>
              <a:t> que somos del equipo rival.</a:t>
            </a:r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714348" y="3071810"/>
            <a:ext cx="7818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b="1" dirty="0" smtClean="0"/>
              <a:t>sacas </a:t>
            </a:r>
            <a:r>
              <a:rPr lang="es-ES" dirty="0" smtClean="0"/>
              <a:t>la bandera un minuto antes, </a:t>
            </a:r>
            <a:r>
              <a:rPr lang="es-ES" dirty="0" smtClean="0">
                <a:solidFill>
                  <a:srgbClr val="FF3300"/>
                </a:solidFill>
              </a:rPr>
              <a:t>habrían sabido </a:t>
            </a:r>
            <a:r>
              <a:rPr lang="es-ES" dirty="0" smtClean="0"/>
              <a:t>que somos del equipo rival. 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674459" y="4223657"/>
            <a:ext cx="746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6. Para mostrar </a:t>
            </a:r>
            <a:r>
              <a:rPr lang="es-ES" b="1" dirty="0" smtClean="0"/>
              <a:t>una consecuencia muy segura </a:t>
            </a:r>
            <a:r>
              <a:rPr lang="es-ES" dirty="0" smtClean="0"/>
              <a:t>en </a:t>
            </a:r>
            <a:r>
              <a:rPr lang="es-ES" b="1" dirty="0" smtClean="0">
                <a:solidFill>
                  <a:srgbClr val="FF3300"/>
                </a:solidFill>
              </a:rPr>
              <a:t>una condición imposible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94757" y="4962321"/>
            <a:ext cx="757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dirty="0" smtClean="0">
                <a:solidFill>
                  <a:srgbClr val="FF3300"/>
                </a:solidFill>
              </a:rPr>
              <a:t>hubieras tomado </a:t>
            </a:r>
            <a:r>
              <a:rPr lang="es-ES" dirty="0" smtClean="0"/>
              <a:t>ese producto anabolizante, ahora </a:t>
            </a:r>
            <a:r>
              <a:rPr lang="es-ES" b="1" dirty="0" smtClean="0"/>
              <a:t>estás </a:t>
            </a:r>
            <a:r>
              <a:rPr lang="es-ES" dirty="0" smtClean="0"/>
              <a:t> sancionado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57609" y="225954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</a:t>
            </a:r>
            <a:r>
              <a:rPr lang="es-ES" dirty="0" smtClean="0">
                <a:solidFill>
                  <a:srgbClr val="FF3300"/>
                </a:solidFill>
              </a:rPr>
              <a:t>jugara </a:t>
            </a:r>
            <a:r>
              <a:rPr lang="es-ES" dirty="0" smtClean="0"/>
              <a:t>más </a:t>
            </a:r>
            <a:r>
              <a:rPr lang="es-ES" dirty="0"/>
              <a:t>partidos</a:t>
            </a:r>
            <a:r>
              <a:rPr lang="es-ES" dirty="0" smtClean="0"/>
              <a:t>, </a:t>
            </a:r>
            <a:r>
              <a:rPr lang="es-ES" b="1" dirty="0" smtClean="0"/>
              <a:t>me hacía </a:t>
            </a:r>
            <a:r>
              <a:rPr lang="es-ES" dirty="0" smtClean="0"/>
              <a:t>fan incondicional de Alexis.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38507" y="5456486"/>
            <a:ext cx="746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7. Para mostrar </a:t>
            </a:r>
            <a:r>
              <a:rPr lang="es-ES" b="1" dirty="0" smtClean="0"/>
              <a:t>una consecuencia segura </a:t>
            </a:r>
            <a:r>
              <a:rPr lang="es-ES" dirty="0" smtClean="0"/>
              <a:t>en </a:t>
            </a:r>
            <a:r>
              <a:rPr lang="es-ES" b="1" dirty="0" smtClean="0">
                <a:solidFill>
                  <a:srgbClr val="FF3300"/>
                </a:solidFill>
              </a:rPr>
              <a:t>una condición posible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90384" y="4592989"/>
            <a:ext cx="757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</a:t>
            </a:r>
            <a:r>
              <a:rPr lang="es-ES" dirty="0" smtClean="0">
                <a:solidFill>
                  <a:srgbClr val="FF3300"/>
                </a:solidFill>
              </a:rPr>
              <a:t>hubieras tomado </a:t>
            </a:r>
            <a:r>
              <a:rPr lang="es-ES" dirty="0" smtClean="0"/>
              <a:t>ese producto anabolizante, ahora </a:t>
            </a:r>
            <a:r>
              <a:rPr lang="es-ES" b="1" dirty="0" smtClean="0"/>
              <a:t>estarías </a:t>
            </a:r>
            <a:r>
              <a:rPr lang="es-ES" dirty="0" smtClean="0"/>
              <a:t> sancionado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25842" y="582581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a) Si no lo </a:t>
            </a:r>
            <a:r>
              <a:rPr lang="es-ES" dirty="0" smtClean="0">
                <a:solidFill>
                  <a:srgbClr val="FF3300"/>
                </a:solidFill>
              </a:rPr>
              <a:t>reconocieras</a:t>
            </a:r>
            <a:r>
              <a:rPr lang="es-ES" dirty="0" smtClean="0"/>
              <a:t>, </a:t>
            </a:r>
            <a:r>
              <a:rPr lang="es-ES" b="1" dirty="0" smtClean="0"/>
              <a:t>nos avisarías </a:t>
            </a:r>
            <a:r>
              <a:rPr lang="es-ES" dirty="0" smtClean="0"/>
              <a:t>e</a:t>
            </a:r>
            <a:r>
              <a:rPr lang="es-ES" b="1" dirty="0"/>
              <a:t> iríamos </a:t>
            </a:r>
            <a:r>
              <a:rPr lang="es-ES" dirty="0" smtClean="0"/>
              <a:t>a ayudarte.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67069" y="620746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Si no lo </a:t>
            </a:r>
            <a:r>
              <a:rPr lang="es-ES" dirty="0" smtClean="0">
                <a:solidFill>
                  <a:srgbClr val="FF3300"/>
                </a:solidFill>
              </a:rPr>
              <a:t>reconocieras</a:t>
            </a:r>
            <a:r>
              <a:rPr lang="es-ES" dirty="0" smtClean="0"/>
              <a:t>, </a:t>
            </a:r>
            <a:r>
              <a:rPr lang="es-ES" b="1" dirty="0" smtClean="0"/>
              <a:t>avísanos </a:t>
            </a:r>
            <a:r>
              <a:rPr lang="es-ES" dirty="0" smtClean="0"/>
              <a:t>y</a:t>
            </a:r>
            <a:r>
              <a:rPr lang="es-ES" b="1" dirty="0" smtClean="0"/>
              <a:t> vamos </a:t>
            </a:r>
            <a:r>
              <a:rPr lang="es-ES" dirty="0" smtClean="0"/>
              <a:t>a ayudarte.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02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6" grpId="0"/>
      <p:bldP spid="6" grpId="1"/>
      <p:bldP spid="19" grpId="0"/>
      <p:bldP spid="7" grpId="0"/>
      <p:bldP spid="20" grpId="0"/>
      <p:bldP spid="14" grpId="0"/>
      <p:bldP spid="16" grpId="0"/>
      <p:bldP spid="18" grpId="0"/>
      <p:bldP spid="18" grpId="1"/>
      <p:bldP spid="21" grpId="0"/>
      <p:bldP spid="21" grpId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20 CuadroTexto"/>
          <p:cNvSpPr txBox="1"/>
          <p:nvPr/>
        </p:nvSpPr>
        <p:spPr>
          <a:xfrm>
            <a:off x="642910" y="1428736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2"/>
                </a:solidFill>
              </a:rPr>
              <a:t>ORACIONES CONDICIONALES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661413" y="1798068"/>
            <a:ext cx="81775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En toda oración condicional siempre hay dos partes:</a:t>
            </a:r>
          </a:p>
          <a:p>
            <a:pPr algn="ctr"/>
            <a:r>
              <a:rPr lang="es-ES" b="1" dirty="0" smtClean="0">
                <a:solidFill>
                  <a:schemeClr val="accent4"/>
                </a:solidFill>
              </a:rPr>
              <a:t>una condición </a:t>
            </a:r>
            <a:r>
              <a:rPr lang="es-ES" dirty="0" smtClean="0"/>
              <a:t>y</a:t>
            </a:r>
            <a:r>
              <a:rPr lang="es-ES" b="1" dirty="0" smtClean="0">
                <a:solidFill>
                  <a:schemeClr val="tx2"/>
                </a:solidFill>
              </a:rPr>
              <a:t> </a:t>
            </a:r>
            <a:r>
              <a:rPr lang="es-ES" b="1" dirty="0" smtClean="0">
                <a:solidFill>
                  <a:schemeClr val="accent2"/>
                </a:solidFill>
              </a:rPr>
              <a:t>una consecuencia</a:t>
            </a:r>
            <a:r>
              <a:rPr lang="es-ES" b="1" dirty="0" smtClean="0">
                <a:solidFill>
                  <a:schemeClr val="tx2"/>
                </a:solidFill>
              </a:rPr>
              <a:t>. </a:t>
            </a:r>
          </a:p>
          <a:p>
            <a:pPr algn="just"/>
            <a:r>
              <a:rPr lang="es-ES" dirty="0" smtClean="0"/>
              <a:t>La condición siempre está introducida por un nexo.</a:t>
            </a:r>
            <a:r>
              <a:rPr lang="es-ES" dirty="0"/>
              <a:t> El nexo  más extendido en español para establecer una condición es </a:t>
            </a:r>
            <a:r>
              <a:rPr lang="es-ES" b="1" dirty="0"/>
              <a:t>“si” </a:t>
            </a:r>
            <a:r>
              <a:rPr lang="es-ES" dirty="0"/>
              <a:t>, aunque se pueden usar muchos otros: </a:t>
            </a:r>
            <a:r>
              <a:rPr lang="es-ES" b="1" dirty="0"/>
              <a:t>como, a condición de que, en caso de que, de... </a:t>
            </a:r>
            <a:endParaRPr lang="es-ES" dirty="0"/>
          </a:p>
          <a:p>
            <a:pPr algn="just"/>
            <a:endParaRPr lang="es-ES" dirty="0" smtClean="0">
              <a:solidFill>
                <a:srgbClr val="00CC66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62648" y="3800201"/>
            <a:ext cx="1964545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haces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ejercicio,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939222" y="4235797"/>
            <a:ext cx="1323376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2"/>
                </a:solidFill>
              </a:rPr>
              <a:t>consecuencia</a:t>
            </a:r>
            <a:endParaRPr lang="es-ES" sz="1600" b="1" dirty="0">
              <a:solidFill>
                <a:schemeClr val="accent2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2522763" y="3797836"/>
            <a:ext cx="235032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tendrás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buena salud.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899592" y="4235797"/>
            <a:ext cx="1009187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4"/>
                </a:solidFill>
              </a:rPr>
              <a:t>condición</a:t>
            </a:r>
            <a:endParaRPr lang="es-ES" sz="1600" b="1" dirty="0">
              <a:solidFill>
                <a:schemeClr val="accent4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5076056" y="3797836"/>
            <a:ext cx="165926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Será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una pena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6781258" y="3807058"/>
            <a:ext cx="2177019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dejas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el fútbol.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3006375" y="4781806"/>
            <a:ext cx="271775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estarás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mal físicamente.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278122" y="5771336"/>
            <a:ext cx="3221429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Tendrás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problemas de espalda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236296" y="4235797"/>
            <a:ext cx="1009187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4"/>
                </a:solidFill>
              </a:rPr>
              <a:t>condición</a:t>
            </a:r>
            <a:endParaRPr lang="es-ES" sz="1600" b="1" dirty="0">
              <a:solidFill>
                <a:schemeClr val="accent4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5253971" y="4241565"/>
            <a:ext cx="1323376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2"/>
                </a:solidFill>
              </a:rPr>
              <a:t>consecuencia</a:t>
            </a:r>
            <a:endParaRPr lang="es-ES" sz="1600" b="1" dirty="0">
              <a:solidFill>
                <a:schemeClr val="accent2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10938" y="4781806"/>
            <a:ext cx="262828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hagas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ejercicio,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3584106" y="5771336"/>
            <a:ext cx="3339727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hagas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más ejercicio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.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894852" y="5257073"/>
            <a:ext cx="1009187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4"/>
                </a:solidFill>
              </a:rPr>
              <a:t>condición</a:t>
            </a:r>
            <a:endParaRPr lang="es-ES" sz="1600" b="1" dirty="0">
              <a:solidFill>
                <a:schemeClr val="accent4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4426181" y="6212051"/>
            <a:ext cx="1009187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4"/>
                </a:solidFill>
              </a:rPr>
              <a:t>condición</a:t>
            </a:r>
            <a:endParaRPr lang="es-ES" sz="1600" b="1" dirty="0">
              <a:solidFill>
                <a:schemeClr val="accent4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1052393" y="6212051"/>
            <a:ext cx="1323376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2"/>
                </a:solidFill>
              </a:rPr>
              <a:t>consecuencia</a:t>
            </a:r>
            <a:endParaRPr lang="es-ES" sz="1600" b="1" dirty="0">
              <a:solidFill>
                <a:schemeClr val="accent2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3411374" y="5228468"/>
            <a:ext cx="1323376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accent2"/>
                </a:solidFill>
              </a:rPr>
              <a:t>consecuencia</a:t>
            </a:r>
            <a:endParaRPr lang="es-E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 animBg="1"/>
      <p:bldP spid="31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20 CuadroTexto"/>
          <p:cNvSpPr txBox="1"/>
          <p:nvPr/>
        </p:nvSpPr>
        <p:spPr>
          <a:xfrm>
            <a:off x="642910" y="1428736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53216" y="1754269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Las condicionales que más se utilizan se pueden clasificar en tres tipos: </a:t>
            </a:r>
            <a:r>
              <a:rPr lang="es-ES" b="1" dirty="0" smtClean="0"/>
              <a:t>reales</a:t>
            </a:r>
            <a:r>
              <a:rPr lang="es-ES" dirty="0" smtClean="0"/>
              <a:t> (tipo 1), </a:t>
            </a:r>
            <a:r>
              <a:rPr lang="es-ES" b="1" dirty="0" smtClean="0"/>
              <a:t>posibles</a:t>
            </a:r>
            <a:r>
              <a:rPr lang="es-ES" dirty="0" smtClean="0"/>
              <a:t> (tipo 2) e </a:t>
            </a:r>
            <a:r>
              <a:rPr lang="es-ES" b="1" dirty="0" smtClean="0"/>
              <a:t>imposibles </a:t>
            </a:r>
            <a:r>
              <a:rPr lang="es-ES" dirty="0" smtClean="0"/>
              <a:t>(tipo 3).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47724" y="2813012"/>
            <a:ext cx="817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/>
              <a:t>Tipo 1: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Las </a:t>
            </a:r>
            <a:r>
              <a:rPr lang="es-ES" b="1" dirty="0" smtClean="0">
                <a:solidFill>
                  <a:srgbClr val="FF3300"/>
                </a:solidFill>
              </a:rPr>
              <a:t>CONDICIONALES REALES </a:t>
            </a:r>
            <a:r>
              <a:rPr lang="es-ES" dirty="0" smtClean="0"/>
              <a:t>se refieren a hechos generales conocidos por todos,  a situaciones que se dan si se cumple la condición, o a peticiones  o consejos dados.   Pueden darse tanto en presente (A) como en pasado (B)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462648" y="4149080"/>
            <a:ext cx="392909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haces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ganas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flexibilidad.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38503" y="6101934"/>
            <a:ext cx="585791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viene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el seleccionador,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avísame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para que me prepare.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47724" y="5543426"/>
            <a:ext cx="421484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haces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ganarás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flexibilidad.</a:t>
            </a:r>
          </a:p>
        </p:txBody>
      </p:sp>
      <p:sp>
        <p:nvSpPr>
          <p:cNvPr id="27" name="26 Rectángulo redondeado"/>
          <p:cNvSpPr/>
          <p:nvPr/>
        </p:nvSpPr>
        <p:spPr>
          <a:xfrm>
            <a:off x="6994301" y="4104043"/>
            <a:ext cx="1857388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Regla general, impersonal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7038015" y="5216014"/>
            <a:ext cx="1571636" cy="64294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Algo que creo que pasará o consejo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7786710" y="6092616"/>
            <a:ext cx="1071570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Petición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4652572" y="4143153"/>
            <a:ext cx="2093073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dirty="0" smtClean="0"/>
              <a:t>Si + presente, presente</a:t>
            </a:r>
            <a:endParaRPr lang="es-ES" sz="16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4814178" y="5543426"/>
            <a:ext cx="1880130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dirty="0" smtClean="0"/>
              <a:t>Si + presente, futuro</a:t>
            </a:r>
            <a:endParaRPr lang="es-ES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6388979" y="5946318"/>
            <a:ext cx="1309589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dirty="0" smtClean="0"/>
              <a:t>Si + presente,</a:t>
            </a:r>
          </a:p>
          <a:p>
            <a:r>
              <a:rPr lang="es-ES" sz="1600" dirty="0" smtClean="0"/>
              <a:t> imperativo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80695" y="3736342"/>
            <a:ext cx="2016853" cy="367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/>
                </a:solidFill>
              </a:rPr>
              <a:t>A. EN PRESENTE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447724" y="4731207"/>
            <a:ext cx="392909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corro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mucho,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me duele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la cabeza.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4601235" y="4731207"/>
            <a:ext cx="2093073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dirty="0" smtClean="0"/>
              <a:t>Si + presente, presente</a:t>
            </a:r>
            <a:endParaRPr lang="es-ES" sz="1600" dirty="0"/>
          </a:p>
        </p:txBody>
      </p:sp>
      <p:sp>
        <p:nvSpPr>
          <p:cNvPr id="39" name="38 Rectángulo redondeado"/>
          <p:cNvSpPr/>
          <p:nvPr/>
        </p:nvSpPr>
        <p:spPr>
          <a:xfrm>
            <a:off x="6858016" y="4643446"/>
            <a:ext cx="1857388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61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" grpId="0"/>
      <p:bldP spid="36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/>
          <a:lstStyle/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r>
              <a:rPr lang="es-ES" sz="2400" dirty="0" smtClean="0"/>
              <a:t>Para hablar de condiciones en el pasado, se suelen utilizar los tiempos del pasado y se siguen las reglas para el uso de estos.</a:t>
            </a:r>
          </a:p>
          <a:p>
            <a:pPr marL="0" indent="0" algn="just">
              <a:buNone/>
            </a:pPr>
            <a:endParaRPr lang="es-ES" sz="2800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spcBef>
                <a:spcPts val="0"/>
              </a:spcBef>
              <a:buNone/>
            </a:pPr>
            <a:endParaRPr lang="es-ES" dirty="0" smtClean="0"/>
          </a:p>
          <a:p>
            <a:pPr marL="0" indent="0" algn="just">
              <a:spcBef>
                <a:spcPts val="0"/>
              </a:spcBef>
              <a:buNone/>
            </a:pPr>
            <a:endParaRPr lang="es-ES" sz="2800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428596" y="2786058"/>
            <a:ext cx="607223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En aquella época,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hacía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la cena, preparaba algo rápido. 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18 CuadroTexto"/>
          <p:cNvSpPr txBox="1"/>
          <p:nvPr/>
        </p:nvSpPr>
        <p:spPr>
          <a:xfrm>
            <a:off x="428596" y="3214686"/>
            <a:ext cx="492922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alguna vez te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hice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daño, no fue a propósito.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6929454" y="2786058"/>
            <a:ext cx="1928826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 en el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6429388" y="300037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5643570" y="3214686"/>
            <a:ext cx="3000396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Se enfatiza la terminación del hecho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428596" y="3643314"/>
            <a:ext cx="5857916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alguna vez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estuve estudiando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hasta las tantas, fue porque no tenía que madrugar al día siguiente. 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6429388" y="3643314"/>
            <a:ext cx="2500330" cy="500066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Se enfatiza la terminación del tiempo que dura la acción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5" name="34 Conector recto de flecha"/>
          <p:cNvCxnSpPr/>
          <p:nvPr/>
        </p:nvCxnSpPr>
        <p:spPr>
          <a:xfrm>
            <a:off x="6000760" y="3929066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5143504" y="3357562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428596" y="4286256"/>
            <a:ext cx="5786478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alguna vez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llevaba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los auriculares y él me llamaba,</a:t>
            </a:r>
          </a:p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oía el teléfono, y él se enfadaba.</a:t>
            </a:r>
          </a:p>
        </p:txBody>
      </p:sp>
      <p:sp>
        <p:nvSpPr>
          <p:cNvPr id="41" name="40 Rectángulo redondeado"/>
          <p:cNvSpPr/>
          <p:nvPr/>
        </p:nvSpPr>
        <p:spPr>
          <a:xfrm>
            <a:off x="6500826" y="4214818"/>
            <a:ext cx="2286016" cy="571504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Se enfatiza que la acción no estaba terminada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43" name="42 Conector recto de flecha"/>
          <p:cNvCxnSpPr/>
          <p:nvPr/>
        </p:nvCxnSpPr>
        <p:spPr>
          <a:xfrm>
            <a:off x="6000760" y="4572008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428596" y="4929198"/>
            <a:ext cx="5572164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alguna vez 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estaba viendo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la tele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y él me llamaba,</a:t>
            </a:r>
          </a:p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oía el teléfono, y él se enfadaba.</a:t>
            </a:r>
          </a:p>
        </p:txBody>
      </p:sp>
      <p:sp>
        <p:nvSpPr>
          <p:cNvPr id="46" name="45 Rectángulo redondeado"/>
          <p:cNvSpPr/>
          <p:nvPr/>
        </p:nvSpPr>
        <p:spPr>
          <a:xfrm>
            <a:off x="6215074" y="4857760"/>
            <a:ext cx="2714644" cy="571504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Se enfatiza que el tiempo que dura la acción no estaba terminado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48" name="47 Conector recto de flecha"/>
          <p:cNvCxnSpPr/>
          <p:nvPr/>
        </p:nvCxnSpPr>
        <p:spPr>
          <a:xfrm>
            <a:off x="5786446" y="5214950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428596" y="5643578"/>
            <a:ext cx="657229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un día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iban a venir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visitarme, les preparaba la mejor cama.   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428596" y="6072206"/>
            <a:ext cx="671517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ya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habían terminado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el entrenamiento, les dejaba descansar.</a:t>
            </a:r>
          </a:p>
        </p:txBody>
      </p:sp>
      <p:sp>
        <p:nvSpPr>
          <p:cNvPr id="52" name="51 Rectángulo redondeado"/>
          <p:cNvSpPr/>
          <p:nvPr/>
        </p:nvSpPr>
        <p:spPr>
          <a:xfrm>
            <a:off x="7215206" y="5572140"/>
            <a:ext cx="1357322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Plan futuro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7215206" y="6000768"/>
            <a:ext cx="1714512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Acción anterior a otra acción pasada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55" name="54 Conector recto de flecha"/>
          <p:cNvCxnSpPr/>
          <p:nvPr/>
        </p:nvCxnSpPr>
        <p:spPr>
          <a:xfrm>
            <a:off x="6929454" y="578645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>
            <a:off x="7000892" y="621508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03663" y="1391354"/>
            <a:ext cx="2016853" cy="367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/>
                </a:solidFill>
              </a:rPr>
              <a:t>EN PASADO</a:t>
            </a:r>
            <a:endParaRPr lang="es-E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21" grpId="0" animBg="1"/>
      <p:bldP spid="26" grpId="0" animBg="1"/>
      <p:bldP spid="27" grpId="0" animBg="1"/>
      <p:bldP spid="28" grpId="0" animBg="1"/>
      <p:bldP spid="40" grpId="0" animBg="1"/>
      <p:bldP spid="41" grpId="0" animBg="1"/>
      <p:bldP spid="45" grpId="0" animBg="1"/>
      <p:bldP spid="46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24 CuadroTexto"/>
          <p:cNvSpPr txBox="1"/>
          <p:nvPr/>
        </p:nvSpPr>
        <p:spPr>
          <a:xfrm>
            <a:off x="504332" y="3501008"/>
            <a:ext cx="8453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/>
              <a:t>Tipo3:</a:t>
            </a:r>
            <a:r>
              <a:rPr lang="es-ES" b="1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Las </a:t>
            </a:r>
            <a:r>
              <a:rPr lang="es-ES" b="1" dirty="0" smtClean="0">
                <a:solidFill>
                  <a:srgbClr val="FF3300"/>
                </a:solidFill>
              </a:rPr>
              <a:t>CONDICIONALES IMPOSIBLES O IRREALES </a:t>
            </a:r>
            <a:r>
              <a:rPr lang="es-ES" dirty="0" smtClean="0"/>
              <a:t>se refieren a sucesos que no ocurrieron en el pasado porque no se dieron las condiciones que se especifican, por lo que ya no son posibles. Pueden tener consecuencias en el pasado (1) y en el presente(2).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77280" y="4430893"/>
            <a:ext cx="8286808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(1)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hubieras entrenado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más,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habrías ganado /hubieras ganado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una medalla.</a:t>
            </a:r>
          </a:p>
        </p:txBody>
      </p:sp>
      <p:sp>
        <p:nvSpPr>
          <p:cNvPr id="28" name="27 Llamada de flecha hacia arriba"/>
          <p:cNvSpPr/>
          <p:nvPr/>
        </p:nvSpPr>
        <p:spPr>
          <a:xfrm>
            <a:off x="457476" y="4864803"/>
            <a:ext cx="3716528" cy="584776"/>
          </a:xfrm>
          <a:prstGeom prst="upArrowCallout">
            <a:avLst/>
          </a:prstGeom>
          <a:solidFill>
            <a:schemeClr val="bg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Pero no entrenaste lo suficiente; nada se realizó en el pasado (ni condición ni consecuencia)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4331257" y="5913164"/>
            <a:ext cx="4173725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Si + pluscuamperfecto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</a:t>
            </a:r>
          </a:p>
          <a:p>
            <a:pPr algn="ctr"/>
            <a:r>
              <a:rPr lang="es-ES" sz="1600" dirty="0" smtClean="0">
                <a:solidFill>
                  <a:srgbClr val="FF0000"/>
                </a:solidFill>
              </a:rPr>
              <a:t>condicional simple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71472" y="1556792"/>
            <a:ext cx="8277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Tipo</a:t>
            </a:r>
            <a:r>
              <a:rPr lang="es-ES" b="1" dirty="0" smtClean="0">
                <a:solidFill>
                  <a:srgbClr val="00B050"/>
                </a:solidFill>
              </a:rPr>
              <a:t> </a:t>
            </a:r>
            <a:r>
              <a:rPr lang="es-ES" b="1" dirty="0" smtClean="0"/>
              <a:t>2</a:t>
            </a:r>
            <a:r>
              <a:rPr lang="es-ES" dirty="0" smtClean="0"/>
              <a:t>: Las </a:t>
            </a:r>
            <a:r>
              <a:rPr lang="es-ES" b="1" dirty="0" smtClean="0">
                <a:solidFill>
                  <a:srgbClr val="FF3300"/>
                </a:solidFill>
              </a:rPr>
              <a:t>CONDICIONALES POSIBLES </a:t>
            </a:r>
            <a:r>
              <a:rPr lang="es-ES" dirty="0" smtClean="0"/>
              <a:t>se refieren a hechos que son posibles pero que </a:t>
            </a:r>
          </a:p>
          <a:p>
            <a:r>
              <a:rPr lang="es-ES" dirty="0" smtClean="0"/>
              <a:t>no son vistos como probables, imaginas qué sucedería si se diera la condición.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76602" y="2420888"/>
            <a:ext cx="464347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hicieras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ganarías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flexibilidad.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822894" y="2297777"/>
            <a:ext cx="2186111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ES" sz="1600" dirty="0" smtClean="0"/>
              <a:t>Si + imperfecto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</a:t>
            </a:r>
          </a:p>
          <a:p>
            <a:r>
              <a:rPr lang="es-ES" sz="1600" dirty="0" smtClean="0"/>
              <a:t>condicional</a:t>
            </a:r>
            <a:endParaRPr lang="es-ES" sz="1600" dirty="0"/>
          </a:p>
        </p:txBody>
      </p:sp>
      <p:sp>
        <p:nvSpPr>
          <p:cNvPr id="19" name="18 Llamada de flecha hacia arriba"/>
          <p:cNvSpPr/>
          <p:nvPr/>
        </p:nvSpPr>
        <p:spPr>
          <a:xfrm>
            <a:off x="707912" y="2882552"/>
            <a:ext cx="4368144" cy="500042"/>
          </a:xfrm>
          <a:prstGeom prst="upArrowCallout">
            <a:avLst/>
          </a:prstGeom>
          <a:solidFill>
            <a:schemeClr val="bg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Estás imaginando qué ocurriría si hicieras eso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05272" y="5549477"/>
            <a:ext cx="8286808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(2)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hubieras entrenado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más,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tendrías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una medalla más ahora.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4364359" y="4864803"/>
            <a:ext cx="4173725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Si + pluscuamperfecto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</a:t>
            </a:r>
          </a:p>
          <a:p>
            <a:pPr algn="ctr"/>
            <a:r>
              <a:rPr lang="es-ES" sz="1600" dirty="0" smtClean="0">
                <a:solidFill>
                  <a:srgbClr val="FF0000"/>
                </a:solidFill>
              </a:rPr>
              <a:t>condicional perfecto/pluscuamperfecto de </a:t>
            </a:r>
            <a:r>
              <a:rPr lang="es-ES" sz="1600" dirty="0" err="1" smtClean="0">
                <a:solidFill>
                  <a:srgbClr val="FF0000"/>
                </a:solidFill>
              </a:rPr>
              <a:t>subj</a:t>
            </a:r>
            <a:r>
              <a:rPr lang="es-ES" sz="1600" dirty="0" smtClean="0">
                <a:solidFill>
                  <a:srgbClr val="FF0000"/>
                </a:solidFill>
              </a:rPr>
              <a:t>.</a:t>
            </a:r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37" name="36 Llamada de flecha hacia arriba"/>
          <p:cNvSpPr/>
          <p:nvPr/>
        </p:nvSpPr>
        <p:spPr>
          <a:xfrm>
            <a:off x="452024" y="5923469"/>
            <a:ext cx="3716528" cy="584776"/>
          </a:xfrm>
          <a:prstGeom prst="upArrowCallout">
            <a:avLst/>
          </a:prstGeom>
          <a:solidFill>
            <a:schemeClr val="bg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No lo hiciste y tienes una consecuencia en el presente (la ausencia de medalla)</a:t>
            </a:r>
            <a:endParaRPr lang="es-E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8" grpId="0" animBg="1"/>
      <p:bldP spid="29" grpId="0" animBg="1"/>
      <p:bldP spid="16" grpId="0"/>
      <p:bldP spid="17" grpId="0" animBg="1"/>
      <p:bldP spid="18" grpId="0" animBg="1"/>
      <p:bldP spid="19" grpId="0" animBg="1"/>
      <p:bldP spid="21" grpId="0" animBg="1"/>
      <p:bldP spid="24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30 CuadroTexto"/>
          <p:cNvSpPr txBox="1"/>
          <p:nvPr/>
        </p:nvSpPr>
        <p:spPr>
          <a:xfrm>
            <a:off x="605876" y="1601588"/>
            <a:ext cx="746002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Condicionales especiales que rompen las reglas </a:t>
            </a:r>
            <a:endParaRPr lang="es-ES" sz="20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95536" y="2024124"/>
            <a:ext cx="83371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Algunas veces,  al hablar no siempre las reglas mencionadas antes expresan o reflejan</a:t>
            </a:r>
          </a:p>
          <a:p>
            <a:r>
              <a:rPr lang="es-ES" dirty="0" smtClean="0"/>
              <a:t> lo que queremos decir y necesitamos cambiar los tiempos verbales para expresar más </a:t>
            </a:r>
          </a:p>
          <a:p>
            <a:r>
              <a:rPr lang="es-ES" dirty="0"/>
              <a:t> </a:t>
            </a:r>
            <a:r>
              <a:rPr lang="es-ES" dirty="0" smtClean="0"/>
              <a:t>matices. </a:t>
            </a:r>
          </a:p>
          <a:p>
            <a:r>
              <a:rPr lang="es-ES" dirty="0" smtClean="0"/>
              <a:t>Ocurre en el caso de las condicionales posibles</a:t>
            </a:r>
            <a:r>
              <a:rPr lang="es-ES" dirty="0"/>
              <a:t> </a:t>
            </a:r>
            <a:r>
              <a:rPr lang="es-ES" dirty="0" smtClean="0"/>
              <a:t> (tipo 2) y en el de las imposibles (tipo 3)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605876" y="5639762"/>
            <a:ext cx="546632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llegas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 minuto antes,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habrías visto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el accidente.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544315" y="3356992"/>
            <a:ext cx="5636881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pudiera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latin typeface="Bookman Old Style" pitchFamily="18" charset="0"/>
                <a:cs typeface="Arabic Typesetting" pitchFamily="66" charset="-78"/>
              </a:rPr>
              <a:t>me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acercaba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en bici hasta casa de Lucas.</a:t>
            </a:r>
          </a:p>
        </p:txBody>
      </p:sp>
      <p:sp>
        <p:nvSpPr>
          <p:cNvPr id="35" name="34 Rectángulo redondeado"/>
          <p:cNvSpPr/>
          <p:nvPr/>
        </p:nvSpPr>
        <p:spPr>
          <a:xfrm>
            <a:off x="6502232" y="5549688"/>
            <a:ext cx="2230458" cy="975656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imposible, ya no puede suceder, pero casi se da y eso se marca con el presente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6341933" y="3311954"/>
            <a:ext cx="2478539" cy="614547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posible</a:t>
            </a:r>
            <a:r>
              <a:rPr lang="es-ES" sz="1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cuya consecuencia marcas más real con el imperfecto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6020462" y="3526269"/>
            <a:ext cx="32147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6011927" y="5806705"/>
            <a:ext cx="631775" cy="2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Llamada de flecha hacia arriba"/>
          <p:cNvSpPr/>
          <p:nvPr/>
        </p:nvSpPr>
        <p:spPr>
          <a:xfrm>
            <a:off x="32444" y="3646730"/>
            <a:ext cx="6295370" cy="651299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Con “me acercaría” (condicional) se muestra </a:t>
            </a:r>
            <a:r>
              <a:rPr lang="es-ES" sz="1600" dirty="0" smtClean="0">
                <a:solidFill>
                  <a:schemeClr val="tx1"/>
                </a:solidFill>
              </a:rPr>
              <a:t>que es más </a:t>
            </a:r>
            <a:r>
              <a:rPr lang="es-ES" sz="1600" dirty="0" smtClean="0">
                <a:solidFill>
                  <a:schemeClr val="tx1"/>
                </a:solidFill>
              </a:rPr>
              <a:t>imaginado todo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7" name="16 Llamada de flecha hacia arriba"/>
          <p:cNvSpPr/>
          <p:nvPr/>
        </p:nvSpPr>
        <p:spPr>
          <a:xfrm>
            <a:off x="1" y="5869901"/>
            <a:ext cx="3203848" cy="980727"/>
          </a:xfrm>
          <a:prstGeom prst="upArrowCallout">
            <a:avLst>
              <a:gd name="adj1" fmla="val 13630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Con “hubieras llegado” (</a:t>
            </a:r>
            <a:r>
              <a:rPr lang="es-ES" sz="1600" dirty="0" err="1" smtClean="0">
                <a:solidFill>
                  <a:schemeClr val="tx1"/>
                </a:solidFill>
              </a:rPr>
              <a:t>plusc</a:t>
            </a:r>
            <a:r>
              <a:rPr lang="es-ES" sz="1600" dirty="0" smtClean="0">
                <a:solidFill>
                  <a:schemeClr val="tx1"/>
                </a:solidFill>
              </a:rPr>
              <a:t>. </a:t>
            </a:r>
            <a:r>
              <a:rPr lang="es-ES" sz="1600" dirty="0" err="1" smtClean="0">
                <a:solidFill>
                  <a:schemeClr val="tx1"/>
                </a:solidFill>
              </a:rPr>
              <a:t>subj</a:t>
            </a:r>
            <a:r>
              <a:rPr lang="es-ES" sz="1600" dirty="0" smtClean="0">
                <a:solidFill>
                  <a:schemeClr val="tx1"/>
                </a:solidFill>
              </a:rPr>
              <a:t>) </a:t>
            </a:r>
          </a:p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se marca la total imposibilidad por estar lejos de ocurrir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19736" y="4365104"/>
            <a:ext cx="655259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encontraras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alguna rebaja en la tienda de deportes,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avísame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</a:t>
            </a:r>
          </a:p>
        </p:txBody>
      </p:sp>
      <p:sp>
        <p:nvSpPr>
          <p:cNvPr id="24" name="23 Llamada de flecha hacia arriba"/>
          <p:cNvSpPr/>
          <p:nvPr/>
        </p:nvSpPr>
        <p:spPr>
          <a:xfrm>
            <a:off x="3796032" y="4642963"/>
            <a:ext cx="4808415" cy="651299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No se podría usar “me avisarías” (en condicional)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7209026" y="4005064"/>
            <a:ext cx="1827470" cy="79208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Quieres asegurar una consecuencia de algo posible, pero no real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6987127" y="4532793"/>
            <a:ext cx="443799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72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 animBg="1"/>
      <p:bldP spid="35" grpId="0" animBg="1"/>
      <p:bldP spid="36" grpId="0" animBg="1"/>
      <p:bldP spid="2" grpId="0" animBg="1"/>
      <p:bldP spid="17" grpId="0" animBg="1"/>
      <p:bldP spid="21" grpId="0" animBg="1"/>
      <p:bldP spid="24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4082" y="115263"/>
            <a:ext cx="1678307" cy="111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26 CuadroTexto"/>
          <p:cNvSpPr txBox="1"/>
          <p:nvPr/>
        </p:nvSpPr>
        <p:spPr>
          <a:xfrm>
            <a:off x="554023" y="1919263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dirty="0" smtClean="0"/>
              <a:t>  Las variaciones en las </a:t>
            </a:r>
            <a:r>
              <a:rPr lang="es-ES" b="1" dirty="0" smtClean="0">
                <a:solidFill>
                  <a:srgbClr val="FF3300"/>
                </a:solidFill>
              </a:rPr>
              <a:t>CONDICIONALES POSIBLES </a:t>
            </a:r>
            <a:r>
              <a:rPr lang="es-ES" dirty="0" smtClean="0"/>
              <a:t>son dos: </a:t>
            </a:r>
          </a:p>
          <a:p>
            <a:pPr algn="just"/>
            <a:r>
              <a:rPr lang="es-ES" dirty="0" smtClean="0"/>
              <a:t>a) Cuando queremos mostrar </a:t>
            </a:r>
            <a:r>
              <a:rPr lang="es-ES" dirty="0" smtClean="0">
                <a:solidFill>
                  <a:schemeClr val="accent2"/>
                </a:solidFill>
              </a:rPr>
              <a:t>LA CONSECUENCIA </a:t>
            </a:r>
            <a:r>
              <a:rPr lang="es-ES" dirty="0" smtClean="0"/>
              <a:t>como algo que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>
                <a:solidFill>
                  <a:schemeClr val="accent2"/>
                </a:solidFill>
              </a:rPr>
              <a:t>ocurrirá seguro </a:t>
            </a:r>
            <a:r>
              <a:rPr lang="es-ES" dirty="0" smtClean="0"/>
              <a:t>si se diera la condición  se usa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>
                <a:solidFill>
                  <a:schemeClr val="accent2"/>
                </a:solidFill>
              </a:rPr>
              <a:t>presente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o</a:t>
            </a:r>
            <a:r>
              <a:rPr lang="es-ES" dirty="0">
                <a:solidFill>
                  <a:schemeClr val="accent2"/>
                </a:solidFill>
              </a:rPr>
              <a:t> imperativo </a:t>
            </a:r>
            <a:r>
              <a:rPr lang="es-ES" dirty="0" smtClean="0"/>
              <a:t>(en lugar de condicional)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42910" y="3087764"/>
            <a:ext cx="2571768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pudiera,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chemeClr val="accent2"/>
                </a:solidFill>
                <a:latin typeface="Bookman Old Style" pitchFamily="18" charset="0"/>
                <a:cs typeface="Arabic Typesetting" pitchFamily="66" charset="-78"/>
              </a:rPr>
              <a:t>voy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verte.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42910" y="3579602"/>
            <a:ext cx="321471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quisieras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venir, </a:t>
            </a:r>
            <a:r>
              <a:rPr lang="es-ES" sz="1600" b="1" i="1" dirty="0" smtClean="0">
                <a:solidFill>
                  <a:schemeClr val="accent2"/>
                </a:solidFill>
                <a:latin typeface="Bookman Old Style" pitchFamily="18" charset="0"/>
                <a:cs typeface="Arabic Typesetting" pitchFamily="66" charset="-78"/>
              </a:rPr>
              <a:t>avísame.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857620" y="3125256"/>
            <a:ext cx="300039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Si + imperfecto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 </a:t>
            </a:r>
            <a:r>
              <a:rPr lang="es-ES" sz="1600" b="1" dirty="0" smtClean="0">
                <a:solidFill>
                  <a:schemeClr val="accent2"/>
                </a:solidFill>
              </a:rPr>
              <a:t>presente</a:t>
            </a:r>
            <a:endParaRPr lang="es-ES" sz="1600" b="1" dirty="0">
              <a:solidFill>
                <a:schemeClr val="accent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94392" y="3581671"/>
            <a:ext cx="3163792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Si + imperfecto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 </a:t>
            </a:r>
            <a:r>
              <a:rPr lang="es-ES" sz="1600" b="1" dirty="0" smtClean="0">
                <a:solidFill>
                  <a:schemeClr val="accent2"/>
                </a:solidFill>
              </a:rPr>
              <a:t>imperativo</a:t>
            </a:r>
            <a:endParaRPr lang="es-ES" sz="1600" b="1" dirty="0">
              <a:solidFill>
                <a:schemeClr val="accent2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62819" y="4288376"/>
            <a:ext cx="8249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b) Cuando  queremos mostrar </a:t>
            </a:r>
            <a:r>
              <a:rPr lang="es-ES" dirty="0">
                <a:solidFill>
                  <a:schemeClr val="accent2"/>
                </a:solidFill>
              </a:rPr>
              <a:t>LA CONSECUENCIA </a:t>
            </a:r>
            <a:r>
              <a:rPr lang="es-ES" dirty="0" smtClean="0">
                <a:solidFill>
                  <a:schemeClr val="accent2"/>
                </a:solidFill>
              </a:rPr>
              <a:t> </a:t>
            </a:r>
            <a:r>
              <a:rPr lang="es-ES" dirty="0" smtClean="0"/>
              <a:t>como algo </a:t>
            </a:r>
            <a:r>
              <a:rPr lang="es-ES" dirty="0" smtClean="0">
                <a:solidFill>
                  <a:schemeClr val="accent2"/>
                </a:solidFill>
              </a:rPr>
              <a:t>bastante posible (y con ello mostramos más ganas o interés)  </a:t>
            </a:r>
            <a:r>
              <a:rPr lang="es-ES" dirty="0" smtClean="0"/>
              <a:t>si se diera  la condición se usa el </a:t>
            </a:r>
            <a:r>
              <a:rPr lang="es-ES" dirty="0"/>
              <a:t>imperfecto </a:t>
            </a:r>
            <a:r>
              <a:rPr lang="es-ES" dirty="0" smtClean="0"/>
              <a:t> de indicativo (en </a:t>
            </a:r>
            <a:r>
              <a:rPr lang="es-ES" dirty="0"/>
              <a:t>lugar de condicional) </a:t>
            </a:r>
            <a:r>
              <a:rPr lang="es-ES" dirty="0" smtClean="0"/>
              <a:t>. </a:t>
            </a:r>
          </a:p>
          <a:p>
            <a:r>
              <a:rPr lang="es-ES" dirty="0" smtClean="0"/>
              <a:t>A menudo, está expresando un deseo.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714744" y="5511407"/>
            <a:ext cx="2515208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Si + imperfecto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., </a:t>
            </a:r>
            <a:r>
              <a:rPr lang="es-ES" sz="1600" b="1" dirty="0">
                <a:solidFill>
                  <a:schemeClr val="accent2"/>
                </a:solidFill>
              </a:rPr>
              <a:t>imperfecto de indicativo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42910" y="5634517"/>
            <a:ext cx="299604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pudiera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>
                <a:solidFill>
                  <a:schemeClr val="accent2"/>
                </a:solidFill>
                <a:latin typeface="Bookman Old Style" pitchFamily="18" charset="0"/>
                <a:cs typeface="Arabic Typesetting" pitchFamily="66" charset="-78"/>
              </a:rPr>
              <a:t>iba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al gimnasio.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1145123" y="6126101"/>
            <a:ext cx="1571636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(¡Ojalá pueda!)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Estrella de 6 puntas"/>
          <p:cNvSpPr/>
          <p:nvPr/>
        </p:nvSpPr>
        <p:spPr>
          <a:xfrm>
            <a:off x="6439095" y="4892664"/>
            <a:ext cx="2143140" cy="1928826"/>
          </a:xfrm>
          <a:prstGeom prst="star6">
            <a:avLst/>
          </a:prstGeom>
          <a:solidFill>
            <a:schemeClr val="accent4">
              <a:lumMod val="75000"/>
              <a:alpha val="76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En este caso muestra </a:t>
            </a:r>
            <a:r>
              <a:rPr lang="es-ES" sz="1200" b="1" dirty="0" smtClean="0">
                <a:solidFill>
                  <a:schemeClr val="tx1"/>
                </a:solidFill>
              </a:rPr>
              <a:t>más el deseo y las ganas </a:t>
            </a:r>
            <a:r>
              <a:rPr lang="es-ES" sz="1200" dirty="0" smtClean="0">
                <a:solidFill>
                  <a:schemeClr val="tx1"/>
                </a:solidFill>
              </a:rPr>
              <a:t>que con el condicional</a:t>
            </a:r>
            <a:endParaRPr lang="es-ES" sz="12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 de flecha"/>
          <p:cNvCxnSpPr/>
          <p:nvPr/>
        </p:nvCxnSpPr>
        <p:spPr>
          <a:xfrm rot="5400000">
            <a:off x="1873919" y="604204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strella de 6 puntas"/>
          <p:cNvSpPr/>
          <p:nvPr/>
        </p:nvSpPr>
        <p:spPr>
          <a:xfrm>
            <a:off x="7071238" y="2499397"/>
            <a:ext cx="2143140" cy="1928826"/>
          </a:xfrm>
          <a:prstGeom prst="star6">
            <a:avLst/>
          </a:prstGeom>
          <a:solidFill>
            <a:schemeClr val="accent4">
              <a:lumMod val="75000"/>
              <a:alpha val="76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En este caso muestra </a:t>
            </a:r>
            <a:r>
              <a:rPr lang="es-ES" sz="1200" b="1" dirty="0" smtClean="0">
                <a:solidFill>
                  <a:schemeClr val="tx1"/>
                </a:solidFill>
              </a:rPr>
              <a:t>más seguridad  de que ocurriera </a:t>
            </a:r>
            <a:r>
              <a:rPr lang="es-ES" sz="1200" dirty="0" smtClean="0">
                <a:solidFill>
                  <a:schemeClr val="tx1"/>
                </a:solidFill>
              </a:rPr>
              <a:t>que con el condicional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42910" y="1268760"/>
            <a:ext cx="7939325" cy="64633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Regla de las CONDICIONALES POSIBLES </a:t>
            </a:r>
            <a:r>
              <a:rPr lang="es-ES" dirty="0" smtClean="0"/>
              <a:t>(</a:t>
            </a:r>
            <a:r>
              <a:rPr lang="es-ES" dirty="0"/>
              <a:t>tipo 2) </a:t>
            </a:r>
            <a:r>
              <a:rPr lang="es-ES" b="1" dirty="0" smtClean="0"/>
              <a:t>: </a:t>
            </a:r>
            <a:r>
              <a:rPr lang="es-ES" dirty="0" smtClean="0">
                <a:solidFill>
                  <a:schemeClr val="tx1"/>
                </a:solidFill>
              </a:rPr>
              <a:t>Si  llegara  a tiempo, te llamaría</a:t>
            </a:r>
          </a:p>
          <a:p>
            <a:r>
              <a:rPr lang="es-ES" dirty="0">
                <a:solidFill>
                  <a:schemeClr val="tx1"/>
                </a:solidFill>
              </a:rPr>
              <a:t>	</a:t>
            </a:r>
            <a:r>
              <a:rPr lang="es-ES" dirty="0" smtClean="0">
                <a:solidFill>
                  <a:schemeClr val="tx1"/>
                </a:solidFill>
              </a:rPr>
              <a:t>		                                 (Si+ imperfecto </a:t>
            </a:r>
            <a:r>
              <a:rPr lang="es-ES" dirty="0" err="1" smtClean="0">
                <a:solidFill>
                  <a:schemeClr val="tx1"/>
                </a:solidFill>
              </a:rPr>
              <a:t>subj</a:t>
            </a:r>
            <a:r>
              <a:rPr lang="es-ES" dirty="0" smtClean="0">
                <a:solidFill>
                  <a:schemeClr val="tx1"/>
                </a:solidFill>
              </a:rPr>
              <a:t> + condicional)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" grpId="0" animBg="1"/>
      <p:bldP spid="6" grpId="0" animBg="1"/>
      <p:bldP spid="7" grpId="0" animBg="1"/>
      <p:bldP spid="8" grpId="0" animBg="1"/>
      <p:bldP spid="9" grpId="0"/>
      <p:bldP spid="11" grpId="0" animBg="1"/>
      <p:bldP spid="12" grpId="0" animBg="1"/>
      <p:bldP spid="13" grpId="0" animBg="1"/>
      <p:bldP spid="14" grpId="0" animBg="1"/>
      <p:bldP spid="15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42852"/>
            <a:ext cx="1649973" cy="109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18 CuadroTexto"/>
          <p:cNvSpPr txBox="1"/>
          <p:nvPr/>
        </p:nvSpPr>
        <p:spPr>
          <a:xfrm>
            <a:off x="348680" y="2060848"/>
            <a:ext cx="80724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dirty="0" smtClean="0"/>
              <a:t>  Las variaciones en las </a:t>
            </a:r>
            <a:r>
              <a:rPr lang="es-ES" b="1" dirty="0" smtClean="0">
                <a:solidFill>
                  <a:srgbClr val="FF3300"/>
                </a:solidFill>
              </a:rPr>
              <a:t>CONDICIONALES IMPOSIBLES O IRREALES </a:t>
            </a:r>
            <a:r>
              <a:rPr lang="es-ES" dirty="0" smtClean="0"/>
              <a:t>también son dos; una, en las imposibles con consecuencias en el pasado y la otra, </a:t>
            </a:r>
            <a:r>
              <a:rPr lang="es-ES" dirty="0"/>
              <a:t>en las </a:t>
            </a:r>
            <a:r>
              <a:rPr lang="es-ES" dirty="0" smtClean="0"/>
              <a:t>condicionales </a:t>
            </a:r>
            <a:r>
              <a:rPr lang="es-ES" dirty="0"/>
              <a:t>imposibles con consecuencias en el </a:t>
            </a:r>
            <a:r>
              <a:rPr lang="es-ES" dirty="0" smtClean="0"/>
              <a:t>presente:</a:t>
            </a:r>
          </a:p>
          <a:p>
            <a:pPr algn="just"/>
            <a:r>
              <a:rPr lang="es-ES" sz="1400" dirty="0" smtClean="0">
                <a:solidFill>
                  <a:srgbClr val="00B050"/>
                </a:solidFill>
              </a:rPr>
              <a:t> </a:t>
            </a:r>
          </a:p>
          <a:p>
            <a:pPr marL="342900" indent="-342900" algn="just">
              <a:buAutoNum type="alphaLcParenR"/>
            </a:pPr>
            <a:r>
              <a:rPr lang="es-ES" b="1" dirty="0" smtClean="0">
                <a:solidFill>
                  <a:schemeClr val="tx2"/>
                </a:solidFill>
              </a:rPr>
              <a:t>Variación en condicionales imposibles con consecuencias en el pasado </a:t>
            </a:r>
            <a:r>
              <a:rPr lang="es-ES" dirty="0" smtClean="0">
                <a:solidFill>
                  <a:schemeClr val="tx2"/>
                </a:solidFill>
              </a:rPr>
              <a:t>(1)</a:t>
            </a:r>
            <a:r>
              <a:rPr lang="es-ES" b="1" dirty="0" smtClean="0">
                <a:solidFill>
                  <a:schemeClr val="tx2"/>
                </a:solidFill>
              </a:rPr>
              <a:t>:</a:t>
            </a:r>
          </a:p>
          <a:p>
            <a:pPr algn="just"/>
            <a:r>
              <a:rPr lang="es-ES" dirty="0" smtClean="0"/>
              <a:t>Cuando queremos indicar que </a:t>
            </a:r>
            <a:r>
              <a:rPr lang="es-ES" dirty="0" smtClean="0">
                <a:solidFill>
                  <a:schemeClr val="accent4"/>
                </a:solidFill>
              </a:rPr>
              <a:t>LA CONDICIÓN </a:t>
            </a:r>
            <a:r>
              <a:rPr lang="es-ES" dirty="0" smtClean="0"/>
              <a:t>algo </a:t>
            </a:r>
            <a:r>
              <a:rPr lang="es-ES" dirty="0" smtClean="0">
                <a:solidFill>
                  <a:srgbClr val="00B0F0"/>
                </a:solidFill>
              </a:rPr>
              <a:t>ha estado a punto de ocurrir </a:t>
            </a:r>
            <a:r>
              <a:rPr lang="es-ES" dirty="0" smtClean="0"/>
              <a:t>usamos el </a:t>
            </a:r>
            <a:r>
              <a:rPr lang="es-ES" dirty="0">
                <a:solidFill>
                  <a:schemeClr val="accent4"/>
                </a:solidFill>
              </a:rPr>
              <a:t>presente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(en lugar del </a:t>
            </a:r>
            <a:r>
              <a:rPr lang="es-ES" dirty="0" err="1" smtClean="0"/>
              <a:t>pret</a:t>
            </a:r>
            <a:r>
              <a:rPr lang="es-ES" dirty="0" smtClean="0"/>
              <a:t>. pluscuamperfecto de subjuntivo)</a:t>
            </a: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02536" y="4077454"/>
            <a:ext cx="4784989" cy="8309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B0F0"/>
                </a:solidFill>
                <a:latin typeface="Bookman Old Style" pitchFamily="18" charset="0"/>
                <a:cs typeface="Arabic Typesetting" pitchFamily="66" charset="-78"/>
              </a:rPr>
              <a:t>metes</a:t>
            </a:r>
            <a:r>
              <a:rPr lang="es-ES" sz="1600" b="1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otra canasta más, te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hubiéramos considerado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/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habríamos considerado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de otro planeta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214330" y="4077453"/>
            <a:ext cx="2571768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Si + </a:t>
            </a:r>
            <a:r>
              <a:rPr lang="es-ES" sz="1600" b="1" dirty="0" smtClean="0">
                <a:solidFill>
                  <a:srgbClr val="00B0F0"/>
                </a:solidFill>
              </a:rPr>
              <a:t>presente de indicativo</a:t>
            </a:r>
            <a:r>
              <a:rPr lang="es-ES" sz="1600" dirty="0" smtClean="0"/>
              <a:t>, pluscuamperfecto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 / condicional </a:t>
            </a:r>
            <a:r>
              <a:rPr lang="es-ES" sz="1600" dirty="0" err="1" smtClean="0"/>
              <a:t>perf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0384" y="4970785"/>
            <a:ext cx="6843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 común,  y posible, usar en este tipo de frases “</a:t>
            </a:r>
            <a:r>
              <a:rPr lang="es-ES" b="1" dirty="0" smtClean="0">
                <a:solidFill>
                  <a:srgbClr val="00B0F0"/>
                </a:solidFill>
              </a:rPr>
              <a:t>llegar a + infinitivo</a:t>
            </a:r>
            <a:r>
              <a:rPr lang="es-ES" dirty="0" smtClean="0"/>
              <a:t>”. 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Esta perífrasis muestra el mismo valor, pero con un grado menor de proximidad en conseguir la condición que con el presente.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348680" y="6035850"/>
            <a:ext cx="5152656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b="1" i="1" dirty="0">
                <a:solidFill>
                  <a:srgbClr val="00B0F0"/>
                </a:solidFill>
                <a:latin typeface="Bookman Old Style" pitchFamily="18" charset="0"/>
                <a:cs typeface="Arabic Typesetting" pitchFamily="66" charset="-78"/>
              </a:rPr>
              <a:t>llegas a meter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otra canasta más,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hubiéramos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/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habríamos llamado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al Guinness.</a:t>
            </a:r>
          </a:p>
        </p:txBody>
      </p:sp>
      <p:sp>
        <p:nvSpPr>
          <p:cNvPr id="31" name="30 Estrella de 6 puntas"/>
          <p:cNvSpPr/>
          <p:nvPr/>
        </p:nvSpPr>
        <p:spPr>
          <a:xfrm>
            <a:off x="7063723" y="3878230"/>
            <a:ext cx="2143140" cy="2808312"/>
          </a:xfrm>
          <a:prstGeom prst="star6">
            <a:avLst>
              <a:gd name="adj" fmla="val 26882"/>
              <a:gd name="hf" fmla="val 115470"/>
            </a:avLst>
          </a:prstGeom>
          <a:solidFill>
            <a:schemeClr val="accent4">
              <a:lumMod val="75000"/>
              <a:alpha val="76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En ambos casos </a:t>
            </a:r>
            <a:r>
              <a:rPr lang="es-ES" sz="1200" b="1" dirty="0" smtClean="0">
                <a:solidFill>
                  <a:schemeClr val="tx1"/>
                </a:solidFill>
              </a:rPr>
              <a:t>muestra que ha estado  más cercana a ocurrir la condición </a:t>
            </a:r>
            <a:r>
              <a:rPr lang="es-ES" sz="1200" dirty="0" smtClean="0">
                <a:solidFill>
                  <a:schemeClr val="tx1"/>
                </a:solidFill>
              </a:rPr>
              <a:t>que con el </a:t>
            </a:r>
            <a:r>
              <a:rPr lang="es-ES" sz="1200" dirty="0" err="1" smtClean="0">
                <a:solidFill>
                  <a:schemeClr val="tx1"/>
                </a:solidFill>
              </a:rPr>
              <a:t>pluscuam</a:t>
            </a:r>
            <a:r>
              <a:rPr lang="es-ES" sz="1200" dirty="0" smtClean="0">
                <a:solidFill>
                  <a:schemeClr val="tx1"/>
                </a:solidFill>
              </a:rPr>
              <a:t>. de subjuntivo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599231" y="5894115"/>
            <a:ext cx="2571768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Si + </a:t>
            </a:r>
            <a:r>
              <a:rPr lang="es-ES" sz="1600" b="1" dirty="0" smtClean="0">
                <a:solidFill>
                  <a:srgbClr val="00B0F0"/>
                </a:solidFill>
              </a:rPr>
              <a:t>llegar a + infinitivo</a:t>
            </a:r>
            <a:r>
              <a:rPr lang="es-ES" sz="1600" dirty="0" smtClean="0"/>
              <a:t>, pluscuamperfecto de </a:t>
            </a:r>
            <a:r>
              <a:rPr lang="es-ES" sz="1600" dirty="0" err="1" smtClean="0"/>
              <a:t>subj</a:t>
            </a:r>
            <a:r>
              <a:rPr lang="es-ES" sz="1600" dirty="0" smtClean="0"/>
              <a:t> / condicional perfecto</a:t>
            </a:r>
            <a:endParaRPr lang="es-ES" sz="16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84231" y="1268759"/>
            <a:ext cx="8692900" cy="64633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Regla de las CONDICIONALES IMPOSIBLES </a:t>
            </a:r>
            <a:r>
              <a:rPr lang="es-ES" dirty="0" smtClean="0"/>
              <a:t>(</a:t>
            </a:r>
            <a:r>
              <a:rPr lang="es-ES" dirty="0"/>
              <a:t>tipo </a:t>
            </a:r>
            <a:r>
              <a:rPr lang="es-ES" dirty="0" smtClean="0"/>
              <a:t>3) </a:t>
            </a:r>
            <a:r>
              <a:rPr lang="es-ES" b="1" dirty="0" smtClean="0"/>
              <a:t>: </a:t>
            </a:r>
            <a:r>
              <a:rPr lang="es-ES" dirty="0" smtClean="0">
                <a:solidFill>
                  <a:schemeClr val="tx1"/>
                </a:solidFill>
              </a:rPr>
              <a:t>Si hubiera ido, te habría /hubiera visto 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                  (consecuencias en el pasado)  (Si+ </a:t>
            </a:r>
            <a:r>
              <a:rPr lang="es-ES" dirty="0" err="1" smtClean="0">
                <a:solidFill>
                  <a:schemeClr val="tx1"/>
                </a:solidFill>
              </a:rPr>
              <a:t>pluscuam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subj</a:t>
            </a:r>
            <a:r>
              <a:rPr lang="es-ES" dirty="0" smtClean="0">
                <a:solidFill>
                  <a:schemeClr val="tx1"/>
                </a:solidFill>
              </a:rPr>
              <a:t>. + </a:t>
            </a:r>
            <a:r>
              <a:rPr lang="es-ES" dirty="0" err="1" smtClean="0">
                <a:solidFill>
                  <a:schemeClr val="tx1"/>
                </a:solidFill>
              </a:rPr>
              <a:t>condici.perf</a:t>
            </a:r>
            <a:r>
              <a:rPr lang="es-ES" dirty="0" smtClean="0">
                <a:solidFill>
                  <a:schemeClr val="tx1"/>
                </a:solidFill>
              </a:rPr>
              <a:t>./</a:t>
            </a:r>
            <a:r>
              <a:rPr lang="es-ES" dirty="0" err="1" smtClean="0">
                <a:solidFill>
                  <a:schemeClr val="tx1"/>
                </a:solidFill>
              </a:rPr>
              <a:t>pluscuam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subj</a:t>
            </a:r>
            <a:r>
              <a:rPr lang="es-ES" dirty="0" smtClean="0">
                <a:solidFill>
                  <a:schemeClr val="tx1"/>
                </a:solidFill>
              </a:rPr>
              <a:t>)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7" grpId="0"/>
      <p:bldP spid="28" grpId="0" animBg="1"/>
      <p:bldP spid="31" grpId="0" animBg="1"/>
      <p:bldP spid="1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42852"/>
            <a:ext cx="1721981" cy="114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22 CuadroTexto"/>
          <p:cNvSpPr txBox="1"/>
          <p:nvPr/>
        </p:nvSpPr>
        <p:spPr>
          <a:xfrm>
            <a:off x="3791693" y="4253287"/>
            <a:ext cx="2571768" cy="7386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Si + pluscuamperfecto de </a:t>
            </a:r>
            <a:r>
              <a:rPr lang="es-ES" sz="1400" dirty="0" err="1" smtClean="0"/>
              <a:t>subj</a:t>
            </a:r>
            <a:r>
              <a:rPr lang="es-ES" sz="1400" dirty="0" smtClean="0"/>
              <a:t>.,</a:t>
            </a:r>
          </a:p>
          <a:p>
            <a:r>
              <a:rPr lang="es-ES" sz="1400" b="1" dirty="0" smtClean="0">
                <a:solidFill>
                  <a:schemeClr val="accent2"/>
                </a:solidFill>
              </a:rPr>
              <a:t>presente / imperfecto de indicativo </a:t>
            </a:r>
            <a:endParaRPr lang="es-ES" sz="1400" b="1" dirty="0">
              <a:solidFill>
                <a:schemeClr val="accent2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948218" y="6021288"/>
            <a:ext cx="2428892" cy="7386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Si +pluscuamperfecto de </a:t>
            </a:r>
            <a:r>
              <a:rPr lang="es-ES" sz="1400" dirty="0" err="1" smtClean="0"/>
              <a:t>subj</a:t>
            </a:r>
            <a:r>
              <a:rPr lang="es-ES" sz="1400" dirty="0" smtClean="0"/>
              <a:t>., </a:t>
            </a:r>
            <a:r>
              <a:rPr lang="es-ES" sz="1400" b="1" dirty="0">
                <a:solidFill>
                  <a:schemeClr val="accent2"/>
                </a:solidFill>
              </a:rPr>
              <a:t>presente / imperfecto de indicativo 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519194" y="2152133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b) </a:t>
            </a:r>
            <a:r>
              <a:rPr lang="es-ES" b="1" dirty="0" smtClean="0">
                <a:solidFill>
                  <a:schemeClr val="tx2"/>
                </a:solidFill>
              </a:rPr>
              <a:t>Variación de condicionales imposibles con </a:t>
            </a:r>
            <a:r>
              <a:rPr lang="es-ES" b="1" dirty="0">
                <a:solidFill>
                  <a:schemeClr val="tx2"/>
                </a:solidFill>
              </a:rPr>
              <a:t>consecuencias en el </a:t>
            </a:r>
            <a:r>
              <a:rPr lang="es-ES" b="1" dirty="0" smtClean="0">
                <a:solidFill>
                  <a:schemeClr val="tx2"/>
                </a:solidFill>
              </a:rPr>
              <a:t>presente </a:t>
            </a:r>
            <a:r>
              <a:rPr lang="es-ES" dirty="0" smtClean="0">
                <a:solidFill>
                  <a:schemeClr val="tx2"/>
                </a:solidFill>
              </a:rPr>
              <a:t>(2)</a:t>
            </a:r>
            <a:r>
              <a:rPr lang="es-ES" b="1" dirty="0" smtClean="0">
                <a:solidFill>
                  <a:schemeClr val="tx2"/>
                </a:solidFill>
              </a:rPr>
              <a:t>:</a:t>
            </a:r>
            <a:endParaRPr lang="es-ES" b="1" dirty="0">
              <a:solidFill>
                <a:schemeClr val="tx2"/>
              </a:solidFill>
            </a:endParaRPr>
          </a:p>
          <a:p>
            <a:pPr algn="just"/>
            <a:r>
              <a:rPr lang="es-ES" dirty="0" smtClean="0"/>
              <a:t>Cuando queremos indicar más seguridad en </a:t>
            </a:r>
            <a:r>
              <a:rPr lang="es-ES" dirty="0" smtClean="0">
                <a:solidFill>
                  <a:schemeClr val="accent2"/>
                </a:solidFill>
              </a:rPr>
              <a:t>LA CONSECUENCIA</a:t>
            </a:r>
            <a:r>
              <a:rPr lang="es-ES" dirty="0" smtClean="0"/>
              <a:t>, si se hubiera dado la condición, usamos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>
                <a:solidFill>
                  <a:schemeClr val="accent2"/>
                </a:solidFill>
              </a:rPr>
              <a:t>el presente </a:t>
            </a:r>
            <a:r>
              <a:rPr lang="es-ES" dirty="0" smtClean="0"/>
              <a:t>o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>
                <a:solidFill>
                  <a:schemeClr val="accent2"/>
                </a:solidFill>
              </a:rPr>
              <a:t>el imperfecto </a:t>
            </a:r>
            <a:r>
              <a:rPr lang="es-ES" dirty="0" smtClean="0"/>
              <a:t>(en lugar del el condicional simple)</a:t>
            </a:r>
            <a:endParaRPr lang="es-E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19344" y="3573016"/>
            <a:ext cx="587662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hubieras cuidado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tu dieta, </a:t>
            </a:r>
            <a:r>
              <a:rPr lang="es-ES" sz="1600" i="1" u="sng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ahora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chemeClr val="accent2"/>
                </a:solidFill>
                <a:latin typeface="Bookman Old Style" pitchFamily="18" charset="0"/>
                <a:cs typeface="Arabic Typesetting" pitchFamily="66" charset="-78"/>
              </a:rPr>
              <a:t>estás /estabas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en el equipo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519344" y="5138425"/>
            <a:ext cx="5876620" cy="8309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u="sng" dirty="0" smtClean="0">
                <a:latin typeface="Bookman Old Style" pitchFamily="18" charset="0"/>
                <a:cs typeface="Arabic Typesetting" pitchFamily="66" charset="-78"/>
              </a:rPr>
              <a:t>hubieras venido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más a entrenar, </a:t>
            </a:r>
            <a:r>
              <a:rPr lang="es-ES" sz="1600" i="1" u="sng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a estas alturas ya </a:t>
            </a:r>
            <a:r>
              <a:rPr lang="es-ES" sz="1600" b="1" i="1" dirty="0" smtClean="0">
                <a:solidFill>
                  <a:schemeClr val="accent2"/>
                </a:solidFill>
                <a:latin typeface="Bookman Old Style" pitchFamily="18" charset="0"/>
                <a:cs typeface="Arabic Typesetting" pitchFamily="66" charset="-78"/>
              </a:rPr>
              <a:t>conoces /conocías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las nuevas tácticas del nuevo entrenador</a:t>
            </a:r>
          </a:p>
        </p:txBody>
      </p:sp>
      <p:sp>
        <p:nvSpPr>
          <p:cNvPr id="31" name="30 Estrella de 6 puntas"/>
          <p:cNvSpPr/>
          <p:nvPr/>
        </p:nvSpPr>
        <p:spPr>
          <a:xfrm>
            <a:off x="6377110" y="3045087"/>
            <a:ext cx="2143140" cy="2225408"/>
          </a:xfrm>
          <a:prstGeom prst="star6">
            <a:avLst/>
          </a:prstGeom>
          <a:solidFill>
            <a:schemeClr val="accent4">
              <a:lumMod val="75000"/>
              <a:alpha val="76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Consecuencia más segura y probable </a:t>
            </a:r>
            <a:r>
              <a:rPr lang="es-ES" sz="1200" dirty="0" smtClean="0">
                <a:solidFill>
                  <a:schemeClr val="tx1"/>
                </a:solidFill>
              </a:rPr>
              <a:t>que si usamos el condicional</a:t>
            </a:r>
            <a:r>
              <a:rPr lang="es-ES" sz="1200" i="1" dirty="0" smtClean="0">
                <a:solidFill>
                  <a:schemeClr val="tx1"/>
                </a:solidFill>
              </a:rPr>
              <a:t>”</a:t>
            </a:r>
          </a:p>
          <a:p>
            <a:pPr algn="ctr"/>
            <a:r>
              <a:rPr lang="es-ES" sz="1200" b="1" i="1" dirty="0" smtClean="0">
                <a:solidFill>
                  <a:srgbClr val="FF0000"/>
                </a:solidFill>
              </a:rPr>
              <a:t>Es necesario un marcador temporal</a:t>
            </a:r>
            <a:endParaRPr lang="es-ES" sz="1200" b="1" dirty="0">
              <a:solidFill>
                <a:srgbClr val="FF0000"/>
              </a:solidFill>
            </a:endParaRPr>
          </a:p>
        </p:txBody>
      </p:sp>
      <p:sp>
        <p:nvSpPr>
          <p:cNvPr id="18" name="17 Estrella de 6 puntas"/>
          <p:cNvSpPr/>
          <p:nvPr/>
        </p:nvSpPr>
        <p:spPr>
          <a:xfrm>
            <a:off x="6806693" y="4725144"/>
            <a:ext cx="2143140" cy="2225408"/>
          </a:xfrm>
          <a:prstGeom prst="star6">
            <a:avLst/>
          </a:prstGeom>
          <a:solidFill>
            <a:schemeClr val="accent4">
              <a:lumMod val="75000"/>
              <a:alpha val="76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El presente marca un grado mas de seguridad que el imperfecto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84231" y="1268759"/>
            <a:ext cx="8692900" cy="64633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Regla de las CONDICIONALES IMPOSIBLES </a:t>
            </a:r>
            <a:r>
              <a:rPr lang="es-ES" dirty="0" smtClean="0"/>
              <a:t>(</a:t>
            </a:r>
            <a:r>
              <a:rPr lang="es-ES" dirty="0"/>
              <a:t>tipo </a:t>
            </a:r>
            <a:r>
              <a:rPr lang="es-ES" dirty="0" smtClean="0"/>
              <a:t>3) </a:t>
            </a:r>
            <a:r>
              <a:rPr lang="es-ES" b="1" dirty="0" smtClean="0"/>
              <a:t>: </a:t>
            </a:r>
            <a:r>
              <a:rPr lang="es-ES" dirty="0" smtClean="0">
                <a:solidFill>
                  <a:schemeClr val="tx1"/>
                </a:solidFill>
              </a:rPr>
              <a:t>Si hubiera ido, ahora lo conocería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                       (consecuencias en el presente)           (Si+ </a:t>
            </a:r>
            <a:r>
              <a:rPr lang="es-ES" dirty="0" err="1" smtClean="0">
                <a:solidFill>
                  <a:schemeClr val="tx1"/>
                </a:solidFill>
              </a:rPr>
              <a:t>pluscuam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subj</a:t>
            </a:r>
            <a:r>
              <a:rPr lang="es-ES" dirty="0" smtClean="0">
                <a:solidFill>
                  <a:schemeClr val="tx1"/>
                </a:solidFill>
              </a:rPr>
              <a:t>. + condicional simple)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22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6" grpId="0"/>
      <p:bldP spid="29" grpId="0" animBg="1"/>
      <p:bldP spid="30" grpId="0" animBg="1"/>
      <p:bldP spid="31" grpId="0" animBg="1"/>
      <p:bldP spid="18" grpId="0" animBg="1"/>
      <p:bldP spid="1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9">
      <a:dk1>
        <a:sysClr val="windowText" lastClr="000000"/>
      </a:dk1>
      <a:lt1>
        <a:srgbClr val="D6ECFF"/>
      </a:lt1>
      <a:dk2>
        <a:srgbClr val="4E5B6F"/>
      </a:dk2>
      <a:lt2>
        <a:srgbClr val="FEE29C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3532</TotalTime>
  <Words>1777</Words>
  <Application>Microsoft Office PowerPoint</Application>
  <PresentationFormat>Presentación en pantalla (4:3)</PresentationFormat>
  <Paragraphs>161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Tema 7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404</cp:revision>
  <dcterms:created xsi:type="dcterms:W3CDTF">2014-03-22T12:11:25Z</dcterms:created>
  <dcterms:modified xsi:type="dcterms:W3CDTF">2014-08-27T19:31:51Z</dcterms:modified>
</cp:coreProperties>
</file>