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74" r:id="rId3"/>
    <p:sldId id="286" r:id="rId4"/>
    <p:sldId id="285" r:id="rId5"/>
    <p:sldId id="275" r:id="rId6"/>
    <p:sldId id="276" r:id="rId7"/>
    <p:sldId id="277" r:id="rId8"/>
    <p:sldId id="278" r:id="rId9"/>
    <p:sldId id="279" r:id="rId10"/>
    <p:sldId id="280" r:id="rId11"/>
    <p:sldId id="273" r:id="rId12"/>
    <p:sldId id="281" r:id="rId13"/>
    <p:sldId id="283" r:id="rId1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00AEDE"/>
    <a:srgbClr val="00CC66"/>
    <a:srgbClr val="663300"/>
    <a:srgbClr val="000000"/>
    <a:srgbClr val="FFFFFF"/>
    <a:srgbClr val="003300"/>
    <a:srgbClr val="99FF99"/>
    <a:srgbClr val="33CC33"/>
    <a:srgbClr val="99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4660"/>
  </p:normalViewPr>
  <p:slideViewPr>
    <p:cSldViewPr>
      <p:cViewPr>
        <p:scale>
          <a:sx n="85" d="100"/>
          <a:sy n="85" d="100"/>
        </p:scale>
        <p:origin x="-702" y="6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D0477D-B30F-4F16-8D9B-099B529F012C}" type="datetimeFigureOut">
              <a:rPr lang="es-ES" smtClean="0"/>
              <a:pPr/>
              <a:t>27/08/2014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155A74-0028-4046-A07C-FC3C43D998E1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039187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6F1B3-7C71-4F7D-A5D3-07F4D920DF69}" type="datetimeFigureOut">
              <a:rPr lang="es-ES" smtClean="0"/>
              <a:pPr/>
              <a:t>27/08/2014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0DEB4-689E-40F1-B570-8451C86A81D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6F1B3-7C71-4F7D-A5D3-07F4D920DF69}" type="datetimeFigureOut">
              <a:rPr lang="es-ES" smtClean="0"/>
              <a:pPr/>
              <a:t>27/08/2014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0DEB4-689E-40F1-B570-8451C86A81D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6F1B3-7C71-4F7D-A5D3-07F4D920DF69}" type="datetimeFigureOut">
              <a:rPr lang="es-ES" smtClean="0"/>
              <a:pPr/>
              <a:t>27/08/2014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0DEB4-689E-40F1-B570-8451C86A81D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6F1B3-7C71-4F7D-A5D3-07F4D920DF69}" type="datetimeFigureOut">
              <a:rPr lang="es-ES" smtClean="0"/>
              <a:pPr/>
              <a:t>27/08/2014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0DEB4-689E-40F1-B570-8451C86A81D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6F1B3-7C71-4F7D-A5D3-07F4D920DF69}" type="datetimeFigureOut">
              <a:rPr lang="es-ES" smtClean="0"/>
              <a:pPr/>
              <a:t>27/08/2014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0DEB4-689E-40F1-B570-8451C86A81D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6F1B3-7C71-4F7D-A5D3-07F4D920DF69}" type="datetimeFigureOut">
              <a:rPr lang="es-ES" smtClean="0"/>
              <a:pPr/>
              <a:t>27/08/2014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0DEB4-689E-40F1-B570-8451C86A81D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6F1B3-7C71-4F7D-A5D3-07F4D920DF69}" type="datetimeFigureOut">
              <a:rPr lang="es-ES" smtClean="0"/>
              <a:pPr/>
              <a:t>27/08/2014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0DEB4-689E-40F1-B570-8451C86A81D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6F1B3-7C71-4F7D-A5D3-07F4D920DF69}" type="datetimeFigureOut">
              <a:rPr lang="es-ES" smtClean="0"/>
              <a:pPr/>
              <a:t>27/08/2014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0DEB4-689E-40F1-B570-8451C86A81D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6F1B3-7C71-4F7D-A5D3-07F4D920DF69}" type="datetimeFigureOut">
              <a:rPr lang="es-ES" smtClean="0"/>
              <a:pPr/>
              <a:t>27/08/2014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0DEB4-689E-40F1-B570-8451C86A81D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6F1B3-7C71-4F7D-A5D3-07F4D920DF69}" type="datetimeFigureOut">
              <a:rPr lang="es-ES" smtClean="0"/>
              <a:pPr/>
              <a:t>27/08/2014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0DEB4-689E-40F1-B570-8451C86A81D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6F1B3-7C71-4F7D-A5D3-07F4D920DF69}" type="datetimeFigureOut">
              <a:rPr lang="es-ES" smtClean="0"/>
              <a:pPr/>
              <a:t>27/08/2014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0DEB4-689E-40F1-B570-8451C86A81D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56F1B3-7C71-4F7D-A5D3-07F4D920DF69}" type="datetimeFigureOut">
              <a:rPr lang="es-ES" smtClean="0"/>
              <a:pPr/>
              <a:t>27/08/2014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80DEB4-689E-40F1-B570-8451C86A81D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ctrTitle"/>
          </p:nvPr>
        </p:nvSpPr>
        <p:spPr bwMode="auto">
          <a:xfrm>
            <a:off x="500034" y="2130425"/>
            <a:ext cx="8215370" cy="1470025"/>
          </a:xfrm>
          <a:prstGeom prst="rect">
            <a:avLst/>
          </a:prstGeom>
          <a:solidFill>
            <a:srgbClr val="FF3300">
              <a:alpha val="65000"/>
            </a:srgb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ＭＳ Ｐゴシック" charset="-128"/>
                <a:cs typeface="ＭＳ Ｐゴシック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s-ES_tradnl" dirty="0" smtClean="0">
                <a:solidFill>
                  <a:srgbClr val="FFFFFF"/>
                </a:solidFill>
                <a:latin typeface="Arial Black" charset="0"/>
              </a:rPr>
              <a:t>Tema 7</a:t>
            </a:r>
            <a:r>
              <a:rPr lang="es-ES_tradnl" dirty="0" smtClean="0">
                <a:solidFill>
                  <a:srgbClr val="0070C0"/>
                </a:solidFill>
                <a:latin typeface="Arial Rounded MT Bold" charset="0"/>
              </a:rPr>
              <a:t/>
            </a:r>
            <a:br>
              <a:rPr lang="es-ES_tradnl" dirty="0" smtClean="0">
                <a:solidFill>
                  <a:srgbClr val="0070C0"/>
                </a:solidFill>
                <a:latin typeface="Arial Rounded MT Bold" charset="0"/>
              </a:rPr>
            </a:br>
            <a:r>
              <a:rPr lang="es-ES_tradnl" dirty="0" smtClean="0">
                <a:solidFill>
                  <a:srgbClr val="FFFFFF"/>
                </a:solidFill>
                <a:latin typeface="Arial Rounded MT Bold" charset="0"/>
              </a:rPr>
              <a:t>¿Estás en forma?</a:t>
            </a:r>
            <a:endParaRPr lang="es-ES" dirty="0" smtClean="0">
              <a:solidFill>
                <a:srgbClr val="FFFFFF"/>
              </a:solidFill>
              <a:latin typeface="Arial Rounded MT Bold" charset="0"/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86116" y="3786190"/>
            <a:ext cx="2886079" cy="19117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/>
            <a:r>
              <a:rPr lang="es-ES" dirty="0" smtClean="0"/>
              <a:t>Tema 7. </a:t>
            </a:r>
            <a:r>
              <a:rPr lang="es-ES" dirty="0" smtClean="0">
                <a:solidFill>
                  <a:srgbClr val="FFFFFF"/>
                </a:solidFill>
              </a:rPr>
              <a:t>¿Estás en forma?</a:t>
            </a:r>
            <a:endParaRPr lang="es-ES" dirty="0">
              <a:solidFill>
                <a:srgbClr val="FFFFFF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72330" y="142852"/>
            <a:ext cx="1885947" cy="12492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4 Marcador de contenido"/>
          <p:cNvSpPr txBox="1">
            <a:spLocks/>
          </p:cNvSpPr>
          <p:nvPr/>
        </p:nvSpPr>
        <p:spPr>
          <a:xfrm rot="20506573">
            <a:off x="95391" y="1238699"/>
            <a:ext cx="1666576" cy="877346"/>
          </a:xfrm>
          <a:prstGeom prst="ellipse">
            <a:avLst/>
          </a:prstGeom>
          <a:solidFill>
            <a:schemeClr val="accent5"/>
          </a:solidFill>
          <a:ln>
            <a:solidFill>
              <a:srgbClr val="66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s-ES" b="1" dirty="0" smtClean="0">
                <a:solidFill>
                  <a:srgbClr val="FFC000"/>
                </a:solidFill>
              </a:rPr>
              <a:t>Como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1785918" y="1357298"/>
            <a:ext cx="741478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La condicional con </a:t>
            </a:r>
            <a:r>
              <a:rPr lang="es-ES" b="1" i="1" dirty="0" smtClean="0"/>
              <a:t>como</a:t>
            </a:r>
            <a:r>
              <a:rPr lang="es-ES" dirty="0" smtClean="0"/>
              <a:t>, que no debe confundirse con el </a:t>
            </a:r>
            <a:r>
              <a:rPr lang="es-ES" i="1" dirty="0" smtClean="0"/>
              <a:t>como </a:t>
            </a:r>
            <a:r>
              <a:rPr lang="es-ES" dirty="0" smtClean="0"/>
              <a:t>modal</a:t>
            </a:r>
          </a:p>
          <a:p>
            <a:r>
              <a:rPr lang="es-ES" dirty="0" smtClean="0"/>
              <a:t>ni con el </a:t>
            </a:r>
            <a:r>
              <a:rPr lang="es-ES" i="1" dirty="0" smtClean="0"/>
              <a:t>como </a:t>
            </a:r>
            <a:r>
              <a:rPr lang="es-ES" dirty="0" smtClean="0"/>
              <a:t>causal porque puede sustituirse por </a:t>
            </a:r>
            <a:r>
              <a:rPr lang="es-ES" b="1" i="1" dirty="0" smtClean="0">
                <a:solidFill>
                  <a:srgbClr val="663300"/>
                </a:solidFill>
              </a:rPr>
              <a:t>si</a:t>
            </a:r>
            <a:r>
              <a:rPr lang="es-ES" dirty="0" smtClean="0"/>
              <a:t>, denota advertencia </a:t>
            </a:r>
          </a:p>
          <a:p>
            <a:r>
              <a:rPr lang="es-ES" dirty="0" smtClean="0"/>
              <a:t>o amenaza, y suele tener una entonación bastante enfática.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57158" y="2214554"/>
            <a:ext cx="1428760" cy="338554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es-ES" sz="1600" dirty="0" smtClean="0"/>
              <a:t> </a:t>
            </a:r>
            <a:r>
              <a:rPr lang="es-ES" sz="1600" b="1" dirty="0" smtClean="0"/>
              <a:t>Como</a:t>
            </a:r>
            <a:r>
              <a:rPr lang="es-ES" sz="1600" dirty="0" smtClean="0"/>
              <a:t> + </a:t>
            </a:r>
            <a:r>
              <a:rPr lang="es-ES" sz="1600" dirty="0" err="1" smtClean="0"/>
              <a:t>subj</a:t>
            </a:r>
            <a:r>
              <a:rPr lang="es-ES" sz="1600" dirty="0" smtClean="0"/>
              <a:t>.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1928794" y="2357430"/>
            <a:ext cx="3214710" cy="33855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Podía entrenar </a:t>
            </a:r>
            <a:r>
              <a:rPr lang="es-ES" sz="1600" b="1" i="1" dirty="0" smtClean="0">
                <a:solidFill>
                  <a:schemeClr val="tx2"/>
                </a:solidFill>
                <a:latin typeface="Bookman Old Style" pitchFamily="18" charset="0"/>
                <a:cs typeface="Arabic Typesetting" pitchFamily="66" charset="-78"/>
              </a:rPr>
              <a:t>como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 quisiera.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857224" y="2786058"/>
            <a:ext cx="5857916" cy="33855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No pudo hacer los estiramientos. </a:t>
            </a:r>
            <a:r>
              <a:rPr lang="es-ES" sz="1600" i="1" dirty="0" smtClean="0">
                <a:solidFill>
                  <a:schemeClr val="tx2"/>
                </a:solidFill>
                <a:latin typeface="Bookman Old Style" pitchFamily="18" charset="0"/>
                <a:cs typeface="Arabic Typesetting" pitchFamily="66" charset="-78"/>
              </a:rPr>
              <a:t>¡</a:t>
            </a:r>
            <a:r>
              <a:rPr lang="es-ES" sz="1600" b="1" i="1" dirty="0" smtClean="0">
                <a:solidFill>
                  <a:schemeClr val="tx2"/>
                </a:solidFill>
                <a:latin typeface="Bookman Old Style" pitchFamily="18" charset="0"/>
                <a:cs typeface="Arabic Typesetting" pitchFamily="66" charset="-78"/>
              </a:rPr>
              <a:t>Como</a:t>
            </a:r>
            <a:r>
              <a:rPr lang="es-ES" sz="1600" i="1" dirty="0" smtClean="0">
                <a:solidFill>
                  <a:schemeClr val="tx2"/>
                </a:solidFill>
                <a:latin typeface="Bookman Old Style" pitchFamily="18" charset="0"/>
                <a:cs typeface="Arabic Typesetting" pitchFamily="66" charset="-78"/>
              </a:rPr>
              <a:t> 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tenía tanta prisa!</a:t>
            </a:r>
          </a:p>
        </p:txBody>
      </p:sp>
      <p:sp>
        <p:nvSpPr>
          <p:cNvPr id="12" name="11 CuadroTexto"/>
          <p:cNvSpPr txBox="1"/>
          <p:nvPr/>
        </p:nvSpPr>
        <p:spPr>
          <a:xfrm>
            <a:off x="541922" y="4647985"/>
            <a:ext cx="6286544" cy="33855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¡</a:t>
            </a:r>
            <a:r>
              <a:rPr lang="es-ES" sz="1600" b="1" i="1" dirty="0" smtClean="0">
                <a:solidFill>
                  <a:schemeClr val="tx2"/>
                </a:solidFill>
                <a:latin typeface="Bookman Old Style" pitchFamily="18" charset="0"/>
                <a:cs typeface="Arabic Typesetting" pitchFamily="66" charset="-78"/>
              </a:rPr>
              <a:t>Como</a:t>
            </a:r>
            <a:r>
              <a:rPr lang="es-ES" sz="1600" b="1" i="1" dirty="0" smtClean="0">
                <a:solidFill>
                  <a:srgbClr val="FFC000"/>
                </a:solidFill>
                <a:latin typeface="Bookman Old Style" pitchFamily="18" charset="0"/>
                <a:cs typeface="Arabic Typesetting" pitchFamily="66" charset="-78"/>
              </a:rPr>
              <a:t> 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no te </a:t>
            </a:r>
            <a:r>
              <a:rPr lang="es-ES" sz="1600" i="1" dirty="0" smtClean="0">
                <a:solidFill>
                  <a:srgbClr val="FF3300"/>
                </a:solidFill>
                <a:latin typeface="Bookman Old Style" pitchFamily="18" charset="0"/>
                <a:cs typeface="Arabic Typesetting" pitchFamily="66" charset="-78"/>
              </a:rPr>
              <a:t>estudies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 el reglamento, te </a:t>
            </a:r>
            <a:r>
              <a:rPr lang="es-ES" sz="1600" i="1" dirty="0" smtClean="0">
                <a:solidFill>
                  <a:srgbClr val="FF0000"/>
                </a:solidFill>
                <a:latin typeface="Bookman Old Style" pitchFamily="18" charset="0"/>
                <a:cs typeface="Arabic Typesetting" pitchFamily="66" charset="-78"/>
              </a:rPr>
              <a:t>voy 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a dejar sin jugar.  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500034" y="5072074"/>
            <a:ext cx="6643734" cy="58477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Le dije que </a:t>
            </a:r>
            <a:r>
              <a:rPr lang="es-ES" sz="1600" b="1" i="1" dirty="0" smtClean="0">
                <a:solidFill>
                  <a:schemeClr val="tx2"/>
                </a:solidFill>
                <a:latin typeface="Bookman Old Style" pitchFamily="18" charset="0"/>
                <a:cs typeface="Arabic Typesetting" pitchFamily="66" charset="-78"/>
              </a:rPr>
              <a:t>como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 no </a:t>
            </a:r>
            <a:r>
              <a:rPr lang="es-ES" sz="1600" i="1" dirty="0" smtClean="0">
                <a:solidFill>
                  <a:srgbClr val="FF3300"/>
                </a:solidFill>
                <a:latin typeface="Bookman Old Style" pitchFamily="18" charset="0"/>
                <a:cs typeface="Arabic Typesetting" pitchFamily="66" charset="-78"/>
              </a:rPr>
              <a:t>se echara 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más magnesio, le </a:t>
            </a:r>
            <a:r>
              <a:rPr lang="es-ES" sz="1600" i="1" dirty="0" smtClean="0">
                <a:solidFill>
                  <a:srgbClr val="FF3300"/>
                </a:solidFill>
                <a:latin typeface="Bookman Old Style" pitchFamily="18" charset="0"/>
                <a:cs typeface="Arabic Typesetting" pitchFamily="66" charset="-78"/>
              </a:rPr>
              <a:t>iban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 a resbalar las manos en las barras.</a:t>
            </a:r>
          </a:p>
        </p:txBody>
      </p:sp>
      <p:sp>
        <p:nvSpPr>
          <p:cNvPr id="14" name="13 CuadroTexto"/>
          <p:cNvSpPr txBox="1"/>
          <p:nvPr/>
        </p:nvSpPr>
        <p:spPr>
          <a:xfrm>
            <a:off x="428596" y="3761814"/>
            <a:ext cx="84296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Normalmente  va al comienzo de la oración, aunque puede ir en medio también. En pasado, aparece a menudo en estilo indirecto, con verbos como </a:t>
            </a:r>
            <a:r>
              <a:rPr lang="es-ES" i="1" dirty="0" smtClean="0"/>
              <a:t>“pensaba que/le dije que…”.</a:t>
            </a:r>
            <a:r>
              <a:rPr lang="es-ES" dirty="0" smtClean="0"/>
              <a:t> </a:t>
            </a:r>
            <a:endParaRPr lang="es-ES" dirty="0"/>
          </a:p>
        </p:txBody>
      </p:sp>
      <p:sp>
        <p:nvSpPr>
          <p:cNvPr id="15" name="14 Rectángulo redondeado"/>
          <p:cNvSpPr/>
          <p:nvPr/>
        </p:nvSpPr>
        <p:spPr>
          <a:xfrm>
            <a:off x="5357818" y="2357430"/>
            <a:ext cx="2643206" cy="285752"/>
          </a:xfrm>
          <a:prstGeom prst="roundRect">
            <a:avLst/>
          </a:prstGeom>
          <a:solidFill>
            <a:schemeClr val="bg2">
              <a:lumMod val="60000"/>
              <a:lumOff val="40000"/>
              <a:alpha val="19000"/>
            </a:schemeClr>
          </a:solidFill>
          <a:ln w="3492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>
                <a:solidFill>
                  <a:schemeClr val="accent2">
                    <a:lumMod val="50000"/>
                  </a:schemeClr>
                </a:solidFill>
              </a:rPr>
              <a:t>Modal (“del modo que quisiera”)</a:t>
            </a:r>
            <a:endParaRPr lang="es-ES" sz="1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6" name="15 Rectángulo redondeado"/>
          <p:cNvSpPr/>
          <p:nvPr/>
        </p:nvSpPr>
        <p:spPr>
          <a:xfrm>
            <a:off x="6858016" y="2786058"/>
            <a:ext cx="1071570" cy="285752"/>
          </a:xfrm>
          <a:prstGeom prst="roundRect">
            <a:avLst/>
          </a:prstGeom>
          <a:solidFill>
            <a:schemeClr val="bg2">
              <a:lumMod val="60000"/>
              <a:lumOff val="40000"/>
              <a:alpha val="19000"/>
            </a:schemeClr>
          </a:solidFill>
          <a:ln w="3492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>
                <a:solidFill>
                  <a:schemeClr val="accent2">
                    <a:lumMod val="50000"/>
                  </a:schemeClr>
                </a:solidFill>
              </a:rPr>
              <a:t>Causal</a:t>
            </a:r>
            <a:endParaRPr lang="es-ES" sz="1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857224" y="3214686"/>
            <a:ext cx="6000792" cy="58477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b="1" i="1" dirty="0" smtClean="0">
                <a:solidFill>
                  <a:schemeClr val="tx2"/>
                </a:solidFill>
                <a:latin typeface="Bookman Old Style" pitchFamily="18" charset="0"/>
                <a:cs typeface="Arabic Typesetting" pitchFamily="66" charset="-78"/>
              </a:rPr>
              <a:t>¡Como</a:t>
            </a:r>
            <a:r>
              <a:rPr lang="es-ES" sz="1600" dirty="0" smtClean="0">
                <a:solidFill>
                  <a:schemeClr val="tx2"/>
                </a:solidFill>
                <a:latin typeface="Bookman Old Style" pitchFamily="18" charset="0"/>
                <a:cs typeface="Arabic Typesetting" pitchFamily="66" charset="-78"/>
              </a:rPr>
              <a:t> 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no </a:t>
            </a:r>
            <a:r>
              <a:rPr lang="es-ES" sz="1600" i="1" dirty="0" smtClean="0">
                <a:solidFill>
                  <a:srgbClr val="FF0000"/>
                </a:solidFill>
                <a:latin typeface="Bookman Old Style" pitchFamily="18" charset="0"/>
                <a:cs typeface="Arabic Typesetting" pitchFamily="66" charset="-78"/>
              </a:rPr>
              <a:t>encargues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 los trofeos, no </a:t>
            </a:r>
            <a:r>
              <a:rPr lang="es-ES" sz="1600" i="1" dirty="0" smtClean="0">
                <a:solidFill>
                  <a:srgbClr val="FF0000"/>
                </a:solidFill>
                <a:latin typeface="Bookman Old Style" pitchFamily="18" charset="0"/>
                <a:cs typeface="Arabic Typesetting" pitchFamily="66" charset="-78"/>
              </a:rPr>
              <a:t>llegarán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 a tiempo para el día de la prueba! </a:t>
            </a:r>
            <a:r>
              <a:rPr lang="es-ES" sz="1600" b="1" i="1" dirty="0" smtClean="0">
                <a:latin typeface="Bookman Old Style" pitchFamily="18" charset="0"/>
                <a:cs typeface="Arabic Typesetting" pitchFamily="66" charset="-78"/>
              </a:rPr>
              <a:t> </a:t>
            </a:r>
          </a:p>
        </p:txBody>
      </p:sp>
      <p:sp>
        <p:nvSpPr>
          <p:cNvPr id="18" name="17 Rectángulo redondeado"/>
          <p:cNvSpPr/>
          <p:nvPr/>
        </p:nvSpPr>
        <p:spPr>
          <a:xfrm>
            <a:off x="6929454" y="3214686"/>
            <a:ext cx="1285884" cy="428628"/>
          </a:xfrm>
          <a:prstGeom prst="roundRect">
            <a:avLst/>
          </a:prstGeom>
          <a:solidFill>
            <a:schemeClr val="bg2">
              <a:lumMod val="60000"/>
              <a:lumOff val="40000"/>
              <a:alpha val="19000"/>
            </a:schemeClr>
          </a:solidFill>
          <a:ln w="3492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>
                <a:solidFill>
                  <a:schemeClr val="accent2">
                    <a:lumMod val="50000"/>
                  </a:schemeClr>
                </a:solidFill>
              </a:rPr>
              <a:t>Condicional</a:t>
            </a:r>
          </a:p>
          <a:p>
            <a:pPr algn="ctr"/>
            <a:r>
              <a:rPr lang="es-ES" sz="1400" dirty="0" smtClean="0">
                <a:solidFill>
                  <a:schemeClr val="accent2">
                    <a:lumMod val="50000"/>
                  </a:schemeClr>
                </a:solidFill>
              </a:rPr>
              <a:t>(advertencia)</a:t>
            </a:r>
            <a:endParaRPr lang="es-ES" sz="1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9" name="18 Rectángulo redondeado"/>
          <p:cNvSpPr/>
          <p:nvPr/>
        </p:nvSpPr>
        <p:spPr>
          <a:xfrm>
            <a:off x="7660585" y="4647985"/>
            <a:ext cx="1285884" cy="428628"/>
          </a:xfrm>
          <a:prstGeom prst="roundRect">
            <a:avLst/>
          </a:prstGeom>
          <a:solidFill>
            <a:schemeClr val="bg2">
              <a:lumMod val="60000"/>
              <a:lumOff val="40000"/>
              <a:alpha val="19000"/>
            </a:schemeClr>
          </a:solidFill>
          <a:ln w="3492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>
                <a:solidFill>
                  <a:schemeClr val="accent2">
                    <a:lumMod val="50000"/>
                  </a:schemeClr>
                </a:solidFill>
              </a:rPr>
              <a:t>Amenaza en el presente</a:t>
            </a:r>
            <a:endParaRPr lang="es-ES" sz="1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0" name="19 Rectángulo redondeado"/>
          <p:cNvSpPr/>
          <p:nvPr/>
        </p:nvSpPr>
        <p:spPr>
          <a:xfrm>
            <a:off x="7715272" y="5143512"/>
            <a:ext cx="1214446" cy="428628"/>
          </a:xfrm>
          <a:prstGeom prst="roundRect">
            <a:avLst/>
          </a:prstGeom>
          <a:solidFill>
            <a:schemeClr val="bg2">
              <a:lumMod val="60000"/>
              <a:lumOff val="40000"/>
              <a:alpha val="19000"/>
            </a:schemeClr>
          </a:solidFill>
          <a:ln w="3492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>
                <a:solidFill>
                  <a:schemeClr val="accent2">
                    <a:lumMod val="50000"/>
                  </a:schemeClr>
                </a:solidFill>
              </a:rPr>
              <a:t>Advertencia en el pasado</a:t>
            </a:r>
            <a:endParaRPr lang="es-ES" sz="1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500034" y="5715016"/>
            <a:ext cx="7000924" cy="33855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Sabía que </a:t>
            </a:r>
            <a:r>
              <a:rPr lang="es-ES" sz="1600" b="1" i="1" dirty="0" smtClean="0">
                <a:solidFill>
                  <a:schemeClr val="tx2"/>
                </a:solidFill>
                <a:latin typeface="Bookman Old Style" pitchFamily="18" charset="0"/>
                <a:cs typeface="Arabic Typesetting" pitchFamily="66" charset="-78"/>
              </a:rPr>
              <a:t>como</a:t>
            </a:r>
            <a:r>
              <a:rPr lang="es-ES" sz="1600" b="1" i="1" dirty="0" smtClean="0">
                <a:solidFill>
                  <a:srgbClr val="FFC000"/>
                </a:solidFill>
                <a:latin typeface="Bookman Old Style" pitchFamily="18" charset="0"/>
                <a:cs typeface="Arabic Typesetting" pitchFamily="66" charset="-78"/>
              </a:rPr>
              <a:t> 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nos </a:t>
            </a:r>
            <a:r>
              <a:rPr lang="es-ES" sz="1600" i="1" dirty="0" smtClean="0">
                <a:solidFill>
                  <a:srgbClr val="FF3300"/>
                </a:solidFill>
                <a:latin typeface="Bookman Old Style" pitchFamily="18" charset="0"/>
                <a:cs typeface="Arabic Typesetting" pitchFamily="66" charset="-78"/>
              </a:rPr>
              <a:t>fallara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 el suplente, </a:t>
            </a:r>
            <a:r>
              <a:rPr lang="es-ES" sz="1600" i="1" dirty="0" smtClean="0">
                <a:solidFill>
                  <a:srgbClr val="FF0000"/>
                </a:solidFill>
                <a:latin typeface="Bookman Old Style" pitchFamily="18" charset="0"/>
                <a:cs typeface="Arabic Typesetting" pitchFamily="66" charset="-78"/>
              </a:rPr>
              <a:t>estaríamos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 muy presionados.   </a:t>
            </a:r>
          </a:p>
        </p:txBody>
      </p:sp>
      <p:sp>
        <p:nvSpPr>
          <p:cNvPr id="22" name="21 CuadroTexto"/>
          <p:cNvSpPr txBox="1"/>
          <p:nvPr/>
        </p:nvSpPr>
        <p:spPr>
          <a:xfrm>
            <a:off x="500034" y="6143644"/>
            <a:ext cx="6929486" cy="58477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¡</a:t>
            </a:r>
            <a:r>
              <a:rPr lang="es-ES" sz="1600" b="1" i="1" dirty="0" smtClean="0">
                <a:solidFill>
                  <a:schemeClr val="tx2"/>
                </a:solidFill>
                <a:latin typeface="Bookman Old Style" pitchFamily="18" charset="0"/>
                <a:cs typeface="Arabic Typesetting" pitchFamily="66" charset="-78"/>
              </a:rPr>
              <a:t>Como</a:t>
            </a:r>
            <a:r>
              <a:rPr lang="es-ES" sz="1600" b="1" i="1" dirty="0" smtClean="0">
                <a:solidFill>
                  <a:srgbClr val="FFC000"/>
                </a:solidFill>
                <a:latin typeface="Bookman Old Style" pitchFamily="18" charset="0"/>
                <a:cs typeface="Arabic Typesetting" pitchFamily="66" charset="-78"/>
              </a:rPr>
              <a:t> </a:t>
            </a:r>
            <a:r>
              <a:rPr lang="es-ES" sz="1600" i="1" dirty="0" smtClean="0">
                <a:solidFill>
                  <a:srgbClr val="FF3300"/>
                </a:solidFill>
                <a:latin typeface="Bookman Old Style" pitchFamily="18" charset="0"/>
                <a:cs typeface="Arabic Typesetting" pitchFamily="66" charset="-78"/>
              </a:rPr>
              <a:t>hubiéramos perdido 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aquel partido, no </a:t>
            </a:r>
            <a:r>
              <a:rPr lang="es-ES" sz="1600" i="1" dirty="0" smtClean="0">
                <a:solidFill>
                  <a:srgbClr val="FF0000"/>
                </a:solidFill>
                <a:latin typeface="Bookman Old Style" pitchFamily="18" charset="0"/>
                <a:cs typeface="Arabic Typesetting" pitchFamily="66" charset="-78"/>
              </a:rPr>
              <a:t>habríamos/hubiéramos tenido 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medalla!  </a:t>
            </a:r>
          </a:p>
        </p:txBody>
      </p:sp>
      <p:sp>
        <p:nvSpPr>
          <p:cNvPr id="23" name="22 Rectángulo redondeado"/>
          <p:cNvSpPr/>
          <p:nvPr/>
        </p:nvSpPr>
        <p:spPr>
          <a:xfrm>
            <a:off x="7643834" y="6286519"/>
            <a:ext cx="1285884" cy="441899"/>
          </a:xfrm>
          <a:prstGeom prst="roundRect">
            <a:avLst/>
          </a:prstGeom>
          <a:solidFill>
            <a:schemeClr val="bg2">
              <a:lumMod val="60000"/>
              <a:lumOff val="40000"/>
              <a:alpha val="19000"/>
            </a:schemeClr>
          </a:solidFill>
          <a:ln w="3492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>
                <a:solidFill>
                  <a:schemeClr val="accent2">
                    <a:lumMod val="50000"/>
                  </a:schemeClr>
                </a:solidFill>
              </a:rPr>
              <a:t>Amenaza Imposible</a:t>
            </a:r>
            <a:endParaRPr lang="es-ES" sz="1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4" name="23 Rectángulo redondeado"/>
          <p:cNvSpPr/>
          <p:nvPr/>
        </p:nvSpPr>
        <p:spPr>
          <a:xfrm>
            <a:off x="7643834" y="5656849"/>
            <a:ext cx="1357322" cy="571504"/>
          </a:xfrm>
          <a:prstGeom prst="roundRect">
            <a:avLst/>
          </a:prstGeom>
          <a:solidFill>
            <a:schemeClr val="bg2">
              <a:lumMod val="60000"/>
              <a:lumOff val="40000"/>
              <a:alpha val="19000"/>
            </a:schemeClr>
          </a:solidFill>
          <a:ln w="3492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>
                <a:solidFill>
                  <a:schemeClr val="accent2">
                    <a:lumMod val="50000"/>
                  </a:schemeClr>
                </a:solidFill>
              </a:rPr>
              <a:t>Una amenaza  posible</a:t>
            </a:r>
            <a:endParaRPr lang="es-ES" sz="14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animBg="1"/>
      <p:bldP spid="11" grpId="0" animBg="1"/>
      <p:bldP spid="12" grpId="0" animBg="1"/>
      <p:bldP spid="13" grpId="0" animBg="1"/>
      <p:bldP spid="14" grpId="0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158" y="1500150"/>
            <a:ext cx="8301038" cy="5000684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s-ES" sz="1800" b="1" dirty="0" smtClean="0"/>
              <a:t>Completa los espacios en blanco de estos textos con el tiempo entre paréntesis en la forma adecuada. </a:t>
            </a:r>
          </a:p>
          <a:p>
            <a:pPr marL="0" indent="0" algn="just">
              <a:buNone/>
            </a:pPr>
            <a:r>
              <a:rPr lang="es-ES" sz="1800" dirty="0" smtClean="0"/>
              <a:t>1. </a:t>
            </a:r>
            <a:r>
              <a:rPr lang="es-ES" sz="1800" b="1" dirty="0" smtClean="0">
                <a:solidFill>
                  <a:srgbClr val="663300"/>
                </a:solidFill>
              </a:rPr>
              <a:t>Siempre y cuando </a:t>
            </a:r>
            <a:r>
              <a:rPr lang="es-ES" sz="1800" dirty="0" smtClean="0"/>
              <a:t>_________ (aparecer, tú) por el gimnasio hoy, te _________ (presentar, yo) a mi profesor de artes marciales, que hoy no se marcha</a:t>
            </a:r>
            <a:r>
              <a:rPr lang="es-ES" sz="1800" dirty="0" smtClean="0">
                <a:solidFill>
                  <a:srgbClr val="00B050"/>
                </a:solidFill>
              </a:rPr>
              <a:t>.</a:t>
            </a:r>
            <a:r>
              <a:rPr lang="es-ES" sz="1800" dirty="0" smtClean="0"/>
              <a:t> ¡Ese que te digo que es tan bueno! ¡Mira que </a:t>
            </a:r>
            <a:r>
              <a:rPr lang="es-ES" sz="1800" b="1" dirty="0" smtClean="0">
                <a:solidFill>
                  <a:srgbClr val="663300"/>
                </a:solidFill>
              </a:rPr>
              <a:t>como</a:t>
            </a:r>
            <a:r>
              <a:rPr lang="es-ES" sz="1800" dirty="0" smtClean="0"/>
              <a:t> no ________ (venir, tú), tú te lo pierdes, porque es una persona que merece la pena! </a:t>
            </a:r>
          </a:p>
          <a:p>
            <a:pPr marL="0" indent="0" algn="just">
              <a:buNone/>
            </a:pPr>
            <a:endParaRPr lang="es-ES" sz="1800" dirty="0" smtClean="0"/>
          </a:p>
          <a:p>
            <a:pPr marL="0" indent="0" algn="just">
              <a:buNone/>
            </a:pPr>
            <a:r>
              <a:rPr lang="es-ES" sz="1800" dirty="0" smtClean="0"/>
              <a:t>2. Alba, </a:t>
            </a:r>
            <a:r>
              <a:rPr lang="es-ES" sz="1800" b="1" dirty="0" smtClean="0">
                <a:solidFill>
                  <a:srgbClr val="663300"/>
                </a:solidFill>
              </a:rPr>
              <a:t>siempre que </a:t>
            </a:r>
            <a:r>
              <a:rPr lang="es-ES" sz="1800" dirty="0" smtClean="0"/>
              <a:t>me ________ (llamar) para preguntarme si voy a hacer footing con vosotros, me enfadaré. Yo ya les advertí bien claro que lo haría </a:t>
            </a:r>
            <a:r>
              <a:rPr lang="es-ES" sz="1800" b="1" dirty="0" smtClean="0">
                <a:solidFill>
                  <a:srgbClr val="663300"/>
                </a:solidFill>
              </a:rPr>
              <a:t>siempre y cuando </a:t>
            </a:r>
            <a:r>
              <a:rPr lang="es-ES" sz="1800" dirty="0" smtClean="0"/>
              <a:t>me _________ (dejar, ellos) ir a mi ritmo, porque recuerda lo que pasó aquella vez que acabé tan cansada. ¡</a:t>
            </a:r>
            <a:r>
              <a:rPr lang="es-ES" sz="1800" b="1" dirty="0" smtClean="0">
                <a:solidFill>
                  <a:srgbClr val="663300"/>
                </a:solidFill>
              </a:rPr>
              <a:t>De</a:t>
            </a:r>
            <a:r>
              <a:rPr lang="es-ES" sz="1800" dirty="0" smtClean="0"/>
              <a:t> no ___________ (parar), me habría dado un infarto, te lo aseguro!</a:t>
            </a:r>
          </a:p>
          <a:p>
            <a:pPr marL="0" indent="0" algn="just">
              <a:buNone/>
            </a:pPr>
            <a:endParaRPr lang="es-ES" sz="1800" dirty="0" smtClean="0"/>
          </a:p>
          <a:p>
            <a:pPr marL="0" indent="0" algn="just">
              <a:buNone/>
            </a:pPr>
            <a:r>
              <a:rPr lang="es-ES" sz="1800" dirty="0" smtClean="0"/>
              <a:t>3. Mira, Juan, ayer</a:t>
            </a:r>
            <a:r>
              <a:rPr lang="es-ES" sz="1800" dirty="0" smtClean="0">
                <a:solidFill>
                  <a:srgbClr val="00B050"/>
                </a:solidFill>
              </a:rPr>
              <a:t> </a:t>
            </a:r>
            <a:r>
              <a:rPr lang="es-ES" sz="1800" b="1" dirty="0" smtClean="0">
                <a:solidFill>
                  <a:srgbClr val="663300"/>
                </a:solidFill>
              </a:rPr>
              <a:t>de</a:t>
            </a:r>
            <a:r>
              <a:rPr lang="es-ES" sz="1800" dirty="0" smtClean="0"/>
              <a:t>__________ (ver, tú) a esa bailarina, ahora ________ (estar, tú) yendo a clase de baile. ¡Te habría encantado! ¡Es una pena que yo esté tan liado! </a:t>
            </a:r>
            <a:r>
              <a:rPr lang="es-ES" sz="1800" b="1" dirty="0" smtClean="0">
                <a:solidFill>
                  <a:srgbClr val="663300"/>
                </a:solidFill>
              </a:rPr>
              <a:t>A menos que</a:t>
            </a:r>
            <a:r>
              <a:rPr lang="es-ES" sz="1800" dirty="0" smtClean="0"/>
              <a:t> _________ (acabar) con los el proyecto del gimnasio, no te ___________ (poder) acompañar al espectáculo. Oye, y si se da el caso, después nos colamos en el camerino y te la presento…</a:t>
            </a:r>
            <a:endParaRPr lang="es-ES" sz="1800" dirty="0"/>
          </a:p>
        </p:txBody>
      </p:sp>
      <p:sp>
        <p:nvSpPr>
          <p:cNvPr id="2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/>
            <a:r>
              <a:rPr lang="es-ES" dirty="0" smtClean="0"/>
              <a:t>Tema 7. </a:t>
            </a:r>
            <a:r>
              <a:rPr lang="es-ES" dirty="0" smtClean="0">
                <a:solidFill>
                  <a:srgbClr val="FFFFFF"/>
                </a:solidFill>
              </a:rPr>
              <a:t>¿Estás en forma?</a:t>
            </a:r>
            <a:endParaRPr lang="es-ES" dirty="0">
              <a:solidFill>
                <a:srgbClr val="FFFFFF"/>
              </a:solidFill>
            </a:endParaRPr>
          </a:p>
        </p:txBody>
      </p:sp>
      <p:pic>
        <p:nvPicPr>
          <p:cNvPr id="2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72330" y="142852"/>
            <a:ext cx="1885947" cy="12492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1" name="20 CuadroTexto"/>
          <p:cNvSpPr txBox="1"/>
          <p:nvPr/>
        </p:nvSpPr>
        <p:spPr>
          <a:xfrm>
            <a:off x="2638267" y="1934663"/>
            <a:ext cx="101822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600" b="1" dirty="0" smtClean="0">
                <a:solidFill>
                  <a:srgbClr val="FF3300"/>
                </a:solidFill>
              </a:rPr>
              <a:t>aparezcas</a:t>
            </a:r>
            <a:endParaRPr lang="es-ES" sz="1600" b="1" dirty="0">
              <a:solidFill>
                <a:srgbClr val="FF3300"/>
              </a:solidFill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6788099" y="4875970"/>
            <a:ext cx="84241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600" b="1" dirty="0" smtClean="0">
                <a:solidFill>
                  <a:srgbClr val="FF3300"/>
                </a:solidFill>
              </a:rPr>
              <a:t>estarías</a:t>
            </a:r>
            <a:endParaRPr lang="es-ES" sz="1600" b="1" dirty="0">
              <a:solidFill>
                <a:srgbClr val="FF3300"/>
              </a:solidFill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1732088" y="5481550"/>
            <a:ext cx="68358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600" b="1" dirty="0" smtClean="0">
                <a:solidFill>
                  <a:srgbClr val="FF3300"/>
                </a:solidFill>
              </a:rPr>
              <a:t>acabe</a:t>
            </a:r>
            <a:endParaRPr lang="es-ES" sz="1600" b="1" dirty="0">
              <a:solidFill>
                <a:srgbClr val="FF3300"/>
              </a:solidFill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2520734" y="4867694"/>
            <a:ext cx="11357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600" b="1" dirty="0" smtClean="0">
                <a:solidFill>
                  <a:srgbClr val="FF3300"/>
                </a:solidFill>
              </a:rPr>
              <a:t>haber visto</a:t>
            </a:r>
            <a:endParaRPr lang="es-ES" sz="1600" b="1" dirty="0">
              <a:solidFill>
                <a:srgbClr val="FF3300"/>
              </a:solidFill>
            </a:endParaRPr>
          </a:p>
        </p:txBody>
      </p:sp>
      <p:sp>
        <p:nvSpPr>
          <p:cNvPr id="27" name="26 CuadroTexto"/>
          <p:cNvSpPr txBox="1"/>
          <p:nvPr/>
        </p:nvSpPr>
        <p:spPr>
          <a:xfrm>
            <a:off x="3147381" y="4096423"/>
            <a:ext cx="133273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600" b="1" dirty="0" smtClean="0">
                <a:solidFill>
                  <a:srgbClr val="FF3300"/>
                </a:solidFill>
              </a:rPr>
              <a:t>haber parado</a:t>
            </a:r>
            <a:endParaRPr lang="es-ES" sz="1600" b="1" dirty="0">
              <a:solidFill>
                <a:srgbClr val="FF3300"/>
              </a:solidFill>
            </a:endParaRPr>
          </a:p>
        </p:txBody>
      </p:sp>
      <p:sp>
        <p:nvSpPr>
          <p:cNvPr id="28" name="27 CuadroTexto"/>
          <p:cNvSpPr txBox="1"/>
          <p:nvPr/>
        </p:nvSpPr>
        <p:spPr>
          <a:xfrm>
            <a:off x="899592" y="3897618"/>
            <a:ext cx="83260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600" b="1" dirty="0" smtClean="0">
                <a:solidFill>
                  <a:srgbClr val="FF3300"/>
                </a:solidFill>
              </a:rPr>
              <a:t>dejaran</a:t>
            </a:r>
            <a:endParaRPr lang="es-ES" sz="1600" b="1" dirty="0">
              <a:solidFill>
                <a:srgbClr val="FF3300"/>
              </a:solidFill>
            </a:endParaRPr>
          </a:p>
        </p:txBody>
      </p:sp>
      <p:sp>
        <p:nvSpPr>
          <p:cNvPr id="29" name="28 CuadroTexto"/>
          <p:cNvSpPr txBox="1"/>
          <p:nvPr/>
        </p:nvSpPr>
        <p:spPr>
          <a:xfrm>
            <a:off x="3027012" y="3303109"/>
            <a:ext cx="73609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600" b="1" dirty="0" smtClean="0">
                <a:solidFill>
                  <a:srgbClr val="FF3300"/>
                </a:solidFill>
              </a:rPr>
              <a:t>llames</a:t>
            </a:r>
            <a:endParaRPr lang="es-ES" sz="1600" b="1" dirty="0">
              <a:solidFill>
                <a:srgbClr val="FF3300"/>
              </a:solidFill>
            </a:endParaRPr>
          </a:p>
        </p:txBody>
      </p:sp>
      <p:sp>
        <p:nvSpPr>
          <p:cNvPr id="30" name="29 CuadroTexto"/>
          <p:cNvSpPr txBox="1"/>
          <p:nvPr/>
        </p:nvSpPr>
        <p:spPr>
          <a:xfrm>
            <a:off x="4855168" y="2518942"/>
            <a:ext cx="7707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600" b="1" dirty="0" smtClean="0">
                <a:solidFill>
                  <a:srgbClr val="FF3300"/>
                </a:solidFill>
              </a:rPr>
              <a:t>vengas</a:t>
            </a:r>
            <a:endParaRPr lang="es-ES" sz="1600" b="1" dirty="0">
              <a:solidFill>
                <a:srgbClr val="FF3300"/>
              </a:solidFill>
            </a:endParaRPr>
          </a:p>
        </p:txBody>
      </p:sp>
      <p:sp>
        <p:nvSpPr>
          <p:cNvPr id="32" name="31 CuadroTexto"/>
          <p:cNvSpPr txBox="1"/>
          <p:nvPr/>
        </p:nvSpPr>
        <p:spPr>
          <a:xfrm>
            <a:off x="7452320" y="1693944"/>
            <a:ext cx="1348498" cy="584775"/>
          </a:xfrm>
          <a:prstGeom prst="rect">
            <a:avLst/>
          </a:prstGeom>
          <a:noFill/>
        </p:spPr>
        <p:txBody>
          <a:bodyPr wrap="square" lIns="72000" tIns="36000" rIns="72000" bIns="36000" rtlCol="0">
            <a:spAutoFit/>
          </a:bodyPr>
          <a:lstStyle/>
          <a:p>
            <a:r>
              <a:rPr lang="es-ES" sz="1600" b="1" dirty="0" smtClean="0">
                <a:solidFill>
                  <a:srgbClr val="FF3300"/>
                </a:solidFill>
              </a:rPr>
              <a:t>presento/</a:t>
            </a:r>
          </a:p>
          <a:p>
            <a:r>
              <a:rPr lang="es-ES" sz="1600" b="1" dirty="0" smtClean="0">
                <a:solidFill>
                  <a:srgbClr val="FF3300"/>
                </a:solidFill>
              </a:rPr>
              <a:t>presentaré</a:t>
            </a:r>
            <a:endParaRPr lang="es-ES" sz="1600" b="1" dirty="0">
              <a:solidFill>
                <a:srgbClr val="FF3300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7383332" y="5450680"/>
            <a:ext cx="69051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600" b="1" dirty="0" smtClean="0">
                <a:solidFill>
                  <a:srgbClr val="FF3300"/>
                </a:solidFill>
              </a:rPr>
              <a:t>podré</a:t>
            </a:r>
            <a:endParaRPr lang="es-ES" sz="1600" b="1" dirty="0">
              <a:solidFill>
                <a:srgbClr val="FF33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2" grpId="0"/>
      <p:bldP spid="1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28596" y="1357298"/>
            <a:ext cx="8229600" cy="45259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ES" sz="1800" dirty="0" smtClean="0"/>
              <a:t>4. Elegiré </a:t>
            </a:r>
            <a:r>
              <a:rPr lang="es-ES" sz="1800" dirty="0" err="1" smtClean="0"/>
              <a:t>tai</a:t>
            </a:r>
            <a:r>
              <a:rPr lang="es-ES" sz="1800" dirty="0" smtClean="0"/>
              <a:t> </a:t>
            </a:r>
            <a:r>
              <a:rPr lang="es-ES" sz="1800" dirty="0" err="1" smtClean="0"/>
              <a:t>qi</a:t>
            </a:r>
            <a:r>
              <a:rPr lang="es-ES" sz="1800" dirty="0" smtClean="0"/>
              <a:t> </a:t>
            </a:r>
            <a:r>
              <a:rPr lang="es-ES" sz="1800" b="1" dirty="0" smtClean="0">
                <a:solidFill>
                  <a:srgbClr val="663300"/>
                </a:solidFill>
              </a:rPr>
              <a:t>excepto si </a:t>
            </a:r>
            <a:r>
              <a:rPr lang="es-ES" sz="1800" dirty="0" smtClean="0"/>
              <a:t>el profesor de kung fu ___________ (ser) uno que me han dicho que es muy bueno. Pero </a:t>
            </a:r>
            <a:r>
              <a:rPr lang="es-ES" sz="1800" b="1" dirty="0" smtClean="0">
                <a:solidFill>
                  <a:srgbClr val="663300"/>
                </a:solidFill>
              </a:rPr>
              <a:t>de</a:t>
            </a:r>
            <a:r>
              <a:rPr lang="es-ES" sz="1800" dirty="0" smtClean="0"/>
              <a:t> __________ (elegir) deporte, prefiero el </a:t>
            </a:r>
            <a:r>
              <a:rPr lang="es-ES" sz="1800" dirty="0" err="1" smtClean="0"/>
              <a:t>tai</a:t>
            </a:r>
            <a:r>
              <a:rPr lang="es-ES" sz="1800" dirty="0" smtClean="0"/>
              <a:t> </a:t>
            </a:r>
            <a:r>
              <a:rPr lang="es-ES" sz="1800" dirty="0" err="1" smtClean="0"/>
              <a:t>qi</a:t>
            </a:r>
            <a:r>
              <a:rPr lang="es-ES" sz="1800" dirty="0" smtClean="0"/>
              <a:t>, que es más relajado. Porque yo no pienso usarlo como arte marcial, sino como un entrenamiento para la mente. Y por eso,  </a:t>
            </a:r>
            <a:r>
              <a:rPr lang="es-ES" sz="1800" b="1" dirty="0" smtClean="0">
                <a:solidFill>
                  <a:srgbClr val="663300"/>
                </a:solidFill>
              </a:rPr>
              <a:t>a menos que </a:t>
            </a:r>
            <a:r>
              <a:rPr lang="es-ES" sz="1800" dirty="0" smtClean="0"/>
              <a:t> no ________ (poder), entrenaré todos los días de la semana.  </a:t>
            </a:r>
          </a:p>
          <a:p>
            <a:pPr marL="0" indent="0">
              <a:buNone/>
            </a:pPr>
            <a:endParaRPr lang="es-ES" sz="1800" dirty="0" smtClean="0"/>
          </a:p>
          <a:p>
            <a:pPr marL="0" indent="0" algn="just">
              <a:buNone/>
            </a:pPr>
            <a:r>
              <a:rPr lang="es-ES" sz="1800" dirty="0" smtClean="0"/>
              <a:t>5. </a:t>
            </a:r>
            <a:r>
              <a:rPr lang="es-ES" sz="1800" b="1" dirty="0" smtClean="0">
                <a:solidFill>
                  <a:srgbClr val="663300"/>
                </a:solidFill>
              </a:rPr>
              <a:t>En caso de que </a:t>
            </a:r>
            <a:r>
              <a:rPr lang="es-ES" sz="1800" dirty="0" smtClean="0"/>
              <a:t>___________ (hacer) mal tiempo, no se cancelará el partido. Solo lo cancelaremos</a:t>
            </a:r>
            <a:r>
              <a:rPr lang="es-ES" sz="1800" dirty="0" smtClean="0">
                <a:solidFill>
                  <a:srgbClr val="00B050"/>
                </a:solidFill>
              </a:rPr>
              <a:t> </a:t>
            </a:r>
            <a:r>
              <a:rPr lang="es-ES" sz="1800" b="1" dirty="0" smtClean="0">
                <a:solidFill>
                  <a:srgbClr val="663300"/>
                </a:solidFill>
              </a:rPr>
              <a:t>en caso de que </a:t>
            </a:r>
            <a:r>
              <a:rPr lang="es-ES" sz="1800" dirty="0" smtClean="0"/>
              <a:t>______________ (granizar) o ________________ (diluviar), lo cual es muy improbable en esta época. ¡Vamos! ¡Y </a:t>
            </a:r>
            <a:r>
              <a:rPr lang="es-ES" sz="1800" b="1" dirty="0" smtClean="0">
                <a:solidFill>
                  <a:srgbClr val="663300"/>
                </a:solidFill>
              </a:rPr>
              <a:t>Como</a:t>
            </a:r>
            <a:r>
              <a:rPr lang="es-ES" sz="1800" dirty="0" smtClean="0"/>
              <a:t> _____________ (ocurrir) algo así, vamos a tirarnos todos de los pelos!</a:t>
            </a:r>
          </a:p>
          <a:p>
            <a:pPr marL="0" indent="0" algn="just">
              <a:buNone/>
            </a:pPr>
            <a:endParaRPr lang="es-ES" sz="1800" dirty="0" smtClean="0"/>
          </a:p>
          <a:p>
            <a:pPr marL="0" indent="0" algn="just">
              <a:buNone/>
            </a:pPr>
            <a:r>
              <a:rPr lang="es-ES" sz="1800" dirty="0" smtClean="0"/>
              <a:t>6. </a:t>
            </a:r>
            <a:r>
              <a:rPr lang="es-ES" sz="1800" b="1" dirty="0" smtClean="0">
                <a:solidFill>
                  <a:srgbClr val="663300"/>
                </a:solidFill>
              </a:rPr>
              <a:t>En caso de </a:t>
            </a:r>
            <a:r>
              <a:rPr lang="es-ES" sz="1800" dirty="0" smtClean="0"/>
              <a:t>_____________ (subir, tú) al pódium, no te emociones delante de las cámaras, y mantén la calma ante los periodistas que te bombardearán a preguntas. Te ayudaré a prepararte para este momento </a:t>
            </a:r>
            <a:r>
              <a:rPr lang="es-ES" sz="1800" b="1" dirty="0" smtClean="0">
                <a:solidFill>
                  <a:srgbClr val="663300"/>
                </a:solidFill>
              </a:rPr>
              <a:t>a condición de que</a:t>
            </a:r>
            <a:r>
              <a:rPr lang="es-ES" sz="1800" dirty="0" smtClean="0"/>
              <a:t> me ___________ (mencionar, tú) ante la prensa.</a:t>
            </a:r>
            <a:endParaRPr lang="es-ES" sz="1800" b="1" dirty="0">
              <a:solidFill>
                <a:srgbClr val="663300"/>
              </a:solidFill>
            </a:endParaRPr>
          </a:p>
        </p:txBody>
      </p:sp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/>
            <a:r>
              <a:rPr lang="es-ES" dirty="0" smtClean="0"/>
              <a:t>Tema 7. </a:t>
            </a:r>
            <a:r>
              <a:rPr lang="es-ES" dirty="0" smtClean="0">
                <a:solidFill>
                  <a:srgbClr val="FFFFFF"/>
                </a:solidFill>
              </a:rPr>
              <a:t>¿Estás en forma?</a:t>
            </a:r>
            <a:endParaRPr lang="es-ES" dirty="0">
              <a:solidFill>
                <a:srgbClr val="FFFFFF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72330" y="142852"/>
            <a:ext cx="1885947" cy="12492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5 CuadroTexto"/>
          <p:cNvSpPr txBox="1"/>
          <p:nvPr/>
        </p:nvSpPr>
        <p:spPr>
          <a:xfrm>
            <a:off x="7358082" y="5143512"/>
            <a:ext cx="110639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600" b="1" dirty="0" smtClean="0">
                <a:solidFill>
                  <a:srgbClr val="FF3300"/>
                </a:solidFill>
              </a:rPr>
              <a:t>menciones</a:t>
            </a:r>
            <a:endParaRPr lang="es-ES" sz="1600" b="1" dirty="0">
              <a:solidFill>
                <a:srgbClr val="FF3300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2285984" y="4572008"/>
            <a:ext cx="61106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600" b="1" dirty="0" smtClean="0">
                <a:solidFill>
                  <a:srgbClr val="FF3300"/>
                </a:solidFill>
              </a:rPr>
              <a:t>subir</a:t>
            </a:r>
            <a:endParaRPr lang="es-ES" sz="1600" b="1" dirty="0">
              <a:solidFill>
                <a:srgbClr val="FF3300"/>
              </a:solidFill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7429520" y="3714752"/>
            <a:ext cx="73642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600" b="1" dirty="0" smtClean="0">
                <a:solidFill>
                  <a:srgbClr val="FF3300"/>
                </a:solidFill>
              </a:rPr>
              <a:t>ocurra</a:t>
            </a:r>
            <a:endParaRPr lang="es-ES" sz="1600" b="1" strike="sngStrike" dirty="0">
              <a:solidFill>
                <a:srgbClr val="00B050"/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6732240" y="3357562"/>
            <a:ext cx="158280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600" b="1" dirty="0" smtClean="0">
                <a:solidFill>
                  <a:srgbClr val="FF3300"/>
                </a:solidFill>
              </a:rPr>
              <a:t>diluvie/diluviara</a:t>
            </a:r>
            <a:endParaRPr lang="es-ES" sz="1600" b="1" dirty="0">
              <a:solidFill>
                <a:srgbClr val="FF3300"/>
              </a:solidFill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3686323" y="3363570"/>
            <a:ext cx="166449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600" b="1" dirty="0" smtClean="0">
                <a:solidFill>
                  <a:srgbClr val="FF3300"/>
                </a:solidFill>
              </a:rPr>
              <a:t>granice/granizara</a:t>
            </a:r>
            <a:endParaRPr lang="es-ES" sz="1600" b="1" dirty="0">
              <a:solidFill>
                <a:srgbClr val="FF3300"/>
              </a:solidFill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2857488" y="3143248"/>
            <a:ext cx="58823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600" b="1" dirty="0" smtClean="0">
                <a:solidFill>
                  <a:srgbClr val="FF3300"/>
                </a:solidFill>
              </a:rPr>
              <a:t>haga</a:t>
            </a:r>
            <a:endParaRPr lang="es-ES" sz="1600" b="1" dirty="0">
              <a:solidFill>
                <a:srgbClr val="FF3300"/>
              </a:solidFill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6897177" y="2210015"/>
            <a:ext cx="72006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600" b="1" dirty="0" smtClean="0">
                <a:solidFill>
                  <a:srgbClr val="FF3300"/>
                </a:solidFill>
              </a:rPr>
              <a:t>pueda</a:t>
            </a:r>
            <a:endParaRPr lang="es-ES" sz="1600" b="1" dirty="0">
              <a:solidFill>
                <a:srgbClr val="FF3300"/>
              </a:solidFill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4000496" y="1643050"/>
            <a:ext cx="6607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600" b="1" dirty="0" smtClean="0">
                <a:solidFill>
                  <a:srgbClr val="FF3300"/>
                </a:solidFill>
              </a:rPr>
              <a:t>elegir</a:t>
            </a:r>
            <a:endParaRPr lang="es-ES" sz="1600" b="1" dirty="0">
              <a:solidFill>
                <a:srgbClr val="FF3300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5357818" y="1357298"/>
            <a:ext cx="36901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600" b="1" dirty="0" smtClean="0">
                <a:solidFill>
                  <a:srgbClr val="FF3300"/>
                </a:solidFill>
              </a:rPr>
              <a:t>es</a:t>
            </a:r>
            <a:endParaRPr lang="es-ES" sz="1600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0034" y="1428736"/>
            <a:ext cx="8229600" cy="4929222"/>
          </a:xfrm>
        </p:spPr>
        <p:txBody>
          <a:bodyPr>
            <a:normAutofit lnSpcReduction="10000"/>
          </a:bodyPr>
          <a:lstStyle/>
          <a:p>
            <a:pPr algn="just">
              <a:buAutoNum type="arabicPeriod" startAt="7"/>
            </a:pPr>
            <a:r>
              <a:rPr lang="es-ES" sz="1800" dirty="0" smtClean="0"/>
              <a:t>Habría cantado el himno de los Juegos Olímpicos </a:t>
            </a:r>
            <a:r>
              <a:rPr lang="es-ES" sz="1800" b="1" dirty="0" smtClean="0">
                <a:solidFill>
                  <a:srgbClr val="663300"/>
                </a:solidFill>
              </a:rPr>
              <a:t>siempre y cuando </a:t>
            </a:r>
            <a:r>
              <a:rPr lang="es-ES" sz="1800" dirty="0" smtClean="0"/>
              <a:t>le _______________ (pagar, ellos) 200€, pero se negaron y se lo tomó muy mal. Entonces les dijo que </a:t>
            </a:r>
            <a:r>
              <a:rPr lang="es-ES" sz="1800" b="1" dirty="0" smtClean="0">
                <a:solidFill>
                  <a:srgbClr val="663300"/>
                </a:solidFill>
              </a:rPr>
              <a:t>de</a:t>
            </a:r>
            <a:r>
              <a:rPr lang="es-ES" sz="1800" dirty="0" smtClean="0"/>
              <a:t> _____________ (saber), no habría colaborado con ellos en los preparativos del certamen. Y que se prepararan, porque </a:t>
            </a:r>
            <a:r>
              <a:rPr lang="es-ES" sz="1800" b="1" dirty="0" smtClean="0">
                <a:solidFill>
                  <a:srgbClr val="663300"/>
                </a:solidFill>
              </a:rPr>
              <a:t>como</a:t>
            </a:r>
            <a:r>
              <a:rPr lang="es-ES" sz="1800" dirty="0" smtClean="0"/>
              <a:t> las cosas __________ (salir) mal, ella se encargaría de que nunca más volvieran a organizar unos juegos.</a:t>
            </a:r>
          </a:p>
          <a:p>
            <a:pPr algn="just">
              <a:buAutoNum type="arabicPeriod" startAt="7"/>
            </a:pPr>
            <a:endParaRPr lang="es-ES" sz="1800" dirty="0" smtClean="0"/>
          </a:p>
          <a:p>
            <a:pPr algn="just">
              <a:buNone/>
            </a:pPr>
            <a:r>
              <a:rPr lang="es-ES" sz="1800" dirty="0" smtClean="0"/>
              <a:t>8.  Lo pensé nada más salir al campo: </a:t>
            </a:r>
            <a:r>
              <a:rPr lang="es-ES" sz="1800" b="1" dirty="0" smtClean="0">
                <a:solidFill>
                  <a:srgbClr val="663300"/>
                </a:solidFill>
              </a:rPr>
              <a:t>Excepto que </a:t>
            </a:r>
            <a:r>
              <a:rPr lang="es-ES" sz="1800" dirty="0" smtClean="0"/>
              <a:t>__________ (esquivar, yo) a todos los rivales, sería muy difícil que lograra meter el gol. Y</a:t>
            </a:r>
            <a:r>
              <a:rPr lang="es-ES" sz="1800" dirty="0" smtClean="0">
                <a:solidFill>
                  <a:srgbClr val="00B050"/>
                </a:solidFill>
              </a:rPr>
              <a:t> </a:t>
            </a:r>
            <a:r>
              <a:rPr lang="es-ES" sz="1800" b="1" dirty="0" smtClean="0">
                <a:solidFill>
                  <a:srgbClr val="663300"/>
                </a:solidFill>
              </a:rPr>
              <a:t>como</a:t>
            </a:r>
            <a:r>
              <a:rPr lang="es-ES" sz="1800" dirty="0" smtClean="0"/>
              <a:t> no lo __________meter, yo) estaría perdido, porque el entrenador estaba deseando sentarme en el banquillo. Así que estaba entre la espada y la pared.</a:t>
            </a:r>
          </a:p>
          <a:p>
            <a:pPr marL="0" indent="0" algn="just">
              <a:buNone/>
            </a:pPr>
            <a:endParaRPr lang="es-ES" sz="1800" dirty="0" smtClean="0"/>
          </a:p>
          <a:p>
            <a:pPr algn="just">
              <a:buNone/>
            </a:pPr>
            <a:r>
              <a:rPr lang="es-ES" sz="1800" dirty="0" smtClean="0"/>
              <a:t>9.  </a:t>
            </a:r>
            <a:r>
              <a:rPr lang="es-ES" sz="1800" b="1" dirty="0" smtClean="0">
                <a:solidFill>
                  <a:srgbClr val="663300"/>
                </a:solidFill>
              </a:rPr>
              <a:t>De </a:t>
            </a:r>
            <a:r>
              <a:rPr lang="es-ES" sz="1800" dirty="0" smtClean="0"/>
              <a:t> _________________ (competir, tú),  ahora estarías hecho polvo, porque medirse con los demás es muy dañino para el ser humano.  Así que </a:t>
            </a:r>
            <a:r>
              <a:rPr lang="es-ES" sz="1800" b="1" dirty="0" smtClean="0">
                <a:solidFill>
                  <a:srgbClr val="663300"/>
                </a:solidFill>
              </a:rPr>
              <a:t>en caso de que</a:t>
            </a:r>
            <a:r>
              <a:rPr lang="es-ES" sz="1800" dirty="0" smtClean="0"/>
              <a:t> ________ (decidir)  elegir otro deporte menos agresivo, _________ (avisarme) y yo te ayudaré. </a:t>
            </a:r>
            <a:r>
              <a:rPr lang="es-ES" sz="1800" b="1" dirty="0" smtClean="0">
                <a:solidFill>
                  <a:srgbClr val="663300"/>
                </a:solidFill>
              </a:rPr>
              <a:t>En caso de que </a:t>
            </a:r>
            <a:r>
              <a:rPr lang="es-ES" sz="1800" dirty="0" smtClean="0"/>
              <a:t>________________ (cambiar, tú) de idea, te recomendaría el </a:t>
            </a:r>
            <a:r>
              <a:rPr lang="es-ES" sz="1800" dirty="0" err="1" smtClean="0"/>
              <a:t>Ultimate</a:t>
            </a:r>
            <a:r>
              <a:rPr lang="es-ES" sz="1800" dirty="0" smtClean="0"/>
              <a:t> (</a:t>
            </a:r>
            <a:r>
              <a:rPr lang="es-ES" sz="1800" dirty="0" err="1" smtClean="0"/>
              <a:t>frisbee</a:t>
            </a:r>
            <a:r>
              <a:rPr lang="es-ES" sz="1800" dirty="0" smtClean="0"/>
              <a:t>). En él,  se valora mucho el espíritu de juego de los equipos.</a:t>
            </a:r>
          </a:p>
          <a:p>
            <a:pPr>
              <a:buNone/>
            </a:pPr>
            <a:endParaRPr lang="es-ES" dirty="0"/>
          </a:p>
        </p:txBody>
      </p:sp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/>
            <a:r>
              <a:rPr lang="es-ES" dirty="0" smtClean="0"/>
              <a:t>Tema 7. </a:t>
            </a:r>
            <a:r>
              <a:rPr lang="es-ES" dirty="0" smtClean="0">
                <a:solidFill>
                  <a:srgbClr val="FFFFFF"/>
                </a:solidFill>
              </a:rPr>
              <a:t>¿Estás en forma?</a:t>
            </a:r>
            <a:endParaRPr lang="es-ES" dirty="0">
              <a:solidFill>
                <a:srgbClr val="FFFFFF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72330" y="142852"/>
            <a:ext cx="1885947" cy="12492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5 CuadroTexto"/>
          <p:cNvSpPr txBox="1"/>
          <p:nvPr/>
        </p:nvSpPr>
        <p:spPr>
          <a:xfrm>
            <a:off x="3428992" y="1928802"/>
            <a:ext cx="145424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600" b="1" dirty="0" smtClean="0">
                <a:solidFill>
                  <a:srgbClr val="FF3300"/>
                </a:solidFill>
              </a:rPr>
              <a:t>haberlo sabido</a:t>
            </a:r>
            <a:endParaRPr lang="es-ES" sz="1600" b="1" dirty="0">
              <a:solidFill>
                <a:srgbClr val="FF3300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071538" y="2428868"/>
            <a:ext cx="85023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600" b="1" dirty="0" smtClean="0">
                <a:solidFill>
                  <a:srgbClr val="FF3300"/>
                </a:solidFill>
              </a:rPr>
              <a:t>salieran</a:t>
            </a:r>
            <a:endParaRPr lang="es-ES" sz="1600" b="1" dirty="0">
              <a:solidFill>
                <a:srgbClr val="FF3300"/>
              </a:solidFill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1142976" y="3714752"/>
            <a:ext cx="84561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600" b="1" dirty="0" smtClean="0">
                <a:solidFill>
                  <a:srgbClr val="FF3300"/>
                </a:solidFill>
              </a:rPr>
              <a:t>metiera</a:t>
            </a:r>
            <a:endParaRPr lang="es-ES" sz="1600" b="1" dirty="0">
              <a:solidFill>
                <a:srgbClr val="FF3300"/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5500694" y="3214686"/>
            <a:ext cx="100591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600" b="1" dirty="0" smtClean="0">
                <a:solidFill>
                  <a:srgbClr val="FF3300"/>
                </a:solidFill>
              </a:rPr>
              <a:t>esquivara</a:t>
            </a:r>
            <a:endParaRPr lang="es-ES" sz="1600" b="1" dirty="0">
              <a:solidFill>
                <a:srgbClr val="FF3300"/>
              </a:solidFill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6429388" y="5072074"/>
            <a:ext cx="88229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600" b="1" dirty="0" smtClean="0">
                <a:solidFill>
                  <a:srgbClr val="FF3300"/>
                </a:solidFill>
              </a:rPr>
              <a:t>avísame</a:t>
            </a:r>
            <a:endParaRPr lang="es-ES" sz="1600" b="1" dirty="0">
              <a:solidFill>
                <a:srgbClr val="FF3300"/>
              </a:solidFill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1571604" y="4500570"/>
            <a:ext cx="164577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600" b="1" dirty="0" smtClean="0">
                <a:solidFill>
                  <a:srgbClr val="FF3300"/>
                </a:solidFill>
              </a:rPr>
              <a:t>haber competido</a:t>
            </a:r>
            <a:endParaRPr lang="es-ES" sz="1600" b="1" dirty="0">
              <a:solidFill>
                <a:srgbClr val="FF3300"/>
              </a:solidFill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4714876" y="5357826"/>
            <a:ext cx="105099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600" b="1" dirty="0" smtClean="0">
                <a:solidFill>
                  <a:srgbClr val="FF3300"/>
                </a:solidFill>
              </a:rPr>
              <a:t>cambiaras</a:t>
            </a:r>
            <a:endParaRPr lang="es-ES" sz="1600" b="1" dirty="0">
              <a:solidFill>
                <a:srgbClr val="FF3300"/>
              </a:solidFill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936859" y="1618453"/>
            <a:ext cx="16241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600" b="1" dirty="0" smtClean="0">
                <a:solidFill>
                  <a:srgbClr val="FF3300"/>
                </a:solidFill>
              </a:rPr>
              <a:t>hubieran pagado</a:t>
            </a:r>
            <a:endParaRPr lang="es-ES" sz="1600" b="1" dirty="0">
              <a:solidFill>
                <a:srgbClr val="FF3300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857224" y="5072074"/>
            <a:ext cx="104900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600" b="1" dirty="0" smtClean="0">
                <a:solidFill>
                  <a:srgbClr val="FF3300"/>
                </a:solidFill>
              </a:rPr>
              <a:t>decidieras</a:t>
            </a:r>
            <a:endParaRPr lang="es-ES" sz="1600" b="1" dirty="0">
              <a:solidFill>
                <a:srgbClr val="FF33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/>
            <a:r>
              <a:rPr lang="es-ES" dirty="0" smtClean="0"/>
              <a:t>Tema 7. </a:t>
            </a:r>
            <a:r>
              <a:rPr lang="es-ES" dirty="0" smtClean="0">
                <a:solidFill>
                  <a:srgbClr val="FFFFFF"/>
                </a:solidFill>
              </a:rPr>
              <a:t>¿Estás en forma?</a:t>
            </a:r>
            <a:endParaRPr lang="es-ES" dirty="0">
              <a:solidFill>
                <a:srgbClr val="FFFFFF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72330" y="142852"/>
            <a:ext cx="1885947" cy="12492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10 CuadroTexto"/>
          <p:cNvSpPr txBox="1"/>
          <p:nvPr/>
        </p:nvSpPr>
        <p:spPr>
          <a:xfrm>
            <a:off x="4793286" y="3572964"/>
            <a:ext cx="4220162" cy="58477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b="1" i="1" dirty="0" smtClean="0">
                <a:solidFill>
                  <a:schemeClr val="tx2"/>
                </a:solidFill>
                <a:latin typeface="Bookman Old Style" pitchFamily="18" charset="0"/>
                <a:cs typeface="Arabic Typesetting" pitchFamily="66" charset="-78"/>
              </a:rPr>
              <a:t>Siempre que </a:t>
            </a:r>
            <a:r>
              <a:rPr lang="es-ES" sz="1600" i="1" dirty="0">
                <a:solidFill>
                  <a:srgbClr val="FF3300"/>
                </a:solidFill>
                <a:latin typeface="Bookman Old Style" pitchFamily="18" charset="0"/>
                <a:cs typeface="Arabic Typesetting" pitchFamily="66" charset="-78"/>
              </a:rPr>
              <a:t>hago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 mucho ejercicio, </a:t>
            </a:r>
            <a:r>
              <a:rPr lang="es-ES" sz="1600" i="1" dirty="0" smtClean="0">
                <a:solidFill>
                  <a:srgbClr val="FF3300"/>
                </a:solidFill>
                <a:latin typeface="Bookman Old Style" pitchFamily="18" charset="0"/>
                <a:cs typeface="Arabic Typesetting" pitchFamily="66" charset="-78"/>
              </a:rPr>
              <a:t>tengo 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agujetas. </a:t>
            </a:r>
          </a:p>
        </p:txBody>
      </p:sp>
      <p:sp>
        <p:nvSpPr>
          <p:cNvPr id="14" name="13 CuadroTexto"/>
          <p:cNvSpPr txBox="1"/>
          <p:nvPr/>
        </p:nvSpPr>
        <p:spPr>
          <a:xfrm>
            <a:off x="615258" y="3140968"/>
            <a:ext cx="4120372" cy="338554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s-ES" sz="1600" b="1" dirty="0" smtClean="0">
                <a:solidFill>
                  <a:schemeClr val="tx2"/>
                </a:solidFill>
              </a:rPr>
              <a:t>CONDICIONALES REALES (en presente)- </a:t>
            </a:r>
            <a:r>
              <a:rPr lang="es-ES" sz="1600" b="1" dirty="0" smtClean="0">
                <a:solidFill>
                  <a:srgbClr val="FF3300"/>
                </a:solidFill>
              </a:rPr>
              <a:t>TIPO 1</a:t>
            </a:r>
            <a:endParaRPr lang="es-ES" sz="1600" dirty="0" smtClean="0">
              <a:solidFill>
                <a:srgbClr val="FF3300"/>
              </a:solidFill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520788" y="1556792"/>
            <a:ext cx="801165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Las oraciones condicionales suelen estar introducidas por </a:t>
            </a:r>
            <a:r>
              <a:rPr lang="es-ES" b="1" dirty="0" smtClean="0">
                <a:solidFill>
                  <a:srgbClr val="FF3300"/>
                </a:solidFill>
              </a:rPr>
              <a:t>SI</a:t>
            </a:r>
            <a:r>
              <a:rPr lang="es-ES" dirty="0" smtClean="0"/>
              <a:t>, pero también pueden llevar otros nexos: </a:t>
            </a:r>
            <a:r>
              <a:rPr lang="es-ES" b="1" dirty="0">
                <a:solidFill>
                  <a:srgbClr val="FF3300"/>
                </a:solidFill>
              </a:rPr>
              <a:t>siempre que, siempre y cuando, a condición </a:t>
            </a:r>
            <a:r>
              <a:rPr lang="es-ES" b="1" dirty="0" smtClean="0">
                <a:solidFill>
                  <a:srgbClr val="FF3300"/>
                </a:solidFill>
              </a:rPr>
              <a:t>de que, </a:t>
            </a:r>
            <a:r>
              <a:rPr lang="es-ES" b="1" dirty="0">
                <a:solidFill>
                  <a:srgbClr val="FF3300"/>
                </a:solidFill>
              </a:rPr>
              <a:t>como, de</a:t>
            </a:r>
            <a:r>
              <a:rPr lang="es-ES" b="1" dirty="0" smtClean="0">
                <a:solidFill>
                  <a:srgbClr val="FF3300"/>
                </a:solidFill>
              </a:rPr>
              <a:t>…</a:t>
            </a:r>
          </a:p>
          <a:p>
            <a:endParaRPr lang="es-ES" dirty="0">
              <a:solidFill>
                <a:srgbClr val="FF3300"/>
              </a:solidFill>
            </a:endParaRPr>
          </a:p>
          <a:p>
            <a:r>
              <a:rPr lang="es-ES" dirty="0" smtClean="0"/>
              <a:t>Estos nexos condicionales, igual que ocurre con </a:t>
            </a:r>
            <a:r>
              <a:rPr lang="es-ES" b="1" dirty="0" smtClean="0">
                <a:solidFill>
                  <a:srgbClr val="FF3300"/>
                </a:solidFill>
              </a:rPr>
              <a:t>SI</a:t>
            </a:r>
            <a:r>
              <a:rPr lang="es-ES" dirty="0" smtClean="0"/>
              <a:t>, se utilizan para expresar tres tipos de condicionales.</a:t>
            </a:r>
            <a:endParaRPr lang="es-ES" dirty="0"/>
          </a:p>
        </p:txBody>
      </p:sp>
      <p:sp>
        <p:nvSpPr>
          <p:cNvPr id="18" name="17 CuadroTexto"/>
          <p:cNvSpPr txBox="1"/>
          <p:nvPr/>
        </p:nvSpPr>
        <p:spPr>
          <a:xfrm>
            <a:off x="520788" y="4286642"/>
            <a:ext cx="4189937" cy="58477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b="1" i="1" dirty="0" smtClean="0">
                <a:solidFill>
                  <a:schemeClr val="tx2"/>
                </a:solidFill>
                <a:latin typeface="Bookman Old Style" pitchFamily="18" charset="0"/>
                <a:cs typeface="Arabic Typesetting" pitchFamily="66" charset="-78"/>
              </a:rPr>
              <a:t>En caso de que </a:t>
            </a:r>
            <a:r>
              <a:rPr lang="es-ES" sz="1600" i="1" dirty="0" smtClean="0">
                <a:solidFill>
                  <a:srgbClr val="FF3300"/>
                </a:solidFill>
                <a:latin typeface="Bookman Old Style" pitchFamily="18" charset="0"/>
                <a:cs typeface="Arabic Typesetting" pitchFamily="66" charset="-78"/>
              </a:rPr>
              <a:t>tengas 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una lesión, </a:t>
            </a:r>
            <a:r>
              <a:rPr lang="es-ES" sz="1600" i="1" dirty="0" smtClean="0">
                <a:solidFill>
                  <a:srgbClr val="FF3300"/>
                </a:solidFill>
                <a:latin typeface="Bookman Old Style" pitchFamily="18" charset="0"/>
                <a:cs typeface="Arabic Typesetting" pitchFamily="66" charset="-78"/>
              </a:rPr>
              <a:t>ven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 a la consulta. </a:t>
            </a:r>
          </a:p>
        </p:txBody>
      </p:sp>
      <p:sp>
        <p:nvSpPr>
          <p:cNvPr id="19" name="18 CuadroTexto"/>
          <p:cNvSpPr txBox="1"/>
          <p:nvPr/>
        </p:nvSpPr>
        <p:spPr>
          <a:xfrm>
            <a:off x="520788" y="3573211"/>
            <a:ext cx="4214842" cy="58477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i="1" dirty="0" smtClean="0">
                <a:solidFill>
                  <a:srgbClr val="FF3300"/>
                </a:solidFill>
                <a:latin typeface="Bookman Old Style" pitchFamily="18" charset="0"/>
                <a:cs typeface="Arabic Typesetting" pitchFamily="66" charset="-78"/>
              </a:rPr>
              <a:t>Iré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 más al gimnasio </a:t>
            </a:r>
            <a:r>
              <a:rPr lang="es-ES" sz="1600" b="1" i="1" dirty="0" smtClean="0">
                <a:solidFill>
                  <a:schemeClr val="tx2"/>
                </a:solidFill>
                <a:latin typeface="Bookman Old Style" pitchFamily="18" charset="0"/>
                <a:cs typeface="Arabic Typesetting" pitchFamily="66" charset="-78"/>
              </a:rPr>
              <a:t>siempre </a:t>
            </a:r>
            <a:r>
              <a:rPr lang="es-ES" sz="1600" b="1" i="1" dirty="0">
                <a:solidFill>
                  <a:schemeClr val="tx2"/>
                </a:solidFill>
                <a:latin typeface="Bookman Old Style" pitchFamily="18" charset="0"/>
                <a:cs typeface="Arabic Typesetting" pitchFamily="66" charset="-78"/>
              </a:rPr>
              <a:t>y cuando </a:t>
            </a:r>
            <a:r>
              <a:rPr lang="es-ES" sz="1600" i="1" dirty="0">
                <a:latin typeface="Bookman Old Style" pitchFamily="18" charset="0"/>
                <a:cs typeface="Arabic Typesetting" pitchFamily="66" charset="-78"/>
              </a:rPr>
              <a:t>tú</a:t>
            </a:r>
            <a:r>
              <a:rPr lang="es-ES" sz="1600" b="1" i="1" dirty="0" smtClean="0">
                <a:solidFill>
                  <a:schemeClr val="tx2"/>
                </a:solidFill>
                <a:latin typeface="Bookman Old Style" pitchFamily="18" charset="0"/>
                <a:cs typeface="Arabic Typesetting" pitchFamily="66" charset="-78"/>
              </a:rPr>
              <a:t> </a:t>
            </a:r>
            <a:r>
              <a:rPr lang="es-ES" sz="1600" i="1" dirty="0">
                <a:solidFill>
                  <a:srgbClr val="FF3300"/>
                </a:solidFill>
                <a:latin typeface="Bookman Old Style" pitchFamily="18" charset="0"/>
                <a:cs typeface="Arabic Typesetting" pitchFamily="66" charset="-78"/>
              </a:rPr>
              <a:t>me</a:t>
            </a:r>
            <a:r>
              <a:rPr lang="es-ES" sz="1600" b="1" i="1" dirty="0" smtClean="0">
                <a:solidFill>
                  <a:schemeClr val="tx2"/>
                </a:solidFill>
                <a:latin typeface="Bookman Old Style" pitchFamily="18" charset="0"/>
                <a:cs typeface="Arabic Typesetting" pitchFamily="66" charset="-78"/>
              </a:rPr>
              <a:t> </a:t>
            </a:r>
            <a:r>
              <a:rPr lang="es-ES" sz="1600" i="1" dirty="0" smtClean="0">
                <a:solidFill>
                  <a:srgbClr val="FF3300"/>
                </a:solidFill>
                <a:latin typeface="Bookman Old Style" pitchFamily="18" charset="0"/>
                <a:cs typeface="Arabic Typesetting" pitchFamily="66" charset="-78"/>
              </a:rPr>
              <a:t>acompañes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. </a:t>
            </a:r>
          </a:p>
        </p:txBody>
      </p:sp>
      <p:sp>
        <p:nvSpPr>
          <p:cNvPr id="20" name="19 CuadroTexto"/>
          <p:cNvSpPr txBox="1"/>
          <p:nvPr/>
        </p:nvSpPr>
        <p:spPr>
          <a:xfrm>
            <a:off x="530885" y="5157192"/>
            <a:ext cx="4179840" cy="338554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s-ES" sz="1600" b="1" dirty="0" smtClean="0">
                <a:solidFill>
                  <a:schemeClr val="tx2"/>
                </a:solidFill>
              </a:rPr>
              <a:t>CONDICIONALES REALES (</a:t>
            </a:r>
            <a:r>
              <a:rPr lang="es-ES" sz="1600" b="1" dirty="0">
                <a:solidFill>
                  <a:schemeClr val="tx2"/>
                </a:solidFill>
              </a:rPr>
              <a:t>en pasado)- </a:t>
            </a:r>
            <a:r>
              <a:rPr lang="es-ES" sz="1600" b="1" dirty="0">
                <a:solidFill>
                  <a:srgbClr val="FF3300"/>
                </a:solidFill>
              </a:rPr>
              <a:t>TIPO 1</a:t>
            </a:r>
            <a:endParaRPr lang="es-ES" sz="1600" dirty="0">
              <a:solidFill>
                <a:srgbClr val="FF3300"/>
              </a:solidFill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508335" y="5733256"/>
            <a:ext cx="4214842" cy="58477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b="1" i="1" dirty="0" smtClean="0">
                <a:solidFill>
                  <a:schemeClr val="tx2"/>
                </a:solidFill>
                <a:latin typeface="Bookman Old Style" pitchFamily="18" charset="0"/>
                <a:cs typeface="Arabic Typesetting" pitchFamily="66" charset="-78"/>
              </a:rPr>
              <a:t>A menos que </a:t>
            </a:r>
            <a:r>
              <a:rPr lang="es-ES" sz="1600" i="1" dirty="0" smtClean="0">
                <a:solidFill>
                  <a:srgbClr val="FF3300"/>
                </a:solidFill>
                <a:latin typeface="Bookman Old Style" pitchFamily="18" charset="0"/>
                <a:cs typeface="Arabic Typesetting" pitchFamily="66" charset="-78"/>
              </a:rPr>
              <a:t>notara 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una molestia en su pierna, no </a:t>
            </a:r>
            <a:r>
              <a:rPr lang="es-ES" sz="1600" i="1" dirty="0">
                <a:solidFill>
                  <a:srgbClr val="FF3300"/>
                </a:solidFill>
                <a:latin typeface="Bookman Old Style" pitchFamily="18" charset="0"/>
                <a:cs typeface="Arabic Typesetting" pitchFamily="66" charset="-78"/>
              </a:rPr>
              <a:t>llamaba.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4" grpId="0" animBg="1"/>
      <p:bldP spid="2" grpId="0"/>
      <p:bldP spid="18" grpId="0" animBg="1"/>
      <p:bldP spid="19" grpId="0" animBg="1"/>
      <p:bldP spid="20" grpId="0" animBg="1"/>
      <p:bldP spid="2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/>
            <a:r>
              <a:rPr lang="es-ES" dirty="0" smtClean="0"/>
              <a:t>Tema 7. </a:t>
            </a:r>
            <a:r>
              <a:rPr lang="es-ES" dirty="0" smtClean="0">
                <a:solidFill>
                  <a:srgbClr val="FFFFFF"/>
                </a:solidFill>
              </a:rPr>
              <a:t>¿Estás en forma?</a:t>
            </a:r>
            <a:endParaRPr lang="es-ES" dirty="0">
              <a:solidFill>
                <a:srgbClr val="FFFFFF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72330" y="142852"/>
            <a:ext cx="1885947" cy="12492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10 CuadroTexto"/>
          <p:cNvSpPr txBox="1"/>
          <p:nvPr/>
        </p:nvSpPr>
        <p:spPr>
          <a:xfrm>
            <a:off x="411542" y="1916832"/>
            <a:ext cx="7832866" cy="33855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b="1" i="1" dirty="0" smtClean="0">
                <a:solidFill>
                  <a:schemeClr val="tx2"/>
                </a:solidFill>
                <a:latin typeface="Bookman Old Style" pitchFamily="18" charset="0"/>
                <a:cs typeface="Arabic Typesetting" pitchFamily="66" charset="-78"/>
              </a:rPr>
              <a:t>Siempre y cuando </a:t>
            </a:r>
            <a:r>
              <a:rPr lang="es-ES" sz="1600" i="1" dirty="0" smtClean="0">
                <a:solidFill>
                  <a:srgbClr val="FF3300"/>
                </a:solidFill>
                <a:latin typeface="Bookman Old Style" pitchFamily="18" charset="0"/>
                <a:cs typeface="Arabic Typesetting" pitchFamily="66" charset="-78"/>
              </a:rPr>
              <a:t>jugara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 con  ganas, </a:t>
            </a:r>
            <a:r>
              <a:rPr lang="es-ES" sz="1600" i="1" dirty="0" smtClean="0">
                <a:solidFill>
                  <a:srgbClr val="FF3300"/>
                </a:solidFill>
                <a:latin typeface="Bookman Old Style" pitchFamily="18" charset="0"/>
                <a:cs typeface="Arabic Typesetting" pitchFamily="66" charset="-78"/>
              </a:rPr>
              <a:t>tendría 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un puesto en el equipo para él.</a:t>
            </a:r>
            <a:r>
              <a:rPr lang="es-ES" sz="1600" i="1" dirty="0" smtClean="0">
                <a:solidFill>
                  <a:srgbClr val="FF3300"/>
                </a:solidFill>
                <a:latin typeface="Bookman Old Style" pitchFamily="18" charset="0"/>
                <a:cs typeface="Arabic Typesetting" pitchFamily="66" charset="-78"/>
              </a:rPr>
              <a:t> </a:t>
            </a:r>
          </a:p>
        </p:txBody>
      </p:sp>
      <p:sp>
        <p:nvSpPr>
          <p:cNvPr id="14" name="13 CuadroTexto"/>
          <p:cNvSpPr txBox="1"/>
          <p:nvPr/>
        </p:nvSpPr>
        <p:spPr>
          <a:xfrm>
            <a:off x="395536" y="1392142"/>
            <a:ext cx="3524694" cy="338554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s-ES" sz="1600" b="1" dirty="0">
                <a:solidFill>
                  <a:schemeClr val="tx2"/>
                </a:solidFill>
              </a:rPr>
              <a:t>CONDICIONALES POSIBLES)- </a:t>
            </a:r>
            <a:r>
              <a:rPr lang="es-ES" sz="1600" b="1" dirty="0">
                <a:solidFill>
                  <a:srgbClr val="FF3300"/>
                </a:solidFill>
              </a:rPr>
              <a:t>TIPO 2</a:t>
            </a:r>
            <a:endParaRPr lang="es-ES" sz="1600" dirty="0">
              <a:solidFill>
                <a:srgbClr val="FF3300"/>
              </a:solidFill>
            </a:endParaRPr>
          </a:p>
        </p:txBody>
      </p:sp>
      <p:sp>
        <p:nvSpPr>
          <p:cNvPr id="18" name="17 CuadroTexto"/>
          <p:cNvSpPr txBox="1"/>
          <p:nvPr/>
        </p:nvSpPr>
        <p:spPr>
          <a:xfrm>
            <a:off x="4490610" y="3501008"/>
            <a:ext cx="3753798" cy="830997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b="1" i="1" dirty="0" smtClean="0">
                <a:solidFill>
                  <a:schemeClr val="tx2"/>
                </a:solidFill>
                <a:latin typeface="Bookman Old Style" pitchFamily="18" charset="0"/>
                <a:cs typeface="Arabic Typesetting" pitchFamily="66" charset="-78"/>
              </a:rPr>
              <a:t>En caso de que </a:t>
            </a:r>
            <a:r>
              <a:rPr lang="es-ES" sz="1600" i="1" dirty="0" smtClean="0">
                <a:solidFill>
                  <a:srgbClr val="FF3300"/>
                </a:solidFill>
                <a:latin typeface="Bookman Old Style" pitchFamily="18" charset="0"/>
                <a:cs typeface="Arabic Typesetting" pitchFamily="66" charset="-78"/>
              </a:rPr>
              <a:t>hubiera entrenado 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toda la semana, </a:t>
            </a:r>
            <a:r>
              <a:rPr lang="es-ES" sz="1600" i="1" dirty="0" smtClean="0">
                <a:solidFill>
                  <a:srgbClr val="FF3300"/>
                </a:solidFill>
                <a:latin typeface="Bookman Old Style" pitchFamily="18" charset="0"/>
                <a:cs typeface="Arabic Typesetting" pitchFamily="66" charset="-78"/>
              </a:rPr>
              <a:t>estaría 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 jugando ahora.</a:t>
            </a:r>
          </a:p>
        </p:txBody>
      </p:sp>
      <p:sp>
        <p:nvSpPr>
          <p:cNvPr id="20" name="19 CuadroTexto"/>
          <p:cNvSpPr txBox="1"/>
          <p:nvPr/>
        </p:nvSpPr>
        <p:spPr>
          <a:xfrm>
            <a:off x="395537" y="2708920"/>
            <a:ext cx="3524693" cy="584775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s-ES" sz="1600" b="1" dirty="0">
                <a:solidFill>
                  <a:schemeClr val="tx2"/>
                </a:solidFill>
              </a:rPr>
              <a:t>CONDICIONALES IMPOSIBLES)- </a:t>
            </a:r>
            <a:r>
              <a:rPr lang="es-ES" sz="1600" b="1" dirty="0">
                <a:solidFill>
                  <a:srgbClr val="FF3300"/>
                </a:solidFill>
              </a:rPr>
              <a:t>TIPO </a:t>
            </a:r>
            <a:r>
              <a:rPr lang="es-ES" sz="1600" b="1" dirty="0" smtClean="0">
                <a:solidFill>
                  <a:srgbClr val="FF3300"/>
                </a:solidFill>
              </a:rPr>
              <a:t>3</a:t>
            </a:r>
            <a:endParaRPr lang="es-ES" sz="1600" b="1" dirty="0" smtClean="0">
              <a:solidFill>
                <a:schemeClr val="tx2"/>
              </a:solidFill>
            </a:endParaRPr>
          </a:p>
          <a:p>
            <a:r>
              <a:rPr lang="es-ES" sz="1600" b="1" dirty="0" smtClean="0">
                <a:solidFill>
                  <a:schemeClr val="tx2"/>
                </a:solidFill>
              </a:rPr>
              <a:t>(con consecuencias en el pasado)</a:t>
            </a:r>
            <a:endParaRPr lang="es-ES" sz="1600" dirty="0" smtClean="0">
              <a:solidFill>
                <a:schemeClr val="tx2"/>
              </a:solidFill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323529" y="3501008"/>
            <a:ext cx="3672407" cy="830997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b="1" i="1" dirty="0" smtClean="0">
                <a:solidFill>
                  <a:schemeClr val="tx2"/>
                </a:solidFill>
                <a:latin typeface="Bookman Old Style" pitchFamily="18" charset="0"/>
                <a:cs typeface="Arabic Typesetting" pitchFamily="66" charset="-78"/>
              </a:rPr>
              <a:t>En caso de que </a:t>
            </a:r>
            <a:r>
              <a:rPr lang="es-ES" sz="1600" i="1" dirty="0" smtClean="0">
                <a:solidFill>
                  <a:srgbClr val="FF3300"/>
                </a:solidFill>
                <a:latin typeface="Bookman Old Style" pitchFamily="18" charset="0"/>
                <a:cs typeface="Arabic Typesetting" pitchFamily="66" charset="-78"/>
              </a:rPr>
              <a:t>hubiera entrenado 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toda la semana, </a:t>
            </a:r>
            <a:r>
              <a:rPr lang="es-ES" sz="1600" i="1" dirty="0">
                <a:solidFill>
                  <a:srgbClr val="FF3300"/>
                </a:solidFill>
                <a:latin typeface="Bookman Old Style" pitchFamily="18" charset="0"/>
                <a:cs typeface="Arabic Typesetting" pitchFamily="66" charset="-78"/>
              </a:rPr>
              <a:t>habría/hubiera </a:t>
            </a:r>
            <a:r>
              <a:rPr lang="es-ES" sz="1600" i="1" dirty="0" smtClean="0">
                <a:solidFill>
                  <a:srgbClr val="FF3300"/>
                </a:solidFill>
                <a:latin typeface="Bookman Old Style" pitchFamily="18" charset="0"/>
                <a:cs typeface="Arabic Typesetting" pitchFamily="66" charset="-78"/>
              </a:rPr>
              <a:t>jugado.</a:t>
            </a:r>
            <a:endParaRPr lang="es-ES" sz="1600" i="1" dirty="0">
              <a:solidFill>
                <a:srgbClr val="FF3300"/>
              </a:solidFill>
              <a:latin typeface="Bookman Old Style" pitchFamily="18" charset="0"/>
              <a:cs typeface="Arabic Typesetting" pitchFamily="66" charset="-78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4490610" y="2708919"/>
            <a:ext cx="3524693" cy="584775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s-ES" sz="1600" b="1" dirty="0" smtClean="0">
                <a:solidFill>
                  <a:schemeClr val="tx2"/>
                </a:solidFill>
              </a:rPr>
              <a:t>CONDICIONALES </a:t>
            </a:r>
            <a:r>
              <a:rPr lang="es-ES" sz="1600" b="1" dirty="0">
                <a:solidFill>
                  <a:schemeClr val="tx2"/>
                </a:solidFill>
              </a:rPr>
              <a:t>IMPOSIBLES )- </a:t>
            </a:r>
            <a:r>
              <a:rPr lang="es-ES" sz="1600" b="1" dirty="0">
                <a:solidFill>
                  <a:srgbClr val="FF3300"/>
                </a:solidFill>
              </a:rPr>
              <a:t>TIPO </a:t>
            </a:r>
            <a:r>
              <a:rPr lang="es-ES" sz="1600" b="1" dirty="0" smtClean="0">
                <a:solidFill>
                  <a:srgbClr val="FF3300"/>
                </a:solidFill>
              </a:rPr>
              <a:t>3</a:t>
            </a:r>
            <a:r>
              <a:rPr lang="es-ES" sz="1600" b="1" dirty="0" smtClean="0">
                <a:solidFill>
                  <a:schemeClr val="tx2"/>
                </a:solidFill>
              </a:rPr>
              <a:t> </a:t>
            </a:r>
          </a:p>
          <a:p>
            <a:r>
              <a:rPr lang="es-ES" sz="1600" b="1" dirty="0" smtClean="0">
                <a:solidFill>
                  <a:schemeClr val="tx2"/>
                </a:solidFill>
              </a:rPr>
              <a:t>(con consecuencias en el presente)</a:t>
            </a:r>
            <a:endParaRPr lang="es-ES" sz="1600" dirty="0" smtClean="0">
              <a:solidFill>
                <a:schemeClr val="tx2"/>
              </a:solidFill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467544" y="4725144"/>
            <a:ext cx="77768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Con este tipo de condicionales también se podrían expresar matices diferentes cambiando algunos tiempos verbales, al igual que ocurre con las condicionales con </a:t>
            </a:r>
            <a:r>
              <a:rPr lang="es-ES" sz="1600" b="1" dirty="0">
                <a:solidFill>
                  <a:srgbClr val="FF3300"/>
                </a:solidFill>
              </a:rPr>
              <a:t>SI</a:t>
            </a:r>
            <a:r>
              <a:rPr lang="es-ES" dirty="0" smtClean="0"/>
              <a:t>.</a:t>
            </a:r>
            <a:endParaRPr lang="es-ES" dirty="0"/>
          </a:p>
        </p:txBody>
      </p:sp>
      <p:sp>
        <p:nvSpPr>
          <p:cNvPr id="13" name="12 CuadroTexto"/>
          <p:cNvSpPr txBox="1"/>
          <p:nvPr/>
        </p:nvSpPr>
        <p:spPr>
          <a:xfrm>
            <a:off x="359481" y="5805264"/>
            <a:ext cx="7832866" cy="58477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b="1" i="1" dirty="0" smtClean="0">
                <a:solidFill>
                  <a:schemeClr val="tx2"/>
                </a:solidFill>
                <a:latin typeface="Bookman Old Style" pitchFamily="18" charset="0"/>
                <a:cs typeface="Arabic Typesetting" pitchFamily="66" charset="-78"/>
              </a:rPr>
              <a:t>Siempre y cuando </a:t>
            </a:r>
            <a:r>
              <a:rPr lang="es-ES" sz="1600" i="1" dirty="0" smtClean="0">
                <a:solidFill>
                  <a:srgbClr val="FF3300"/>
                </a:solidFill>
                <a:latin typeface="Bookman Old Style" pitchFamily="18" charset="0"/>
                <a:cs typeface="Arabic Typesetting" pitchFamily="66" charset="-78"/>
              </a:rPr>
              <a:t>entrenaras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 con  ganas, </a:t>
            </a:r>
            <a:r>
              <a:rPr lang="es-ES" sz="1600" i="1" dirty="0" smtClean="0">
                <a:solidFill>
                  <a:srgbClr val="FF3300"/>
                </a:solidFill>
                <a:latin typeface="Bookman Old Style" pitchFamily="18" charset="0"/>
                <a:cs typeface="Arabic Typesetting" pitchFamily="66" charset="-78"/>
              </a:rPr>
              <a:t>tienes 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un puesto en el equipo titular.</a:t>
            </a:r>
            <a:r>
              <a:rPr lang="es-ES" sz="1600" i="1" dirty="0" smtClean="0">
                <a:solidFill>
                  <a:srgbClr val="FF3300"/>
                </a:solidFill>
                <a:latin typeface="Bookman Old Style" pitchFamily="18" charset="0"/>
                <a:cs typeface="Arabic Typesetting" pitchFamily="66" charset="-78"/>
              </a:rPr>
              <a:t> </a:t>
            </a:r>
          </a:p>
        </p:txBody>
      </p:sp>
      <p:sp>
        <p:nvSpPr>
          <p:cNvPr id="6" name="5 Llamada de flecha hacia arriba"/>
          <p:cNvSpPr/>
          <p:nvPr/>
        </p:nvSpPr>
        <p:spPr>
          <a:xfrm>
            <a:off x="3131840" y="6077229"/>
            <a:ext cx="3744416" cy="597550"/>
          </a:xfrm>
          <a:prstGeom prst="upArrowCallou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1400" dirty="0" smtClean="0"/>
              <a:t>Si se usa el  presente en lugar del condicional expresa una consecuencia más segura</a:t>
            </a:r>
            <a:endParaRPr lang="es-ES" sz="1400" dirty="0"/>
          </a:p>
        </p:txBody>
      </p:sp>
    </p:spTree>
    <p:extLst>
      <p:ext uri="{BB962C8B-B14F-4D97-AF65-F5344CB8AC3E}">
        <p14:creationId xmlns:p14="http://schemas.microsoft.com/office/powerpoint/2010/main" val="1152453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4" grpId="0" animBg="1"/>
      <p:bldP spid="18" grpId="0" animBg="1"/>
      <p:bldP spid="20" grpId="0" animBg="1"/>
      <p:bldP spid="21" grpId="0" animBg="1"/>
      <p:bldP spid="12" grpId="0" animBg="1"/>
      <p:bldP spid="3" grpId="0"/>
      <p:bldP spid="13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/>
            <a:r>
              <a:rPr lang="es-ES" dirty="0" smtClean="0"/>
              <a:t>Tema 7. </a:t>
            </a:r>
            <a:r>
              <a:rPr lang="es-ES" dirty="0" smtClean="0">
                <a:solidFill>
                  <a:srgbClr val="FFFFFF"/>
                </a:solidFill>
              </a:rPr>
              <a:t>¿Estás en forma?</a:t>
            </a:r>
            <a:endParaRPr lang="es-ES" dirty="0">
              <a:solidFill>
                <a:srgbClr val="FFFFFF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72330" y="142852"/>
            <a:ext cx="1885947" cy="12492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5 CuadroTexto"/>
          <p:cNvSpPr txBox="1"/>
          <p:nvPr/>
        </p:nvSpPr>
        <p:spPr>
          <a:xfrm>
            <a:off x="520788" y="1269340"/>
            <a:ext cx="6072230" cy="46166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b="1" i="1" dirty="0" smtClean="0">
                <a:solidFill>
                  <a:srgbClr val="003300"/>
                </a:solidFill>
                <a:latin typeface="Bookman Old Style" pitchFamily="18" charset="0"/>
                <a:cs typeface="Arabic Typesetting" pitchFamily="66" charset="-78"/>
              </a:rPr>
              <a:t>Otros nexos que expresan condición</a:t>
            </a:r>
            <a:endParaRPr lang="es-ES" sz="2400" i="1" dirty="0" smtClean="0">
              <a:latin typeface="Bookman Old Style" pitchFamily="18" charset="0"/>
              <a:cs typeface="Arabic Typesetting" pitchFamily="66" charset="-78"/>
            </a:endParaRPr>
          </a:p>
        </p:txBody>
      </p:sp>
      <p:sp>
        <p:nvSpPr>
          <p:cNvPr id="7" name="4 Marcador de contenido"/>
          <p:cNvSpPr txBox="1">
            <a:spLocks/>
          </p:cNvSpPr>
          <p:nvPr/>
        </p:nvSpPr>
        <p:spPr>
          <a:xfrm rot="20506573">
            <a:off x="150612" y="1887236"/>
            <a:ext cx="2699310" cy="1396142"/>
          </a:xfrm>
          <a:prstGeom prst="ellipse">
            <a:avLst/>
          </a:prstGeom>
          <a:solidFill>
            <a:schemeClr val="accent5"/>
          </a:solidFill>
          <a:ln>
            <a:solidFill>
              <a:srgbClr val="66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85000" lnSpcReduction="2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s-ES" b="1" dirty="0" smtClean="0">
                <a:solidFill>
                  <a:srgbClr val="FFC000"/>
                </a:solidFill>
              </a:rPr>
              <a:t>Siempre que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Siempre y cuando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s-ES" b="1" dirty="0" smtClean="0">
                <a:solidFill>
                  <a:srgbClr val="FFC000"/>
                </a:solidFill>
              </a:rPr>
              <a:t>A condición de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 condición de que</a:t>
            </a: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786050" y="2000240"/>
            <a:ext cx="31432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s-ES" dirty="0" smtClean="0"/>
              <a:t> Indican una condición fuerte</a:t>
            </a:r>
          </a:p>
          <a:p>
            <a:pPr>
              <a:buFont typeface="Arial" pitchFamily="34" charset="0"/>
              <a:buChar char="•"/>
            </a:pPr>
            <a:r>
              <a:rPr lang="es-ES" dirty="0" smtClean="0"/>
              <a:t> Pueden colocarse al principio o en el medio</a:t>
            </a:r>
            <a:endParaRPr lang="es-ES" dirty="0"/>
          </a:p>
        </p:txBody>
      </p:sp>
      <p:sp>
        <p:nvSpPr>
          <p:cNvPr id="9" name="8 CuadroTexto"/>
          <p:cNvSpPr txBox="1"/>
          <p:nvPr/>
        </p:nvSpPr>
        <p:spPr>
          <a:xfrm>
            <a:off x="2214546" y="3071810"/>
            <a:ext cx="5286412" cy="58477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Te dejo disparar a la diana primero </a:t>
            </a:r>
            <a:r>
              <a:rPr lang="es-ES" sz="1600" b="1" i="1" dirty="0" smtClean="0">
                <a:solidFill>
                  <a:schemeClr val="tx2"/>
                </a:solidFill>
                <a:latin typeface="Bookman Old Style" pitchFamily="18" charset="0"/>
                <a:cs typeface="Arabic Typesetting" pitchFamily="66" charset="-78"/>
              </a:rPr>
              <a:t>siempre que 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tú luego me </a:t>
            </a:r>
            <a:r>
              <a:rPr lang="es-ES" sz="1600" i="1" dirty="0" smtClean="0">
                <a:solidFill>
                  <a:srgbClr val="FF3300"/>
                </a:solidFill>
                <a:latin typeface="Bookman Old Style" pitchFamily="18" charset="0"/>
                <a:cs typeface="Arabic Typesetting" pitchFamily="66" charset="-78"/>
              </a:rPr>
              <a:t>dejes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 usar tu arco.   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6072198" y="2071678"/>
            <a:ext cx="2500330" cy="830997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s-ES" sz="1600" dirty="0" smtClean="0"/>
              <a:t>- </a:t>
            </a:r>
            <a:r>
              <a:rPr lang="es-ES" sz="1600" b="1" dirty="0" smtClean="0"/>
              <a:t>Siempre que </a:t>
            </a:r>
            <a:r>
              <a:rPr lang="es-ES" sz="1600" dirty="0" smtClean="0"/>
              <a:t>+ </a:t>
            </a:r>
            <a:r>
              <a:rPr lang="es-ES" sz="1600" dirty="0" err="1" smtClean="0"/>
              <a:t>subj</a:t>
            </a:r>
            <a:r>
              <a:rPr lang="es-ES" sz="1600" dirty="0" smtClean="0"/>
              <a:t>.</a:t>
            </a:r>
          </a:p>
          <a:p>
            <a:r>
              <a:rPr lang="es-ES" sz="1600" dirty="0" smtClean="0"/>
              <a:t>- </a:t>
            </a:r>
            <a:r>
              <a:rPr lang="es-ES" sz="1600" b="1" dirty="0" smtClean="0"/>
              <a:t>Siempre y cuando </a:t>
            </a:r>
            <a:r>
              <a:rPr lang="es-ES" sz="1600" dirty="0" smtClean="0"/>
              <a:t>+ </a:t>
            </a:r>
            <a:r>
              <a:rPr lang="es-ES" sz="1600" dirty="0" err="1" smtClean="0"/>
              <a:t>subj</a:t>
            </a:r>
            <a:r>
              <a:rPr lang="es-ES" sz="1600" dirty="0" smtClean="0"/>
              <a:t>.</a:t>
            </a:r>
          </a:p>
          <a:p>
            <a:r>
              <a:rPr lang="es-ES" sz="1600" dirty="0" smtClean="0"/>
              <a:t>- </a:t>
            </a:r>
            <a:r>
              <a:rPr lang="es-ES" sz="1600" b="1" dirty="0" smtClean="0"/>
              <a:t>A condición de que </a:t>
            </a:r>
            <a:r>
              <a:rPr lang="es-ES" sz="1600" dirty="0" smtClean="0"/>
              <a:t>+ </a:t>
            </a:r>
            <a:r>
              <a:rPr lang="es-ES" sz="1600" dirty="0" err="1" smtClean="0"/>
              <a:t>subj</a:t>
            </a:r>
            <a:r>
              <a:rPr lang="es-ES" sz="1600" dirty="0" smtClean="0"/>
              <a:t>. </a:t>
            </a:r>
            <a:endParaRPr lang="es-ES" sz="1600" dirty="0"/>
          </a:p>
        </p:txBody>
      </p:sp>
      <p:sp>
        <p:nvSpPr>
          <p:cNvPr id="11" name="10 CuadroTexto"/>
          <p:cNvSpPr txBox="1"/>
          <p:nvPr/>
        </p:nvSpPr>
        <p:spPr>
          <a:xfrm>
            <a:off x="642910" y="3786190"/>
            <a:ext cx="6643734" cy="33855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b="1" i="1" dirty="0" smtClean="0">
                <a:solidFill>
                  <a:schemeClr val="tx2"/>
                </a:solidFill>
                <a:latin typeface="Bookman Old Style" pitchFamily="18" charset="0"/>
                <a:cs typeface="Arabic Typesetting" pitchFamily="66" charset="-78"/>
              </a:rPr>
              <a:t>Siempre y cuando </a:t>
            </a:r>
            <a:r>
              <a:rPr lang="es-ES" sz="1600" i="1" dirty="0" smtClean="0">
                <a:solidFill>
                  <a:srgbClr val="FF3300"/>
                </a:solidFill>
                <a:latin typeface="Bookman Old Style" pitchFamily="18" charset="0"/>
                <a:cs typeface="Arabic Typesetting" pitchFamily="66" charset="-78"/>
              </a:rPr>
              <a:t>sienta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 que yo tengo la culpa, me disculparé . </a:t>
            </a:r>
          </a:p>
        </p:txBody>
      </p:sp>
      <p:sp>
        <p:nvSpPr>
          <p:cNvPr id="12" name="11 CuadroTexto"/>
          <p:cNvSpPr txBox="1"/>
          <p:nvPr/>
        </p:nvSpPr>
        <p:spPr>
          <a:xfrm>
            <a:off x="642910" y="4286256"/>
            <a:ext cx="6357982" cy="33855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Le dejaré ganar </a:t>
            </a:r>
            <a:r>
              <a:rPr lang="es-ES" sz="1600" b="1" i="1" dirty="0" smtClean="0">
                <a:solidFill>
                  <a:schemeClr val="tx2"/>
                </a:solidFill>
                <a:latin typeface="Bookman Old Style" pitchFamily="18" charset="0"/>
                <a:cs typeface="Arabic Typesetting" pitchFamily="66" charset="-78"/>
              </a:rPr>
              <a:t>a condición de que 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no se lo </a:t>
            </a:r>
            <a:r>
              <a:rPr lang="es-ES" sz="1600" i="1" dirty="0" smtClean="0">
                <a:solidFill>
                  <a:srgbClr val="FF3300"/>
                </a:solidFill>
                <a:latin typeface="Bookman Old Style" pitchFamily="18" charset="0"/>
                <a:cs typeface="Arabic Typesetting" pitchFamily="66" charset="-78"/>
              </a:rPr>
              <a:t>cuentes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 a nadie. 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642910" y="4941168"/>
            <a:ext cx="4500594" cy="33855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Te ayudaré </a:t>
            </a:r>
            <a:r>
              <a:rPr lang="es-ES" sz="1600" b="1" i="1" dirty="0" smtClean="0">
                <a:solidFill>
                  <a:schemeClr val="tx2"/>
                </a:solidFill>
                <a:latin typeface="Bookman Old Style" pitchFamily="18" charset="0"/>
                <a:cs typeface="Arabic Typesetting" pitchFamily="66" charset="-78"/>
              </a:rPr>
              <a:t>a condición de </a:t>
            </a:r>
            <a:r>
              <a:rPr lang="es-ES" sz="1600" i="1" dirty="0" smtClean="0">
                <a:solidFill>
                  <a:srgbClr val="FF3300"/>
                </a:solidFill>
                <a:latin typeface="Bookman Old Style" pitchFamily="18" charset="0"/>
                <a:cs typeface="Arabic Typesetting" pitchFamily="66" charset="-78"/>
              </a:rPr>
              <a:t>saber hacerlo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.</a:t>
            </a:r>
            <a:r>
              <a:rPr lang="es-ES" sz="1600" b="1" i="1" dirty="0" smtClean="0">
                <a:solidFill>
                  <a:srgbClr val="FFC000"/>
                </a:solidFill>
                <a:latin typeface="Bookman Old Style" pitchFamily="18" charset="0"/>
                <a:cs typeface="Arabic Typesetting" pitchFamily="66" charset="-78"/>
              </a:rPr>
              <a:t>  </a:t>
            </a:r>
            <a:endParaRPr lang="es-ES" sz="1600" i="1" dirty="0" smtClean="0">
              <a:latin typeface="Bookman Old Style" pitchFamily="18" charset="0"/>
              <a:cs typeface="Arabic Typesetting" pitchFamily="66" charset="-78"/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5292080" y="4941168"/>
            <a:ext cx="2357454" cy="338554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s-ES" sz="1600" b="1" dirty="0" smtClean="0"/>
              <a:t>A condición de </a:t>
            </a:r>
            <a:r>
              <a:rPr lang="es-ES" sz="1600" dirty="0" smtClean="0"/>
              <a:t>+ infinitivo</a:t>
            </a:r>
          </a:p>
        </p:txBody>
      </p:sp>
      <p:sp>
        <p:nvSpPr>
          <p:cNvPr id="15" name="14 CuadroTexto"/>
          <p:cNvSpPr txBox="1"/>
          <p:nvPr/>
        </p:nvSpPr>
        <p:spPr>
          <a:xfrm>
            <a:off x="7858148" y="3000372"/>
            <a:ext cx="912429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Condición</a:t>
            </a:r>
          </a:p>
          <a:p>
            <a:r>
              <a:rPr lang="es-ES" sz="1400" dirty="0" smtClean="0"/>
              <a:t> + suave</a:t>
            </a:r>
          </a:p>
          <a:p>
            <a:endParaRPr lang="es-ES" sz="1400" dirty="0" smtClean="0"/>
          </a:p>
          <a:p>
            <a:endParaRPr lang="es-ES" sz="1400" dirty="0" smtClean="0"/>
          </a:p>
          <a:p>
            <a:endParaRPr lang="es-ES" sz="1400" dirty="0" smtClean="0"/>
          </a:p>
          <a:p>
            <a:r>
              <a:rPr lang="es-ES" sz="1400" dirty="0" smtClean="0"/>
              <a:t>Condición </a:t>
            </a:r>
          </a:p>
          <a:p>
            <a:r>
              <a:rPr lang="es-ES" sz="1400" dirty="0" smtClean="0"/>
              <a:t>+ fuerte</a:t>
            </a:r>
            <a:endParaRPr lang="es-ES" sz="1400" dirty="0"/>
          </a:p>
        </p:txBody>
      </p:sp>
      <p:cxnSp>
        <p:nvCxnSpPr>
          <p:cNvPr id="17" name="16 Conector recto de flecha"/>
          <p:cNvCxnSpPr/>
          <p:nvPr/>
        </p:nvCxnSpPr>
        <p:spPr>
          <a:xfrm rot="5400000">
            <a:off x="7108843" y="3821115"/>
            <a:ext cx="1357322" cy="1588"/>
          </a:xfrm>
          <a:prstGeom prst="straightConnector1">
            <a:avLst/>
          </a:prstGeom>
          <a:ln w="34925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15 CuadroTexto"/>
          <p:cNvSpPr txBox="1"/>
          <p:nvPr/>
        </p:nvSpPr>
        <p:spPr>
          <a:xfrm>
            <a:off x="520788" y="5445224"/>
            <a:ext cx="84296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s-ES" b="1" i="1" dirty="0" smtClean="0">
                <a:solidFill>
                  <a:srgbClr val="663300"/>
                </a:solidFill>
              </a:rPr>
              <a:t> A condición de que </a:t>
            </a:r>
            <a:r>
              <a:rPr lang="es-ES" dirty="0" smtClean="0">
                <a:solidFill>
                  <a:srgbClr val="000000"/>
                </a:solidFill>
              </a:rPr>
              <a:t>se usa cuando hay </a:t>
            </a:r>
            <a:r>
              <a:rPr lang="es-ES" u="sng" dirty="0" smtClean="0">
                <a:solidFill>
                  <a:srgbClr val="000000"/>
                </a:solidFill>
              </a:rPr>
              <a:t>dos sujetos diferentes</a:t>
            </a:r>
            <a:r>
              <a:rPr lang="es-ES" dirty="0" smtClean="0">
                <a:solidFill>
                  <a:srgbClr val="000000"/>
                </a:solidFill>
              </a:rPr>
              <a:t>: </a:t>
            </a:r>
            <a:r>
              <a:rPr lang="es-ES" i="1" dirty="0" smtClean="0">
                <a:solidFill>
                  <a:srgbClr val="000000"/>
                </a:solidFill>
              </a:rPr>
              <a:t>“(Yo) corro a condición de </a:t>
            </a:r>
          </a:p>
          <a:p>
            <a:r>
              <a:rPr lang="es-ES" i="1" dirty="0" smtClean="0">
                <a:solidFill>
                  <a:srgbClr val="000000"/>
                </a:solidFill>
              </a:rPr>
              <a:t>que (tú) vayas a animarme”</a:t>
            </a:r>
            <a:endParaRPr lang="es-ES" i="1" dirty="0" smtClean="0">
              <a:solidFill>
                <a:srgbClr val="663300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s-ES" b="1" i="1" dirty="0" smtClean="0">
                <a:solidFill>
                  <a:srgbClr val="663300"/>
                </a:solidFill>
              </a:rPr>
              <a:t> A condición de </a:t>
            </a:r>
            <a:r>
              <a:rPr lang="es-ES" dirty="0" smtClean="0"/>
              <a:t>se usa cuando ambos verbos tienen </a:t>
            </a:r>
            <a:r>
              <a:rPr lang="es-ES" u="sng" dirty="0" smtClean="0"/>
              <a:t>el mismo sujeto</a:t>
            </a:r>
            <a:r>
              <a:rPr lang="es-ES" dirty="0" smtClean="0"/>
              <a:t>: </a:t>
            </a:r>
            <a:r>
              <a:rPr lang="es-ES" i="1" dirty="0" smtClean="0"/>
              <a:t>“(Yo) corro a condición de tener ganas (yo)”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19782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9" grpId="0" animBg="1"/>
      <p:bldP spid="11" grpId="0" animBg="1"/>
      <p:bldP spid="12" grpId="0" animBg="1"/>
      <p:bldP spid="13" grpId="0" animBg="1"/>
      <p:bldP spid="14" grpId="0" animBg="1"/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/>
            <a:r>
              <a:rPr lang="es-ES" dirty="0" smtClean="0"/>
              <a:t>Tema 7. </a:t>
            </a:r>
            <a:r>
              <a:rPr lang="es-ES" dirty="0" smtClean="0">
                <a:solidFill>
                  <a:srgbClr val="FFFFFF"/>
                </a:solidFill>
              </a:rPr>
              <a:t>¿Estás en forma?</a:t>
            </a:r>
            <a:endParaRPr lang="es-ES" dirty="0">
              <a:solidFill>
                <a:srgbClr val="FFFFFF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72330" y="142852"/>
            <a:ext cx="1885947" cy="12492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7 CuadroTexto"/>
          <p:cNvSpPr txBox="1"/>
          <p:nvPr/>
        </p:nvSpPr>
        <p:spPr>
          <a:xfrm>
            <a:off x="571472" y="1428736"/>
            <a:ext cx="80724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Observa que estas condicionales pueden usarse también  para hablar de condiciones en</a:t>
            </a:r>
            <a:r>
              <a:rPr lang="es-ES" dirty="0" smtClean="0">
                <a:solidFill>
                  <a:srgbClr val="00B050"/>
                </a:solidFill>
              </a:rPr>
              <a:t> </a:t>
            </a:r>
            <a:r>
              <a:rPr lang="es-ES" dirty="0" smtClean="0"/>
              <a:t>situaciones reales, posibles e imposibles. </a:t>
            </a:r>
            <a:endParaRPr lang="es-ES" dirty="0"/>
          </a:p>
        </p:txBody>
      </p:sp>
      <p:sp>
        <p:nvSpPr>
          <p:cNvPr id="9" name="8 CuadroTexto"/>
          <p:cNvSpPr txBox="1"/>
          <p:nvPr/>
        </p:nvSpPr>
        <p:spPr>
          <a:xfrm>
            <a:off x="662694" y="2544892"/>
            <a:ext cx="5572164" cy="33855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Me </a:t>
            </a:r>
            <a:r>
              <a:rPr lang="es-ES" sz="1600" i="1" dirty="0" smtClean="0">
                <a:solidFill>
                  <a:srgbClr val="FF0000"/>
                </a:solidFill>
                <a:latin typeface="Bookman Old Style" pitchFamily="18" charset="0"/>
                <a:cs typeface="Arabic Typesetting" pitchFamily="66" charset="-78"/>
              </a:rPr>
              <a:t>dejaba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 montar su caballo </a:t>
            </a:r>
            <a:r>
              <a:rPr lang="es-ES" sz="1600" b="1" i="1" dirty="0" smtClean="0">
                <a:solidFill>
                  <a:schemeClr val="tx2"/>
                </a:solidFill>
                <a:latin typeface="Bookman Old Style" pitchFamily="18" charset="0"/>
                <a:cs typeface="Arabic Typesetting" pitchFamily="66" charset="-78"/>
              </a:rPr>
              <a:t>siempre que 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lo</a:t>
            </a:r>
            <a:r>
              <a:rPr lang="es-ES" sz="1600" i="1" dirty="0" smtClean="0">
                <a:solidFill>
                  <a:srgbClr val="FF0000"/>
                </a:solidFill>
                <a:latin typeface="Bookman Old Style" pitchFamily="18" charset="0"/>
                <a:cs typeface="Arabic Typesetting" pitchFamily="66" charset="-78"/>
              </a:rPr>
              <a:t> cuidara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. 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641651" y="2075067"/>
            <a:ext cx="6000792" cy="33855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Me </a:t>
            </a:r>
            <a:r>
              <a:rPr lang="es-ES" sz="1600" i="1" dirty="0" smtClean="0">
                <a:solidFill>
                  <a:srgbClr val="FF0000"/>
                </a:solidFill>
                <a:latin typeface="Bookman Old Style" pitchFamily="18" charset="0"/>
                <a:cs typeface="Arabic Typesetting" pitchFamily="66" charset="-78"/>
              </a:rPr>
              <a:t>deja/dejará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 montar su caballo </a:t>
            </a:r>
            <a:r>
              <a:rPr lang="es-ES" sz="1600" b="1" i="1" dirty="0" smtClean="0">
                <a:solidFill>
                  <a:schemeClr val="tx2"/>
                </a:solidFill>
                <a:latin typeface="Bookman Old Style" pitchFamily="18" charset="0"/>
                <a:cs typeface="Arabic Typesetting" pitchFamily="66" charset="-78"/>
              </a:rPr>
              <a:t>siempre que 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lo </a:t>
            </a:r>
            <a:r>
              <a:rPr lang="es-ES" sz="1600" i="1" dirty="0" smtClean="0">
                <a:solidFill>
                  <a:srgbClr val="FF0000"/>
                </a:solidFill>
                <a:latin typeface="Bookman Old Style" pitchFamily="18" charset="0"/>
                <a:cs typeface="Arabic Typesetting" pitchFamily="66" charset="-78"/>
              </a:rPr>
              <a:t>cuide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. 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642910" y="3214686"/>
            <a:ext cx="5500726" cy="33855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Me </a:t>
            </a:r>
            <a:r>
              <a:rPr lang="es-ES" sz="1600" i="1" dirty="0" smtClean="0">
                <a:solidFill>
                  <a:srgbClr val="FF0000"/>
                </a:solidFill>
                <a:latin typeface="Bookman Old Style" pitchFamily="18" charset="0"/>
                <a:cs typeface="Arabic Typesetting" pitchFamily="66" charset="-78"/>
              </a:rPr>
              <a:t>dejaría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 montar su caballo </a:t>
            </a:r>
            <a:r>
              <a:rPr lang="es-ES" sz="1600" b="1" i="1" dirty="0" smtClean="0">
                <a:solidFill>
                  <a:schemeClr val="tx2"/>
                </a:solidFill>
                <a:latin typeface="Bookman Old Style" pitchFamily="18" charset="0"/>
                <a:cs typeface="Arabic Typesetting" pitchFamily="66" charset="-78"/>
              </a:rPr>
              <a:t>siempre que 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lo </a:t>
            </a:r>
            <a:r>
              <a:rPr lang="es-ES" sz="1600" i="1" dirty="0" smtClean="0">
                <a:solidFill>
                  <a:srgbClr val="FF0000"/>
                </a:solidFill>
                <a:latin typeface="Bookman Old Style" pitchFamily="18" charset="0"/>
                <a:cs typeface="Arabic Typesetting" pitchFamily="66" charset="-78"/>
              </a:rPr>
              <a:t>cuidara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.</a:t>
            </a:r>
          </a:p>
        </p:txBody>
      </p:sp>
      <p:sp>
        <p:nvSpPr>
          <p:cNvPr id="12" name="11 CuadroTexto"/>
          <p:cNvSpPr txBox="1"/>
          <p:nvPr/>
        </p:nvSpPr>
        <p:spPr>
          <a:xfrm>
            <a:off x="642910" y="3714752"/>
            <a:ext cx="6072230" cy="58477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Me </a:t>
            </a:r>
            <a:r>
              <a:rPr lang="es-ES" sz="1600" i="1" dirty="0" smtClean="0">
                <a:solidFill>
                  <a:srgbClr val="FF0000"/>
                </a:solidFill>
                <a:latin typeface="Bookman Old Style" pitchFamily="18" charset="0"/>
                <a:cs typeface="Arabic Typesetting" pitchFamily="66" charset="-78"/>
              </a:rPr>
              <a:t>habría/hubiera dejado 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montar su caballo </a:t>
            </a:r>
            <a:r>
              <a:rPr lang="es-ES" sz="1600" b="1" i="1" dirty="0" smtClean="0">
                <a:solidFill>
                  <a:schemeClr val="tx2"/>
                </a:solidFill>
                <a:latin typeface="Bookman Old Style" pitchFamily="18" charset="0"/>
                <a:cs typeface="Arabic Typesetting" pitchFamily="66" charset="-78"/>
              </a:rPr>
              <a:t>siempre que 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lo </a:t>
            </a:r>
            <a:r>
              <a:rPr lang="es-ES" sz="1600" i="1" dirty="0" smtClean="0">
                <a:solidFill>
                  <a:srgbClr val="FF0000"/>
                </a:solidFill>
                <a:latin typeface="Bookman Old Style" pitchFamily="18" charset="0"/>
                <a:cs typeface="Arabic Typesetting" pitchFamily="66" charset="-78"/>
              </a:rPr>
              <a:t>hubiera/hubiese cuidado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. </a:t>
            </a:r>
          </a:p>
        </p:txBody>
      </p:sp>
      <p:sp>
        <p:nvSpPr>
          <p:cNvPr id="13" name="12 Rectángulo redondeado"/>
          <p:cNvSpPr/>
          <p:nvPr/>
        </p:nvSpPr>
        <p:spPr>
          <a:xfrm>
            <a:off x="6706926" y="2518240"/>
            <a:ext cx="1714512" cy="478712"/>
          </a:xfrm>
          <a:prstGeom prst="roundRect">
            <a:avLst/>
          </a:prstGeom>
          <a:solidFill>
            <a:schemeClr val="bg2">
              <a:lumMod val="60000"/>
              <a:lumOff val="40000"/>
              <a:alpha val="19000"/>
            </a:schemeClr>
          </a:solidFill>
          <a:ln w="3492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>
                <a:solidFill>
                  <a:schemeClr val="accent2">
                    <a:lumMod val="50000"/>
                  </a:schemeClr>
                </a:solidFill>
              </a:rPr>
              <a:t>Condicional real</a:t>
            </a:r>
          </a:p>
          <a:p>
            <a:pPr algn="ctr"/>
            <a:r>
              <a:rPr lang="es-ES" sz="1400" dirty="0" smtClean="0">
                <a:solidFill>
                  <a:schemeClr val="accent2">
                    <a:lumMod val="50000"/>
                  </a:schemeClr>
                </a:solidFill>
              </a:rPr>
              <a:t>Hábito en pasado</a:t>
            </a:r>
            <a:endParaRPr lang="es-ES" sz="1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4" name="13 Rectángulo redondeado"/>
          <p:cNvSpPr/>
          <p:nvPr/>
        </p:nvSpPr>
        <p:spPr>
          <a:xfrm>
            <a:off x="6715140" y="2056431"/>
            <a:ext cx="1714512" cy="357190"/>
          </a:xfrm>
          <a:prstGeom prst="roundRect">
            <a:avLst/>
          </a:prstGeom>
          <a:solidFill>
            <a:schemeClr val="bg2">
              <a:lumMod val="60000"/>
              <a:lumOff val="40000"/>
              <a:alpha val="19000"/>
            </a:schemeClr>
          </a:solidFill>
          <a:ln w="3492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>
                <a:solidFill>
                  <a:schemeClr val="accent2">
                    <a:lumMod val="50000"/>
                  </a:schemeClr>
                </a:solidFill>
              </a:rPr>
              <a:t>Condicional real</a:t>
            </a:r>
            <a:endParaRPr lang="es-ES" sz="1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5" name="14 Rectángulo redondeado"/>
          <p:cNvSpPr/>
          <p:nvPr/>
        </p:nvSpPr>
        <p:spPr>
          <a:xfrm>
            <a:off x="6679421" y="3196050"/>
            <a:ext cx="1714512" cy="357190"/>
          </a:xfrm>
          <a:prstGeom prst="roundRect">
            <a:avLst/>
          </a:prstGeom>
          <a:solidFill>
            <a:schemeClr val="bg2">
              <a:lumMod val="60000"/>
              <a:lumOff val="40000"/>
              <a:alpha val="19000"/>
            </a:schemeClr>
          </a:solidFill>
          <a:ln w="3492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>
                <a:solidFill>
                  <a:schemeClr val="accent2">
                    <a:lumMod val="50000"/>
                  </a:schemeClr>
                </a:solidFill>
              </a:rPr>
              <a:t>Una posibilidad </a:t>
            </a:r>
            <a:endParaRPr lang="es-ES" sz="1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6" name="15 Rectángulo redondeado"/>
          <p:cNvSpPr/>
          <p:nvPr/>
        </p:nvSpPr>
        <p:spPr>
          <a:xfrm>
            <a:off x="6786578" y="3786190"/>
            <a:ext cx="1643074" cy="357190"/>
          </a:xfrm>
          <a:prstGeom prst="roundRect">
            <a:avLst/>
          </a:prstGeom>
          <a:solidFill>
            <a:schemeClr val="bg2">
              <a:lumMod val="60000"/>
              <a:lumOff val="40000"/>
              <a:alpha val="19000"/>
            </a:schemeClr>
          </a:solidFill>
          <a:ln w="3492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>
                <a:solidFill>
                  <a:schemeClr val="accent2">
                    <a:lumMod val="50000"/>
                  </a:schemeClr>
                </a:solidFill>
              </a:rPr>
              <a:t>Imposible</a:t>
            </a:r>
            <a:endParaRPr lang="es-ES" sz="1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642910" y="5072074"/>
            <a:ext cx="5429288" cy="33855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i="1" dirty="0" smtClean="0">
                <a:solidFill>
                  <a:srgbClr val="FF0000"/>
                </a:solidFill>
                <a:latin typeface="Bookman Old Style" pitchFamily="18" charset="0"/>
                <a:cs typeface="Arabic Typesetting" pitchFamily="66" charset="-78"/>
              </a:rPr>
              <a:t>Se retira/se retiró </a:t>
            </a:r>
            <a:r>
              <a:rPr lang="es-ES" sz="1600" b="1" i="1" dirty="0" smtClean="0">
                <a:solidFill>
                  <a:schemeClr val="tx2"/>
                </a:solidFill>
                <a:latin typeface="Bookman Old Style" pitchFamily="18" charset="0"/>
                <a:cs typeface="Arabic Typesetting" pitchFamily="66" charset="-78"/>
              </a:rPr>
              <a:t>a condición de </a:t>
            </a:r>
            <a:r>
              <a:rPr lang="es-ES" sz="1600" i="1" dirty="0" smtClean="0">
                <a:solidFill>
                  <a:srgbClr val="FF0000"/>
                </a:solidFill>
                <a:latin typeface="Bookman Old Style" pitchFamily="18" charset="0"/>
                <a:cs typeface="Arabic Typesetting" pitchFamily="66" charset="-78"/>
              </a:rPr>
              <a:t>ser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 homenajeado.  </a:t>
            </a:r>
          </a:p>
        </p:txBody>
      </p:sp>
      <p:sp>
        <p:nvSpPr>
          <p:cNvPr id="22" name="21 CuadroTexto"/>
          <p:cNvSpPr txBox="1"/>
          <p:nvPr/>
        </p:nvSpPr>
        <p:spPr>
          <a:xfrm>
            <a:off x="500034" y="4429132"/>
            <a:ext cx="80522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Con </a:t>
            </a:r>
            <a:r>
              <a:rPr lang="es-ES" b="1" i="1" dirty="0" smtClean="0">
                <a:solidFill>
                  <a:srgbClr val="663300"/>
                </a:solidFill>
              </a:rPr>
              <a:t>a condición de</a:t>
            </a:r>
            <a:r>
              <a:rPr lang="es-ES" dirty="0" smtClean="0"/>
              <a:t>, igualmente, puede ser una condición real (en el pasado o en el </a:t>
            </a:r>
          </a:p>
          <a:p>
            <a:r>
              <a:rPr lang="es-ES" dirty="0" smtClean="0"/>
              <a:t>presente), una posible o una imposible.</a:t>
            </a:r>
            <a:endParaRPr lang="es-ES" dirty="0"/>
          </a:p>
        </p:txBody>
      </p:sp>
      <p:sp>
        <p:nvSpPr>
          <p:cNvPr id="23" name="22 CuadroTexto"/>
          <p:cNvSpPr txBox="1"/>
          <p:nvPr/>
        </p:nvSpPr>
        <p:spPr>
          <a:xfrm>
            <a:off x="642910" y="5500702"/>
            <a:ext cx="4786346" cy="33855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i="1" dirty="0" smtClean="0">
                <a:solidFill>
                  <a:srgbClr val="FF0000"/>
                </a:solidFill>
                <a:latin typeface="Bookman Old Style" pitchFamily="18" charset="0"/>
                <a:cs typeface="Arabic Typesetting" pitchFamily="66" charset="-78"/>
              </a:rPr>
              <a:t>Se retiraría </a:t>
            </a:r>
            <a:r>
              <a:rPr lang="es-ES" sz="1600" b="1" i="1" dirty="0" smtClean="0">
                <a:solidFill>
                  <a:schemeClr val="tx2"/>
                </a:solidFill>
                <a:latin typeface="Bookman Old Style" pitchFamily="18" charset="0"/>
                <a:cs typeface="Arabic Typesetting" pitchFamily="66" charset="-78"/>
              </a:rPr>
              <a:t>a condición de </a:t>
            </a:r>
            <a:r>
              <a:rPr lang="es-ES" sz="1600" i="1" dirty="0" smtClean="0">
                <a:solidFill>
                  <a:srgbClr val="FF0000"/>
                </a:solidFill>
                <a:latin typeface="Bookman Old Style" pitchFamily="18" charset="0"/>
                <a:cs typeface="Arabic Typesetting" pitchFamily="66" charset="-78"/>
              </a:rPr>
              <a:t>ser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 homenajeado.  </a:t>
            </a:r>
          </a:p>
        </p:txBody>
      </p:sp>
      <p:sp>
        <p:nvSpPr>
          <p:cNvPr id="24" name="23 Rectángulo redondeado"/>
          <p:cNvSpPr/>
          <p:nvPr/>
        </p:nvSpPr>
        <p:spPr>
          <a:xfrm>
            <a:off x="6679420" y="5500702"/>
            <a:ext cx="1714511" cy="357190"/>
          </a:xfrm>
          <a:prstGeom prst="roundRect">
            <a:avLst/>
          </a:prstGeom>
          <a:solidFill>
            <a:schemeClr val="bg2">
              <a:lumMod val="60000"/>
              <a:lumOff val="40000"/>
              <a:alpha val="19000"/>
            </a:schemeClr>
          </a:solidFill>
          <a:ln w="3492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>
                <a:solidFill>
                  <a:schemeClr val="accent2">
                    <a:lumMod val="50000"/>
                  </a:schemeClr>
                </a:solidFill>
              </a:rPr>
              <a:t>Una posibilidad </a:t>
            </a:r>
            <a:endParaRPr lang="es-ES" sz="1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5" name="24 Rectángulo redondeado"/>
          <p:cNvSpPr/>
          <p:nvPr/>
        </p:nvSpPr>
        <p:spPr>
          <a:xfrm>
            <a:off x="6642443" y="4941168"/>
            <a:ext cx="1751489" cy="488096"/>
          </a:xfrm>
          <a:prstGeom prst="roundRect">
            <a:avLst/>
          </a:prstGeom>
          <a:solidFill>
            <a:schemeClr val="bg2">
              <a:lumMod val="60000"/>
              <a:lumOff val="40000"/>
              <a:alpha val="19000"/>
            </a:schemeClr>
          </a:solidFill>
          <a:ln w="3492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>
                <a:solidFill>
                  <a:schemeClr val="accent2">
                    <a:lumMod val="50000"/>
                  </a:schemeClr>
                </a:solidFill>
              </a:rPr>
              <a:t>Condición real en presente y pasado</a:t>
            </a:r>
            <a:endParaRPr lang="es-ES" sz="1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642910" y="5929330"/>
            <a:ext cx="6215106" cy="33855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i="1" dirty="0" smtClean="0">
                <a:solidFill>
                  <a:srgbClr val="FF0000"/>
                </a:solidFill>
                <a:latin typeface="Bookman Old Style" pitchFamily="18" charset="0"/>
                <a:cs typeface="Arabic Typesetting" pitchFamily="66" charset="-78"/>
              </a:rPr>
              <a:t>Se habría retirado </a:t>
            </a:r>
            <a:r>
              <a:rPr lang="es-ES" sz="1600" b="1" i="1" dirty="0" smtClean="0">
                <a:solidFill>
                  <a:schemeClr val="tx2"/>
                </a:solidFill>
                <a:latin typeface="Bookman Old Style" pitchFamily="18" charset="0"/>
                <a:cs typeface="Arabic Typesetting" pitchFamily="66" charset="-78"/>
              </a:rPr>
              <a:t>a condición de </a:t>
            </a:r>
            <a:r>
              <a:rPr lang="es-ES" sz="1600" i="1" dirty="0">
                <a:solidFill>
                  <a:srgbClr val="FF0000"/>
                </a:solidFill>
                <a:latin typeface="Bookman Old Style" pitchFamily="18" charset="0"/>
                <a:cs typeface="Arabic Typesetting" pitchFamily="66" charset="-78"/>
              </a:rPr>
              <a:t>haber sido 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homenajeado.  </a:t>
            </a:r>
          </a:p>
        </p:txBody>
      </p:sp>
      <p:sp>
        <p:nvSpPr>
          <p:cNvPr id="27" name="26 Rectángulo redondeado"/>
          <p:cNvSpPr/>
          <p:nvPr/>
        </p:nvSpPr>
        <p:spPr>
          <a:xfrm>
            <a:off x="7000892" y="5929330"/>
            <a:ext cx="1393040" cy="357190"/>
          </a:xfrm>
          <a:prstGeom prst="roundRect">
            <a:avLst/>
          </a:prstGeom>
          <a:solidFill>
            <a:schemeClr val="bg2">
              <a:lumMod val="60000"/>
              <a:lumOff val="40000"/>
              <a:alpha val="19000"/>
            </a:schemeClr>
          </a:solidFill>
          <a:ln w="3492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>
                <a:solidFill>
                  <a:schemeClr val="accent2">
                    <a:lumMod val="50000"/>
                  </a:schemeClr>
                </a:solidFill>
              </a:rPr>
              <a:t>Imposible</a:t>
            </a:r>
            <a:endParaRPr lang="es-ES" sz="14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21" grpId="0" animBg="1"/>
      <p:bldP spid="22" grpId="0"/>
      <p:bldP spid="23" grpId="0" animBg="1"/>
      <p:bldP spid="24" grpId="0" animBg="1"/>
      <p:bldP spid="25" grpId="0" animBg="1"/>
      <p:bldP spid="26" grpId="0" animBg="1"/>
      <p:bldP spid="2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/>
            <a:r>
              <a:rPr lang="es-ES" dirty="0" smtClean="0"/>
              <a:t>Tema 7. </a:t>
            </a:r>
            <a:r>
              <a:rPr lang="es-ES" dirty="0" smtClean="0">
                <a:solidFill>
                  <a:srgbClr val="FFFFFF"/>
                </a:solidFill>
              </a:rPr>
              <a:t>¿Estás en forma?</a:t>
            </a:r>
            <a:endParaRPr lang="es-ES" dirty="0">
              <a:solidFill>
                <a:srgbClr val="FFFFFF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72330" y="142852"/>
            <a:ext cx="1885947" cy="12492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4 Marcador de contenido"/>
          <p:cNvSpPr txBox="1">
            <a:spLocks/>
          </p:cNvSpPr>
          <p:nvPr/>
        </p:nvSpPr>
        <p:spPr>
          <a:xfrm rot="20506573">
            <a:off x="228189" y="1235341"/>
            <a:ext cx="2571824" cy="958294"/>
          </a:xfrm>
          <a:prstGeom prst="ellipse">
            <a:avLst/>
          </a:prstGeom>
          <a:solidFill>
            <a:schemeClr val="accent5"/>
          </a:solidFill>
          <a:ln>
            <a:solidFill>
              <a:srgbClr val="66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85000" lnSpcReduction="1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s-ES" b="1" dirty="0" smtClean="0">
                <a:solidFill>
                  <a:srgbClr val="FFC000"/>
                </a:solidFill>
              </a:rPr>
              <a:t>En (el) caso de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s-ES" b="1" dirty="0" smtClean="0">
                <a:solidFill>
                  <a:srgbClr val="FFC000"/>
                </a:solidFill>
              </a:rPr>
              <a:t>En (el) caso de que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51521" y="2357430"/>
            <a:ext cx="2463092" cy="830997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es-ES" sz="1600" b="1" dirty="0" smtClean="0"/>
              <a:t>En (el) caso de </a:t>
            </a:r>
            <a:r>
              <a:rPr lang="es-ES" sz="1600" dirty="0" smtClean="0"/>
              <a:t>+ infinitivo/nombre</a:t>
            </a:r>
          </a:p>
          <a:p>
            <a:pPr>
              <a:buFontTx/>
              <a:buChar char="-"/>
            </a:pPr>
            <a:r>
              <a:rPr lang="es-ES" sz="1600" dirty="0" smtClean="0"/>
              <a:t> </a:t>
            </a:r>
            <a:r>
              <a:rPr lang="es-ES" sz="1600" b="1" dirty="0" smtClean="0"/>
              <a:t>En (el) caso de que </a:t>
            </a:r>
            <a:r>
              <a:rPr lang="es-ES" sz="1600" dirty="0" smtClean="0"/>
              <a:t>+ </a:t>
            </a:r>
            <a:r>
              <a:rPr lang="es-ES" sz="1600" dirty="0" err="1" smtClean="0"/>
              <a:t>subj</a:t>
            </a:r>
            <a:r>
              <a:rPr lang="es-ES" sz="1600" dirty="0" smtClean="0"/>
              <a:t>.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42762" y="3885330"/>
            <a:ext cx="7030898" cy="33855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b="1" i="1" dirty="0" smtClean="0">
                <a:solidFill>
                  <a:schemeClr val="tx2"/>
                </a:solidFill>
                <a:latin typeface="Bookman Old Style" pitchFamily="18" charset="0"/>
                <a:cs typeface="Arabic Typesetting" pitchFamily="66" charset="-78"/>
              </a:rPr>
              <a:t>En caso (el) de que </a:t>
            </a:r>
            <a:r>
              <a:rPr lang="es-ES" sz="1600" i="1" dirty="0" smtClean="0">
                <a:solidFill>
                  <a:srgbClr val="FF3300"/>
                </a:solidFill>
                <a:latin typeface="Bookman Old Style" pitchFamily="18" charset="0"/>
                <a:cs typeface="Arabic Typesetting" pitchFamily="66" charset="-78"/>
              </a:rPr>
              <a:t>llegáramos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 tarde, </a:t>
            </a:r>
            <a:r>
              <a:rPr lang="es-ES" sz="1600" i="1" dirty="0" smtClean="0">
                <a:solidFill>
                  <a:srgbClr val="FF3300"/>
                </a:solidFill>
                <a:latin typeface="Bookman Old Style" pitchFamily="18" charset="0"/>
                <a:cs typeface="Arabic Typesetting" pitchFamily="66" charset="-78"/>
              </a:rPr>
              <a:t>quedábamos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 desclasificados.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259120" y="4720788"/>
            <a:ext cx="7000889" cy="58477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b="1" i="1" dirty="0" smtClean="0">
                <a:solidFill>
                  <a:schemeClr val="tx2"/>
                </a:solidFill>
                <a:latin typeface="Bookman Old Style" pitchFamily="18" charset="0"/>
                <a:cs typeface="Arabic Typesetting" pitchFamily="66" charset="-78"/>
              </a:rPr>
              <a:t>En (el) caso de que </a:t>
            </a:r>
            <a:r>
              <a:rPr lang="es-ES" sz="1600" i="1" dirty="0" smtClean="0">
                <a:solidFill>
                  <a:srgbClr val="FF3300"/>
                </a:solidFill>
                <a:latin typeface="Bookman Old Style" pitchFamily="18" charset="0"/>
                <a:cs typeface="Arabic Typesetting" pitchFamily="66" charset="-78"/>
              </a:rPr>
              <a:t>hubiéramos echado 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a aquel jugador, nos </a:t>
            </a:r>
            <a:r>
              <a:rPr lang="es-ES" sz="1600" i="1" dirty="0" smtClean="0">
                <a:solidFill>
                  <a:srgbClr val="FF3300"/>
                </a:solidFill>
                <a:latin typeface="Bookman Old Style" pitchFamily="18" charset="0"/>
                <a:cs typeface="Arabic Typesetting" pitchFamily="66" charset="-78"/>
              </a:rPr>
              <a:t>habríamos arrepentido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.</a:t>
            </a:r>
          </a:p>
        </p:txBody>
      </p:sp>
      <p:sp>
        <p:nvSpPr>
          <p:cNvPr id="12" name="11 Rectángulo redondeado"/>
          <p:cNvSpPr/>
          <p:nvPr/>
        </p:nvSpPr>
        <p:spPr>
          <a:xfrm>
            <a:off x="7354149" y="3853095"/>
            <a:ext cx="1604127" cy="617010"/>
          </a:xfrm>
          <a:prstGeom prst="roundRect">
            <a:avLst/>
          </a:prstGeom>
          <a:solidFill>
            <a:schemeClr val="bg2">
              <a:lumMod val="60000"/>
              <a:lumOff val="40000"/>
              <a:alpha val="19000"/>
            </a:schemeClr>
          </a:solidFill>
          <a:ln w="3492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>
                <a:solidFill>
                  <a:schemeClr val="accent2">
                    <a:lumMod val="50000"/>
                  </a:schemeClr>
                </a:solidFill>
              </a:rPr>
              <a:t>Condición real</a:t>
            </a:r>
          </a:p>
          <a:p>
            <a:pPr algn="ctr"/>
            <a:r>
              <a:rPr lang="es-ES" sz="1400" dirty="0" smtClean="0">
                <a:solidFill>
                  <a:schemeClr val="accent2">
                    <a:lumMod val="50000"/>
                  </a:schemeClr>
                </a:solidFill>
              </a:rPr>
              <a:t>Hábito con condición</a:t>
            </a:r>
            <a:endParaRPr lang="es-ES" sz="1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3" name="12 Rectángulo redondeado"/>
          <p:cNvSpPr/>
          <p:nvPr/>
        </p:nvSpPr>
        <p:spPr>
          <a:xfrm>
            <a:off x="7354150" y="4876935"/>
            <a:ext cx="1604127" cy="428628"/>
          </a:xfrm>
          <a:prstGeom prst="roundRect">
            <a:avLst/>
          </a:prstGeom>
          <a:solidFill>
            <a:schemeClr val="bg2">
              <a:lumMod val="60000"/>
              <a:lumOff val="40000"/>
              <a:alpha val="19000"/>
            </a:schemeClr>
          </a:solidFill>
          <a:ln w="3492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>
                <a:solidFill>
                  <a:schemeClr val="accent2">
                    <a:lumMod val="50000"/>
                  </a:schemeClr>
                </a:solidFill>
              </a:rPr>
              <a:t>Imposible (no lo echamos)</a:t>
            </a:r>
            <a:endParaRPr lang="es-ES" sz="1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242761" y="3460061"/>
            <a:ext cx="7030897" cy="33855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b="1" i="1" dirty="0" smtClean="0">
                <a:solidFill>
                  <a:schemeClr val="tx2"/>
                </a:solidFill>
                <a:latin typeface="Bookman Old Style" pitchFamily="18" charset="0"/>
                <a:cs typeface="Arabic Typesetting" pitchFamily="66" charset="-78"/>
              </a:rPr>
              <a:t>En caso (el) de que 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te </a:t>
            </a:r>
            <a:r>
              <a:rPr lang="es-ES" sz="1600" i="1" dirty="0" smtClean="0">
                <a:solidFill>
                  <a:srgbClr val="FF3300"/>
                </a:solidFill>
                <a:latin typeface="Bookman Old Style" pitchFamily="18" charset="0"/>
                <a:cs typeface="Arabic Typesetting" pitchFamily="66" charset="-78"/>
              </a:rPr>
              <a:t>pasen 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la pelota,  </a:t>
            </a:r>
            <a:r>
              <a:rPr lang="es-ES" sz="1600" i="1" dirty="0" smtClean="0">
                <a:solidFill>
                  <a:srgbClr val="FF3300"/>
                </a:solidFill>
                <a:latin typeface="Bookman Old Style" pitchFamily="18" charset="0"/>
                <a:cs typeface="Arabic Typesetting" pitchFamily="66" charset="-78"/>
              </a:rPr>
              <a:t>tíramela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 corriendo.</a:t>
            </a:r>
          </a:p>
        </p:txBody>
      </p:sp>
      <p:sp>
        <p:nvSpPr>
          <p:cNvPr id="16" name="15 Rectángulo redondeado"/>
          <p:cNvSpPr/>
          <p:nvPr/>
        </p:nvSpPr>
        <p:spPr>
          <a:xfrm>
            <a:off x="7354150" y="3460061"/>
            <a:ext cx="1604126" cy="285752"/>
          </a:xfrm>
          <a:prstGeom prst="roundRect">
            <a:avLst/>
          </a:prstGeom>
          <a:solidFill>
            <a:schemeClr val="bg2">
              <a:lumMod val="60000"/>
              <a:lumOff val="40000"/>
              <a:alpha val="19000"/>
            </a:schemeClr>
          </a:solidFill>
          <a:ln w="3492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>
                <a:solidFill>
                  <a:schemeClr val="accent2">
                    <a:lumMod val="50000"/>
                  </a:schemeClr>
                </a:solidFill>
              </a:rPr>
              <a:t>Condición real</a:t>
            </a:r>
            <a:endParaRPr lang="es-ES" sz="1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7" name="16 Rectángulo redondeado"/>
          <p:cNvSpPr/>
          <p:nvPr/>
        </p:nvSpPr>
        <p:spPr>
          <a:xfrm>
            <a:off x="7393134" y="4522507"/>
            <a:ext cx="1565143" cy="285752"/>
          </a:xfrm>
          <a:prstGeom prst="roundRect">
            <a:avLst/>
          </a:prstGeom>
          <a:solidFill>
            <a:schemeClr val="bg2">
              <a:lumMod val="60000"/>
              <a:lumOff val="40000"/>
              <a:alpha val="19000"/>
            </a:schemeClr>
          </a:solidFill>
          <a:ln w="3492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>
                <a:solidFill>
                  <a:schemeClr val="accent2">
                    <a:lumMod val="50000"/>
                  </a:schemeClr>
                </a:solidFill>
              </a:rPr>
              <a:t>Una posibilidad</a:t>
            </a:r>
            <a:endParaRPr lang="es-ES" sz="1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8" name="17 CuadroTexto"/>
          <p:cNvSpPr txBox="1"/>
          <p:nvPr/>
        </p:nvSpPr>
        <p:spPr>
          <a:xfrm>
            <a:off x="259121" y="4300828"/>
            <a:ext cx="7030996" cy="33855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b="1" i="1" dirty="0" smtClean="0">
                <a:solidFill>
                  <a:schemeClr val="tx2"/>
                </a:solidFill>
                <a:latin typeface="Bookman Old Style" pitchFamily="18" charset="0"/>
                <a:cs typeface="Arabic Typesetting" pitchFamily="66" charset="-78"/>
              </a:rPr>
              <a:t>En caso (el) de que 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el árbitro me </a:t>
            </a:r>
            <a:r>
              <a:rPr lang="es-ES" sz="1600" i="1" dirty="0" smtClean="0">
                <a:solidFill>
                  <a:srgbClr val="FF3300"/>
                </a:solidFill>
                <a:latin typeface="Bookman Old Style" pitchFamily="18" charset="0"/>
                <a:cs typeface="Arabic Typesetting" pitchFamily="66" charset="-78"/>
              </a:rPr>
              <a:t>pitara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, </a:t>
            </a:r>
            <a:r>
              <a:rPr lang="es-ES" sz="1600" i="1" dirty="0" smtClean="0">
                <a:solidFill>
                  <a:srgbClr val="FF3300"/>
                </a:solidFill>
                <a:latin typeface="Bookman Old Style" pitchFamily="18" charset="0"/>
                <a:cs typeface="Arabic Typesetting" pitchFamily="66" charset="-78"/>
              </a:rPr>
              <a:t>protestaría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. </a:t>
            </a:r>
          </a:p>
        </p:txBody>
      </p:sp>
      <p:sp>
        <p:nvSpPr>
          <p:cNvPr id="20" name="19 CuadroTexto"/>
          <p:cNvSpPr txBox="1"/>
          <p:nvPr/>
        </p:nvSpPr>
        <p:spPr>
          <a:xfrm>
            <a:off x="2714613" y="1428736"/>
            <a:ext cx="614366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s-ES" dirty="0" smtClean="0"/>
              <a:t> Usamos </a:t>
            </a:r>
            <a:r>
              <a:rPr lang="es-ES" b="1" i="1" dirty="0" smtClean="0"/>
              <a:t>en el caso de</a:t>
            </a:r>
            <a:r>
              <a:rPr lang="es-ES" b="1" dirty="0" smtClean="0"/>
              <a:t> </a:t>
            </a:r>
            <a:r>
              <a:rPr lang="es-ES" dirty="0" smtClean="0"/>
              <a:t>cuando tenemos el </a:t>
            </a:r>
            <a:r>
              <a:rPr lang="es-ES" u="sng" dirty="0" smtClean="0"/>
              <a:t>mismo sujeto</a:t>
            </a:r>
            <a:r>
              <a:rPr lang="es-ES" dirty="0" smtClean="0"/>
              <a:t>: “</a:t>
            </a:r>
            <a:r>
              <a:rPr lang="es-ES" i="1" dirty="0" smtClean="0"/>
              <a:t>En caso de caerte (tú), levántate (tú) despacio”.</a:t>
            </a:r>
          </a:p>
          <a:p>
            <a:pPr>
              <a:buFont typeface="Arial" pitchFamily="34" charset="0"/>
              <a:buChar char="•"/>
            </a:pPr>
            <a:r>
              <a:rPr lang="es-ES" dirty="0" smtClean="0"/>
              <a:t> Usamos </a:t>
            </a:r>
            <a:r>
              <a:rPr lang="es-ES" b="1" i="1" dirty="0" smtClean="0"/>
              <a:t>en el caso de que </a:t>
            </a:r>
            <a:r>
              <a:rPr lang="es-ES" dirty="0" smtClean="0"/>
              <a:t>cuando tenemos </a:t>
            </a:r>
            <a:r>
              <a:rPr lang="es-ES" u="sng" dirty="0" smtClean="0"/>
              <a:t>dos sujetos</a:t>
            </a:r>
            <a:r>
              <a:rPr lang="es-ES" dirty="0" smtClean="0"/>
              <a:t>: </a:t>
            </a:r>
            <a:r>
              <a:rPr lang="es-ES" i="1" dirty="0" smtClean="0"/>
              <a:t>“En caso de que te caigas (tú), </a:t>
            </a:r>
            <a:r>
              <a:rPr lang="es-ES" i="1" dirty="0"/>
              <a:t>avisaremos (nosotros) a </a:t>
            </a:r>
            <a:r>
              <a:rPr lang="es-ES" i="1" dirty="0" smtClean="0"/>
              <a:t>urgencias”.</a:t>
            </a:r>
          </a:p>
          <a:p>
            <a:pPr>
              <a:buFont typeface="Arial" pitchFamily="34" charset="0"/>
              <a:buChar char="•"/>
            </a:pPr>
            <a:r>
              <a:rPr lang="es-ES" i="1" dirty="0" smtClean="0"/>
              <a:t> </a:t>
            </a:r>
            <a:r>
              <a:rPr lang="es-ES" dirty="0" smtClean="0"/>
              <a:t>Con las oraciones impersonales, pueden usarse ambos: “</a:t>
            </a:r>
            <a:r>
              <a:rPr lang="es-ES" i="1" dirty="0" smtClean="0"/>
              <a:t>En caso de haber /que haya empate, se hará una prórroga”.</a:t>
            </a:r>
          </a:p>
          <a:p>
            <a:pPr>
              <a:buFont typeface="Arial" pitchFamily="34" charset="0"/>
              <a:buChar char="•"/>
            </a:pPr>
            <a:r>
              <a:rPr lang="es-ES" i="1" dirty="0" smtClean="0"/>
              <a:t> </a:t>
            </a:r>
            <a:r>
              <a:rPr lang="es-ES" dirty="0" smtClean="0"/>
              <a:t>Normalmente se coloca al principio de la oración.</a:t>
            </a:r>
            <a:endParaRPr lang="es-ES" dirty="0"/>
          </a:p>
        </p:txBody>
      </p:sp>
      <p:sp>
        <p:nvSpPr>
          <p:cNvPr id="15" name="14 CuadroTexto"/>
          <p:cNvSpPr txBox="1"/>
          <p:nvPr/>
        </p:nvSpPr>
        <p:spPr>
          <a:xfrm>
            <a:off x="251521" y="5436677"/>
            <a:ext cx="7000892" cy="58477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b="1" i="1" dirty="0" smtClean="0">
                <a:solidFill>
                  <a:schemeClr val="tx2"/>
                </a:solidFill>
                <a:latin typeface="Bookman Old Style" pitchFamily="18" charset="0"/>
                <a:cs typeface="Arabic Typesetting" pitchFamily="66" charset="-78"/>
              </a:rPr>
              <a:t>En caso de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 </a:t>
            </a:r>
            <a:r>
              <a:rPr lang="es-ES" sz="1600" i="1" dirty="0" smtClean="0">
                <a:solidFill>
                  <a:srgbClr val="FF3300"/>
                </a:solidFill>
                <a:latin typeface="Bookman Old Style" pitchFamily="18" charset="0"/>
                <a:cs typeface="Arabic Typesetting" pitchFamily="66" charset="-78"/>
              </a:rPr>
              <a:t>(haber una) lesión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, el médico deportivo estará/estaba preparado. </a:t>
            </a:r>
          </a:p>
        </p:txBody>
      </p:sp>
      <p:sp>
        <p:nvSpPr>
          <p:cNvPr id="19" name="18 CuadroTexto"/>
          <p:cNvSpPr txBox="1"/>
          <p:nvPr/>
        </p:nvSpPr>
        <p:spPr>
          <a:xfrm>
            <a:off x="272769" y="6072045"/>
            <a:ext cx="7000892" cy="33855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b="1" i="1" dirty="0" smtClean="0">
                <a:solidFill>
                  <a:schemeClr val="tx2"/>
                </a:solidFill>
                <a:latin typeface="Bookman Old Style" pitchFamily="18" charset="0"/>
                <a:cs typeface="Arabic Typesetting" pitchFamily="66" charset="-78"/>
              </a:rPr>
              <a:t>En caso de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 </a:t>
            </a:r>
            <a:r>
              <a:rPr lang="es-ES" sz="1600" i="1" dirty="0" smtClean="0">
                <a:solidFill>
                  <a:srgbClr val="FF3300"/>
                </a:solidFill>
                <a:latin typeface="Bookman Old Style" pitchFamily="18" charset="0"/>
                <a:cs typeface="Arabic Typesetting" pitchFamily="66" charset="-78"/>
              </a:rPr>
              <a:t>llegar </a:t>
            </a:r>
            <a:r>
              <a:rPr lang="es-ES" sz="1600" i="1" dirty="0">
                <a:latin typeface="Bookman Old Style" pitchFamily="18" charset="0"/>
                <a:cs typeface="Arabic Typesetting" pitchFamily="66" charset="-78"/>
              </a:rPr>
              <a:t>tarde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, te </a:t>
            </a:r>
            <a:r>
              <a:rPr lang="es-ES" sz="1600" i="1" dirty="0" smtClean="0">
                <a:solidFill>
                  <a:srgbClr val="FF0000"/>
                </a:solidFill>
                <a:latin typeface="Bookman Old Style" pitchFamily="18" charset="0"/>
                <a:cs typeface="Arabic Typesetting" pitchFamily="66" charset="-78"/>
              </a:rPr>
              <a:t>avisaría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. </a:t>
            </a:r>
          </a:p>
        </p:txBody>
      </p:sp>
      <p:sp>
        <p:nvSpPr>
          <p:cNvPr id="21" name="20 Rectángulo redondeado"/>
          <p:cNvSpPr/>
          <p:nvPr/>
        </p:nvSpPr>
        <p:spPr>
          <a:xfrm>
            <a:off x="7354151" y="5436677"/>
            <a:ext cx="1604126" cy="520202"/>
          </a:xfrm>
          <a:prstGeom prst="roundRect">
            <a:avLst/>
          </a:prstGeom>
          <a:solidFill>
            <a:schemeClr val="bg2">
              <a:lumMod val="60000"/>
              <a:lumOff val="40000"/>
              <a:alpha val="19000"/>
            </a:schemeClr>
          </a:solidFill>
          <a:ln w="3492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>
                <a:solidFill>
                  <a:schemeClr val="accent2">
                    <a:lumMod val="50000"/>
                  </a:schemeClr>
                </a:solidFill>
              </a:rPr>
              <a:t>Condición real presente/pasado</a:t>
            </a:r>
            <a:endParaRPr lang="es-ES" sz="1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2" name="21 Rectángulo redondeado"/>
          <p:cNvSpPr/>
          <p:nvPr/>
        </p:nvSpPr>
        <p:spPr>
          <a:xfrm>
            <a:off x="7354151" y="6072045"/>
            <a:ext cx="1604126" cy="285752"/>
          </a:xfrm>
          <a:prstGeom prst="roundRect">
            <a:avLst/>
          </a:prstGeom>
          <a:solidFill>
            <a:schemeClr val="bg2">
              <a:lumMod val="60000"/>
              <a:lumOff val="40000"/>
              <a:alpha val="19000"/>
            </a:schemeClr>
          </a:solidFill>
          <a:ln w="3492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>
                <a:solidFill>
                  <a:schemeClr val="accent2">
                    <a:lumMod val="50000"/>
                  </a:schemeClr>
                </a:solidFill>
              </a:rPr>
              <a:t>Una posibilidad</a:t>
            </a:r>
            <a:endParaRPr lang="es-ES" sz="1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269567" y="6453336"/>
            <a:ext cx="7004093" cy="33855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b="1" i="1" dirty="0" smtClean="0">
                <a:solidFill>
                  <a:schemeClr val="tx2"/>
                </a:solidFill>
                <a:latin typeface="Bookman Old Style" pitchFamily="18" charset="0"/>
                <a:cs typeface="Arabic Typesetting" pitchFamily="66" charset="-78"/>
              </a:rPr>
              <a:t>En caso de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  </a:t>
            </a:r>
            <a:r>
              <a:rPr lang="es-ES" sz="1600" i="1" dirty="0" smtClean="0">
                <a:solidFill>
                  <a:srgbClr val="FF3300"/>
                </a:solidFill>
                <a:latin typeface="Bookman Old Style" pitchFamily="18" charset="0"/>
                <a:cs typeface="Arabic Typesetting" pitchFamily="66" charset="-78"/>
              </a:rPr>
              <a:t>haber tenido </a:t>
            </a:r>
            <a:r>
              <a:rPr lang="es-ES" sz="1600" i="1" dirty="0">
                <a:latin typeface="Bookman Old Style" pitchFamily="18" charset="0"/>
                <a:cs typeface="Arabic Typesetting" pitchFamily="66" charset="-78"/>
              </a:rPr>
              <a:t>una lesión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, lo </a:t>
            </a:r>
            <a:r>
              <a:rPr lang="es-ES" sz="1600" i="1" dirty="0" smtClean="0">
                <a:solidFill>
                  <a:srgbClr val="FF0000"/>
                </a:solidFill>
                <a:latin typeface="Bookman Old Style" pitchFamily="18" charset="0"/>
                <a:cs typeface="Arabic Typesetting" pitchFamily="66" charset="-78"/>
              </a:rPr>
              <a:t>habría dicho 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seguramente</a:t>
            </a:r>
          </a:p>
        </p:txBody>
      </p:sp>
      <p:sp>
        <p:nvSpPr>
          <p:cNvPr id="25" name="24 Rectángulo redondeado"/>
          <p:cNvSpPr/>
          <p:nvPr/>
        </p:nvSpPr>
        <p:spPr>
          <a:xfrm>
            <a:off x="7402529" y="6512262"/>
            <a:ext cx="1555748" cy="285752"/>
          </a:xfrm>
          <a:prstGeom prst="roundRect">
            <a:avLst/>
          </a:prstGeom>
          <a:solidFill>
            <a:schemeClr val="bg2">
              <a:lumMod val="60000"/>
              <a:lumOff val="40000"/>
              <a:alpha val="19000"/>
            </a:schemeClr>
          </a:solidFill>
          <a:ln w="3492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>
                <a:solidFill>
                  <a:schemeClr val="accent2">
                    <a:lumMod val="50000"/>
                  </a:schemeClr>
                </a:solidFill>
              </a:rPr>
              <a:t>Imposible</a:t>
            </a:r>
            <a:endParaRPr lang="es-ES" sz="14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  <p:bldP spid="12" grpId="0" animBg="1"/>
      <p:bldP spid="13" grpId="0" animBg="1"/>
      <p:bldP spid="14" grpId="0" animBg="1"/>
      <p:bldP spid="16" grpId="0" animBg="1"/>
      <p:bldP spid="17" grpId="0" animBg="1"/>
      <p:bldP spid="18" grpId="0" animBg="1"/>
      <p:bldP spid="15" grpId="0" animBg="1"/>
      <p:bldP spid="19" grpId="0" animBg="1"/>
      <p:bldP spid="21" grpId="0" animBg="1"/>
      <p:bldP spid="22" grpId="0" animBg="1"/>
      <p:bldP spid="23" grpId="0" animBg="1"/>
      <p:bldP spid="2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/>
            <a:r>
              <a:rPr lang="es-ES" dirty="0" smtClean="0"/>
              <a:t>Tema 7. </a:t>
            </a:r>
            <a:r>
              <a:rPr lang="es-ES" dirty="0" smtClean="0">
                <a:solidFill>
                  <a:srgbClr val="FFFFFF"/>
                </a:solidFill>
              </a:rPr>
              <a:t>¿Estás en forma?</a:t>
            </a:r>
            <a:endParaRPr lang="es-ES" dirty="0">
              <a:solidFill>
                <a:srgbClr val="FFFFFF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72330" y="142852"/>
            <a:ext cx="1885947" cy="12492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4 Marcador de contenido"/>
          <p:cNvSpPr txBox="1">
            <a:spLocks/>
          </p:cNvSpPr>
          <p:nvPr/>
        </p:nvSpPr>
        <p:spPr>
          <a:xfrm rot="20506573">
            <a:off x="585458" y="1290556"/>
            <a:ext cx="1408356" cy="519460"/>
          </a:xfrm>
          <a:prstGeom prst="ellipse">
            <a:avLst/>
          </a:prstGeom>
          <a:solidFill>
            <a:schemeClr val="accent5"/>
          </a:solidFill>
          <a:ln>
            <a:solidFill>
              <a:srgbClr val="66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s-ES" b="1" dirty="0" smtClean="0">
                <a:solidFill>
                  <a:srgbClr val="FFC000"/>
                </a:solidFill>
              </a:rPr>
              <a:t>De</a:t>
            </a:r>
          </a:p>
        </p:txBody>
      </p:sp>
      <p:sp>
        <p:nvSpPr>
          <p:cNvPr id="12" name="11 CuadroTexto"/>
          <p:cNvSpPr txBox="1"/>
          <p:nvPr/>
        </p:nvSpPr>
        <p:spPr>
          <a:xfrm>
            <a:off x="2195736" y="1381009"/>
            <a:ext cx="3214710" cy="338554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es-ES" sz="1600" dirty="0" smtClean="0"/>
              <a:t> </a:t>
            </a:r>
            <a:r>
              <a:rPr lang="es-ES" sz="1600" b="1" dirty="0" smtClean="0"/>
              <a:t>De</a:t>
            </a:r>
            <a:r>
              <a:rPr lang="es-ES" sz="1600" dirty="0" smtClean="0"/>
              <a:t> + infinitivo/infinitivo perfecto.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395536" y="1916832"/>
            <a:ext cx="856274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s-ES" dirty="0" smtClean="0"/>
              <a:t> </a:t>
            </a:r>
            <a:r>
              <a:rPr lang="es-ES" b="1" i="1" dirty="0" smtClean="0">
                <a:solidFill>
                  <a:srgbClr val="663300"/>
                </a:solidFill>
              </a:rPr>
              <a:t>De + infinitivo </a:t>
            </a:r>
            <a:r>
              <a:rPr lang="es-ES" dirty="0" smtClean="0"/>
              <a:t>establece una condición que varía en grado de probabilidad dependiendo del tiempo verbal que se utilice en el segundo verbo. </a:t>
            </a:r>
          </a:p>
          <a:p>
            <a:r>
              <a:rPr lang="es-ES" b="1" i="1" dirty="0" smtClean="0">
                <a:solidFill>
                  <a:srgbClr val="663300"/>
                </a:solidFill>
              </a:rPr>
              <a:t>De + infinitivo perfecto </a:t>
            </a:r>
            <a:r>
              <a:rPr lang="es-ES" dirty="0"/>
              <a:t>i</a:t>
            </a:r>
            <a:r>
              <a:rPr lang="es-ES" dirty="0" smtClean="0"/>
              <a:t>ndica imposibilidad.</a:t>
            </a:r>
          </a:p>
          <a:p>
            <a:r>
              <a:rPr lang="es-ES" dirty="0" smtClean="0"/>
              <a:t>Suele colocarse al principio de la oración, pero puede aparecer también en medio.</a:t>
            </a:r>
          </a:p>
          <a:p>
            <a:r>
              <a:rPr lang="es-ES" dirty="0" smtClean="0"/>
              <a:t>Tiene un significado muy parecido a “en caso de”.</a:t>
            </a:r>
            <a:endParaRPr lang="es-ES" dirty="0"/>
          </a:p>
        </p:txBody>
      </p:sp>
      <p:sp>
        <p:nvSpPr>
          <p:cNvPr id="14" name="13 CuadroTexto"/>
          <p:cNvSpPr txBox="1"/>
          <p:nvPr/>
        </p:nvSpPr>
        <p:spPr>
          <a:xfrm>
            <a:off x="539552" y="3521862"/>
            <a:ext cx="5936955" cy="58477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b="1" i="1" dirty="0" smtClean="0">
                <a:solidFill>
                  <a:schemeClr val="tx2"/>
                </a:solidFill>
                <a:latin typeface="Bookman Old Style" pitchFamily="18" charset="0"/>
                <a:cs typeface="Arabic Typesetting" pitchFamily="66" charset="-78"/>
              </a:rPr>
              <a:t>De </a:t>
            </a:r>
            <a:r>
              <a:rPr lang="es-ES" sz="1600" i="1" dirty="0" smtClean="0">
                <a:solidFill>
                  <a:srgbClr val="FF3300"/>
                </a:solidFill>
                <a:latin typeface="Bookman Old Style" pitchFamily="18" charset="0"/>
                <a:cs typeface="Arabic Typesetting" pitchFamily="66" charset="-78"/>
              </a:rPr>
              <a:t>tener 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que hacer ejercicio, </a:t>
            </a:r>
            <a:r>
              <a:rPr lang="es-ES" sz="1600" i="1" dirty="0" smtClean="0">
                <a:solidFill>
                  <a:srgbClr val="FF3300"/>
                </a:solidFill>
                <a:latin typeface="Bookman Old Style" pitchFamily="18" charset="0"/>
                <a:cs typeface="Arabic Typesetting" pitchFamily="66" charset="-78"/>
              </a:rPr>
              <a:t>me apunto / me apuntaré 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a un gimnasio.  </a:t>
            </a:r>
          </a:p>
        </p:txBody>
      </p:sp>
      <p:sp>
        <p:nvSpPr>
          <p:cNvPr id="15" name="14 CuadroTexto"/>
          <p:cNvSpPr txBox="1"/>
          <p:nvPr/>
        </p:nvSpPr>
        <p:spPr>
          <a:xfrm>
            <a:off x="539553" y="4837191"/>
            <a:ext cx="5323723" cy="33855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b="1" i="1" dirty="0" smtClean="0">
                <a:solidFill>
                  <a:schemeClr val="tx2"/>
                </a:solidFill>
                <a:latin typeface="Bookman Old Style" pitchFamily="18" charset="0"/>
                <a:cs typeface="Arabic Typesetting" pitchFamily="66" charset="-78"/>
              </a:rPr>
              <a:t>De</a:t>
            </a:r>
            <a:r>
              <a:rPr lang="es-ES" sz="1600" b="1" i="1" dirty="0" smtClean="0">
                <a:solidFill>
                  <a:srgbClr val="FFC000"/>
                </a:solidFill>
                <a:latin typeface="Bookman Old Style" pitchFamily="18" charset="0"/>
                <a:cs typeface="Arabic Typesetting" pitchFamily="66" charset="-78"/>
              </a:rPr>
              <a:t> </a:t>
            </a:r>
            <a:r>
              <a:rPr lang="es-ES" sz="1600" i="1" dirty="0" smtClean="0">
                <a:solidFill>
                  <a:srgbClr val="FF3300"/>
                </a:solidFill>
                <a:latin typeface="Bookman Old Style" pitchFamily="18" charset="0"/>
                <a:cs typeface="Arabic Typesetting" pitchFamily="66" charset="-78"/>
              </a:rPr>
              <a:t>tener 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que hacer ejercicio, </a:t>
            </a:r>
            <a:r>
              <a:rPr lang="es-ES" sz="1600" i="1" dirty="0" smtClean="0">
                <a:solidFill>
                  <a:srgbClr val="FF3300"/>
                </a:solidFill>
                <a:latin typeface="Bookman Old Style" pitchFamily="18" charset="0"/>
                <a:cs typeface="Arabic Typesetting" pitchFamily="66" charset="-78"/>
              </a:rPr>
              <a:t>haría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 un arte marcial.</a:t>
            </a:r>
          </a:p>
        </p:txBody>
      </p:sp>
      <p:sp>
        <p:nvSpPr>
          <p:cNvPr id="16" name="15 CuadroTexto"/>
          <p:cNvSpPr txBox="1"/>
          <p:nvPr/>
        </p:nvSpPr>
        <p:spPr>
          <a:xfrm>
            <a:off x="539553" y="5841335"/>
            <a:ext cx="6752483" cy="33855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b="1" i="1" dirty="0" smtClean="0">
                <a:solidFill>
                  <a:schemeClr val="tx2"/>
                </a:solidFill>
                <a:latin typeface="Bookman Old Style" pitchFamily="18" charset="0"/>
                <a:cs typeface="Arabic Typesetting" pitchFamily="66" charset="-78"/>
              </a:rPr>
              <a:t>De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 </a:t>
            </a:r>
            <a:r>
              <a:rPr lang="es-ES" sz="1600" i="1" dirty="0" smtClean="0">
                <a:solidFill>
                  <a:srgbClr val="FF3300"/>
                </a:solidFill>
                <a:latin typeface="Bookman Old Style" pitchFamily="18" charset="0"/>
                <a:cs typeface="Arabic Typesetting" pitchFamily="66" charset="-78"/>
              </a:rPr>
              <a:t>haberlo sabido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, </a:t>
            </a:r>
            <a:r>
              <a:rPr lang="es-ES" sz="1600" i="1" dirty="0" smtClean="0">
                <a:solidFill>
                  <a:srgbClr val="FF3300"/>
                </a:solidFill>
                <a:latin typeface="Bookman Old Style" pitchFamily="18" charset="0"/>
                <a:cs typeface="Arabic Typesetting" pitchFamily="66" charset="-78"/>
              </a:rPr>
              <a:t>habría/hubiera comprado 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una entrada para ti.</a:t>
            </a:r>
          </a:p>
        </p:txBody>
      </p:sp>
      <p:sp>
        <p:nvSpPr>
          <p:cNvPr id="17" name="16 Rectángulo redondeado"/>
          <p:cNvSpPr/>
          <p:nvPr/>
        </p:nvSpPr>
        <p:spPr>
          <a:xfrm>
            <a:off x="7390598" y="6144531"/>
            <a:ext cx="1000132" cy="285752"/>
          </a:xfrm>
          <a:prstGeom prst="roundRect">
            <a:avLst/>
          </a:prstGeom>
          <a:solidFill>
            <a:schemeClr val="bg2">
              <a:lumMod val="60000"/>
              <a:lumOff val="40000"/>
              <a:alpha val="19000"/>
            </a:schemeClr>
          </a:solidFill>
          <a:ln w="3492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>
                <a:solidFill>
                  <a:schemeClr val="accent2">
                    <a:lumMod val="50000"/>
                  </a:schemeClr>
                </a:solidFill>
              </a:rPr>
              <a:t>Imposible</a:t>
            </a:r>
            <a:endParaRPr lang="es-ES" sz="1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8" name="17 Rectángulo redondeado"/>
          <p:cNvSpPr/>
          <p:nvPr/>
        </p:nvSpPr>
        <p:spPr>
          <a:xfrm>
            <a:off x="6569061" y="3645024"/>
            <a:ext cx="1643074" cy="607477"/>
          </a:xfrm>
          <a:prstGeom prst="roundRect">
            <a:avLst/>
          </a:prstGeom>
          <a:solidFill>
            <a:schemeClr val="bg2">
              <a:lumMod val="60000"/>
              <a:lumOff val="40000"/>
              <a:alpha val="19000"/>
            </a:schemeClr>
          </a:solidFill>
          <a:ln w="3492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>
                <a:solidFill>
                  <a:schemeClr val="accent2">
                    <a:lumMod val="50000"/>
                  </a:schemeClr>
                </a:solidFill>
              </a:rPr>
              <a:t>Condicional real en presente y pasado</a:t>
            </a:r>
            <a:endParaRPr lang="es-ES" sz="1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0" name="19 Rectángulo redondeado"/>
          <p:cNvSpPr/>
          <p:nvPr/>
        </p:nvSpPr>
        <p:spPr>
          <a:xfrm>
            <a:off x="6012160" y="5144206"/>
            <a:ext cx="928694" cy="285752"/>
          </a:xfrm>
          <a:prstGeom prst="roundRect">
            <a:avLst/>
          </a:prstGeom>
          <a:solidFill>
            <a:schemeClr val="bg2">
              <a:lumMod val="60000"/>
              <a:lumOff val="40000"/>
              <a:alpha val="19000"/>
            </a:schemeClr>
          </a:solidFill>
          <a:ln w="3492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>
                <a:solidFill>
                  <a:schemeClr val="accent2">
                    <a:lumMod val="50000"/>
                  </a:schemeClr>
                </a:solidFill>
              </a:rPr>
              <a:t>Posible</a:t>
            </a:r>
            <a:endParaRPr lang="es-ES" sz="1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539553" y="4201287"/>
            <a:ext cx="5936954" cy="33855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i="1" dirty="0" smtClean="0">
                <a:solidFill>
                  <a:srgbClr val="FF3300"/>
                </a:solidFill>
                <a:latin typeface="Bookman Old Style" pitchFamily="18" charset="0"/>
                <a:cs typeface="Arabic Typesetting" pitchFamily="66" charset="-78"/>
              </a:rPr>
              <a:t>Venía 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a casa , </a:t>
            </a:r>
            <a:r>
              <a:rPr lang="es-ES" sz="1600" b="1" i="1" dirty="0">
                <a:solidFill>
                  <a:schemeClr val="tx2"/>
                </a:solidFill>
                <a:latin typeface="Bookman Old Style" pitchFamily="18" charset="0"/>
                <a:cs typeface="Arabic Typesetting" pitchFamily="66" charset="-78"/>
              </a:rPr>
              <a:t>de</a:t>
            </a:r>
            <a:r>
              <a:rPr lang="es-ES" sz="1600" i="1" dirty="0" smtClean="0">
                <a:solidFill>
                  <a:srgbClr val="FF3300"/>
                </a:solidFill>
                <a:latin typeface="Bookman Old Style" pitchFamily="18" charset="0"/>
                <a:cs typeface="Arabic Typesetting" pitchFamily="66" charset="-78"/>
              </a:rPr>
              <a:t> darse 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la posibilidad.  </a:t>
            </a:r>
          </a:p>
        </p:txBody>
      </p:sp>
      <p:sp>
        <p:nvSpPr>
          <p:cNvPr id="22" name="21 CuadroTexto"/>
          <p:cNvSpPr txBox="1"/>
          <p:nvPr/>
        </p:nvSpPr>
        <p:spPr>
          <a:xfrm>
            <a:off x="499098" y="5260681"/>
            <a:ext cx="5351022" cy="33855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i="1" dirty="0" smtClean="0">
                <a:solidFill>
                  <a:srgbClr val="FF3300"/>
                </a:solidFill>
                <a:latin typeface="Bookman Old Style" pitchFamily="18" charset="0"/>
                <a:cs typeface="Arabic Typesetting" pitchFamily="66" charset="-78"/>
              </a:rPr>
              <a:t>Jugaría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 al ajedrez </a:t>
            </a:r>
            <a:r>
              <a:rPr lang="es-ES" sz="1600" b="1" i="1" dirty="0" smtClean="0">
                <a:solidFill>
                  <a:schemeClr val="tx2"/>
                </a:solidFill>
                <a:latin typeface="Bookman Old Style" pitchFamily="18" charset="0"/>
                <a:cs typeface="Arabic Typesetting" pitchFamily="66" charset="-78"/>
              </a:rPr>
              <a:t>de</a:t>
            </a:r>
            <a:r>
              <a:rPr lang="es-ES" sz="1600" i="1" dirty="0" smtClean="0">
                <a:solidFill>
                  <a:schemeClr val="tx2"/>
                </a:solidFill>
                <a:latin typeface="Bookman Old Style" pitchFamily="18" charset="0"/>
                <a:cs typeface="Arabic Typesetting" pitchFamily="66" charset="-78"/>
              </a:rPr>
              <a:t> </a:t>
            </a:r>
            <a:r>
              <a:rPr lang="es-ES" sz="1600" i="1" dirty="0" smtClean="0">
                <a:solidFill>
                  <a:srgbClr val="FF0000"/>
                </a:solidFill>
                <a:latin typeface="Bookman Old Style" pitchFamily="18" charset="0"/>
                <a:cs typeface="Arabic Typesetting" pitchFamily="66" charset="-78"/>
              </a:rPr>
              <a:t>tener 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ocasión.</a:t>
            </a:r>
          </a:p>
        </p:txBody>
      </p:sp>
      <p:sp>
        <p:nvSpPr>
          <p:cNvPr id="24" name="23 CuadroTexto"/>
          <p:cNvSpPr txBox="1"/>
          <p:nvPr/>
        </p:nvSpPr>
        <p:spPr>
          <a:xfrm>
            <a:off x="541104" y="6261006"/>
            <a:ext cx="6752483" cy="33855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i="1" dirty="0" smtClean="0">
                <a:solidFill>
                  <a:srgbClr val="FF3300"/>
                </a:solidFill>
                <a:latin typeface="Bookman Old Style" pitchFamily="18" charset="0"/>
                <a:cs typeface="Arabic Typesetting" pitchFamily="66" charset="-78"/>
              </a:rPr>
              <a:t>Habría/hubiera llamado  </a:t>
            </a:r>
            <a:r>
              <a:rPr lang="es-ES" sz="1600" b="1" i="1" dirty="0" smtClean="0">
                <a:solidFill>
                  <a:schemeClr val="tx2"/>
                </a:solidFill>
                <a:latin typeface="Bookman Old Style" pitchFamily="18" charset="0"/>
                <a:cs typeface="Arabic Typesetting" pitchFamily="66" charset="-78"/>
              </a:rPr>
              <a:t>de</a:t>
            </a:r>
            <a:r>
              <a:rPr lang="es-ES" sz="1600" i="1" dirty="0" smtClean="0">
                <a:solidFill>
                  <a:srgbClr val="FF3300"/>
                </a:solidFill>
                <a:latin typeface="Bookman Old Style" pitchFamily="18" charset="0"/>
                <a:cs typeface="Arabic Typesetting" pitchFamily="66" charset="-78"/>
              </a:rPr>
              <a:t> 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haberlo sabido.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/>
      <p:bldP spid="14" grpId="0" animBg="1"/>
      <p:bldP spid="15" grpId="0" animBg="1"/>
      <p:bldP spid="16" grpId="0" animBg="1"/>
      <p:bldP spid="17" grpId="0" animBg="1"/>
      <p:bldP spid="18" grpId="0" animBg="1"/>
      <p:bldP spid="20" grpId="0" animBg="1"/>
      <p:bldP spid="21" grpId="0" animBg="1"/>
      <p:bldP spid="22" grpId="0" animBg="1"/>
      <p:bldP spid="2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/>
            <a:r>
              <a:rPr lang="es-ES" dirty="0" smtClean="0"/>
              <a:t>Tema 7. </a:t>
            </a:r>
            <a:r>
              <a:rPr lang="es-ES" dirty="0" smtClean="0">
                <a:solidFill>
                  <a:srgbClr val="FFFFFF"/>
                </a:solidFill>
              </a:rPr>
              <a:t>¿Estás en forma?</a:t>
            </a:r>
            <a:endParaRPr lang="es-ES" dirty="0">
              <a:solidFill>
                <a:srgbClr val="FFFFFF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72330" y="142852"/>
            <a:ext cx="1885947" cy="12492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4 Marcador de contenido"/>
          <p:cNvSpPr txBox="1">
            <a:spLocks/>
          </p:cNvSpPr>
          <p:nvPr/>
        </p:nvSpPr>
        <p:spPr>
          <a:xfrm rot="20506573">
            <a:off x="148173" y="1276684"/>
            <a:ext cx="1971483" cy="1263812"/>
          </a:xfrm>
          <a:prstGeom prst="ellipse">
            <a:avLst/>
          </a:prstGeom>
          <a:solidFill>
            <a:schemeClr val="accent5"/>
          </a:solidFill>
          <a:ln>
            <a:solidFill>
              <a:srgbClr val="66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2500" lnSpcReduction="2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s-ES" b="1" dirty="0" smtClean="0">
                <a:solidFill>
                  <a:srgbClr val="FFC000"/>
                </a:solidFill>
              </a:rPr>
              <a:t>Excepto que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s-ES" b="1" dirty="0" smtClean="0">
                <a:solidFill>
                  <a:srgbClr val="FFC000"/>
                </a:solidFill>
              </a:rPr>
              <a:t>Excepto si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s-ES" b="1" dirty="0" smtClean="0">
                <a:solidFill>
                  <a:srgbClr val="FFC000"/>
                </a:solidFill>
              </a:rPr>
              <a:t>A menos que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2214546" y="1643050"/>
            <a:ext cx="2286016" cy="830997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es-ES" sz="1600" dirty="0" smtClean="0"/>
              <a:t> </a:t>
            </a:r>
            <a:r>
              <a:rPr lang="es-ES" sz="1600" b="1" dirty="0" smtClean="0"/>
              <a:t>Excepto que </a:t>
            </a:r>
            <a:r>
              <a:rPr lang="es-ES" sz="1600" dirty="0" smtClean="0"/>
              <a:t>+ </a:t>
            </a:r>
            <a:r>
              <a:rPr lang="es-ES" sz="1600" dirty="0" err="1" smtClean="0"/>
              <a:t>subj</a:t>
            </a:r>
            <a:r>
              <a:rPr lang="es-ES" sz="1600" dirty="0" smtClean="0"/>
              <a:t>.</a:t>
            </a:r>
          </a:p>
          <a:p>
            <a:pPr>
              <a:buFontTx/>
              <a:buChar char="-"/>
            </a:pPr>
            <a:r>
              <a:rPr lang="es-ES" sz="1600" dirty="0" smtClean="0"/>
              <a:t> </a:t>
            </a:r>
            <a:r>
              <a:rPr lang="es-ES" sz="1600" b="1" dirty="0" smtClean="0"/>
              <a:t>Excepto si </a:t>
            </a:r>
            <a:r>
              <a:rPr lang="es-ES" sz="1600" dirty="0" smtClean="0"/>
              <a:t>+ </a:t>
            </a:r>
            <a:r>
              <a:rPr lang="es-ES" sz="1600" dirty="0" err="1" smtClean="0"/>
              <a:t>ind</a:t>
            </a:r>
            <a:r>
              <a:rPr lang="es-ES" sz="1600" dirty="0" smtClean="0"/>
              <a:t>./</a:t>
            </a:r>
            <a:r>
              <a:rPr lang="es-ES" sz="1600" dirty="0" err="1" smtClean="0"/>
              <a:t>subj</a:t>
            </a:r>
            <a:r>
              <a:rPr lang="es-ES" sz="1600" dirty="0" smtClean="0"/>
              <a:t>.</a:t>
            </a:r>
          </a:p>
          <a:p>
            <a:pPr>
              <a:buFontTx/>
              <a:buChar char="-"/>
            </a:pPr>
            <a:r>
              <a:rPr lang="es-ES" sz="1600" dirty="0" smtClean="0"/>
              <a:t> </a:t>
            </a:r>
            <a:r>
              <a:rPr lang="es-ES" sz="1600" b="1" dirty="0" smtClean="0"/>
              <a:t>A menos que </a:t>
            </a:r>
            <a:r>
              <a:rPr lang="es-ES" sz="1600" dirty="0" smtClean="0"/>
              <a:t>+ </a:t>
            </a:r>
            <a:r>
              <a:rPr lang="es-ES" sz="1600" dirty="0" err="1" smtClean="0"/>
              <a:t>subj</a:t>
            </a:r>
            <a:r>
              <a:rPr lang="es-ES" sz="1600" dirty="0" smtClean="0"/>
              <a:t>.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785786" y="2643182"/>
            <a:ext cx="813876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s-ES" dirty="0" smtClean="0"/>
              <a:t> Indican un hecho que se cumplirá si no se cumple la condición introducida por ellos.</a:t>
            </a:r>
          </a:p>
          <a:p>
            <a:pPr>
              <a:buFont typeface="Arial" pitchFamily="34" charset="0"/>
              <a:buChar char="•"/>
            </a:pPr>
            <a:r>
              <a:rPr lang="es-ES" dirty="0" smtClean="0"/>
              <a:t> Se pueden usar con los tres tipos de condicionales.</a:t>
            </a:r>
          </a:p>
          <a:p>
            <a:pPr>
              <a:buFont typeface="Arial" pitchFamily="34" charset="0"/>
              <a:buChar char="•"/>
            </a:pPr>
            <a:r>
              <a:rPr lang="es-ES" dirty="0" smtClean="0"/>
              <a:t> Pueden ir al principio o en medio de la frase.</a:t>
            </a:r>
            <a:endParaRPr lang="es-ES" dirty="0"/>
          </a:p>
        </p:txBody>
      </p:sp>
      <p:sp>
        <p:nvSpPr>
          <p:cNvPr id="9" name="8 CuadroTexto"/>
          <p:cNvSpPr txBox="1"/>
          <p:nvPr/>
        </p:nvSpPr>
        <p:spPr>
          <a:xfrm>
            <a:off x="582623" y="3814419"/>
            <a:ext cx="6357982" cy="33855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i="1" dirty="0" smtClean="0">
                <a:solidFill>
                  <a:srgbClr val="FF3300"/>
                </a:solidFill>
                <a:latin typeface="Bookman Old Style" pitchFamily="18" charset="0"/>
                <a:cs typeface="Arabic Typesetting" pitchFamily="66" charset="-78"/>
              </a:rPr>
              <a:t>Hablaré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 con el seleccionador </a:t>
            </a:r>
            <a:r>
              <a:rPr lang="es-ES" sz="1600" b="1" i="1" dirty="0" smtClean="0">
                <a:solidFill>
                  <a:schemeClr val="tx2"/>
                </a:solidFill>
                <a:latin typeface="Bookman Old Style" pitchFamily="18" charset="0"/>
                <a:cs typeface="Arabic Typesetting" pitchFamily="66" charset="-78"/>
              </a:rPr>
              <a:t>a menos que </a:t>
            </a:r>
            <a:r>
              <a:rPr lang="es-ES" sz="1600" i="1" dirty="0" smtClean="0">
                <a:solidFill>
                  <a:srgbClr val="FF3300"/>
                </a:solidFill>
                <a:latin typeface="Bookman Old Style" pitchFamily="18" charset="0"/>
                <a:cs typeface="Arabic Typesetting" pitchFamily="66" charset="-78"/>
              </a:rPr>
              <a:t>cambies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 de idea.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571472" y="4929198"/>
            <a:ext cx="6357982" cy="58477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b="1" i="1" dirty="0" smtClean="0">
                <a:solidFill>
                  <a:schemeClr val="tx2"/>
                </a:solidFill>
                <a:latin typeface="Bookman Old Style" pitchFamily="18" charset="0"/>
                <a:cs typeface="Arabic Typesetting" pitchFamily="66" charset="-78"/>
              </a:rPr>
              <a:t>Excepto que 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él no </a:t>
            </a:r>
            <a:r>
              <a:rPr lang="es-ES" sz="1600" i="1" dirty="0" smtClean="0">
                <a:solidFill>
                  <a:srgbClr val="FF3300"/>
                </a:solidFill>
                <a:latin typeface="Bookman Old Style" pitchFamily="18" charset="0"/>
                <a:cs typeface="Arabic Typesetting" pitchFamily="66" charset="-78"/>
              </a:rPr>
              <a:t>cambiara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 de actitud, yo </a:t>
            </a:r>
            <a:r>
              <a:rPr lang="es-ES" sz="1600" i="1" dirty="0" smtClean="0">
                <a:solidFill>
                  <a:srgbClr val="FF3300"/>
                </a:solidFill>
                <a:latin typeface="Bookman Old Style" pitchFamily="18" charset="0"/>
                <a:cs typeface="Arabic Typesetting" pitchFamily="66" charset="-78"/>
              </a:rPr>
              <a:t>hablaría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 con el seleccionador.</a:t>
            </a:r>
          </a:p>
        </p:txBody>
      </p:sp>
      <p:sp>
        <p:nvSpPr>
          <p:cNvPr id="12" name="11 CuadroTexto"/>
          <p:cNvSpPr txBox="1"/>
          <p:nvPr/>
        </p:nvSpPr>
        <p:spPr>
          <a:xfrm>
            <a:off x="571472" y="4214818"/>
            <a:ext cx="6357982" cy="58477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i="1" dirty="0" smtClean="0">
                <a:solidFill>
                  <a:srgbClr val="FF3300"/>
                </a:solidFill>
                <a:latin typeface="Bookman Old Style" pitchFamily="18" charset="0"/>
                <a:cs typeface="Arabic Typesetting" pitchFamily="66" charset="-78"/>
              </a:rPr>
              <a:t>Hablaba 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con el seleccionador </a:t>
            </a:r>
            <a:r>
              <a:rPr lang="es-ES" sz="1600" b="1" i="1" dirty="0" smtClean="0">
                <a:solidFill>
                  <a:schemeClr val="tx2"/>
                </a:solidFill>
                <a:latin typeface="Bookman Old Style" pitchFamily="18" charset="0"/>
                <a:cs typeface="Arabic Typesetting" pitchFamily="66" charset="-78"/>
              </a:rPr>
              <a:t>a menos que 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el equipo </a:t>
            </a:r>
            <a:r>
              <a:rPr lang="es-ES" sz="1600" i="1" dirty="0" smtClean="0">
                <a:solidFill>
                  <a:srgbClr val="FF3300"/>
                </a:solidFill>
                <a:latin typeface="Bookman Old Style" pitchFamily="18" charset="0"/>
                <a:cs typeface="Arabic Typesetting" pitchFamily="66" charset="-78"/>
              </a:rPr>
              <a:t>cambiara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 de idea.</a:t>
            </a:r>
          </a:p>
        </p:txBody>
      </p:sp>
      <p:sp>
        <p:nvSpPr>
          <p:cNvPr id="13" name="12 Rectángulo redondeado"/>
          <p:cNvSpPr/>
          <p:nvPr/>
        </p:nvSpPr>
        <p:spPr>
          <a:xfrm>
            <a:off x="7072330" y="4235053"/>
            <a:ext cx="1923660" cy="428628"/>
          </a:xfrm>
          <a:prstGeom prst="roundRect">
            <a:avLst/>
          </a:prstGeom>
          <a:solidFill>
            <a:schemeClr val="bg2">
              <a:lumMod val="60000"/>
              <a:lumOff val="40000"/>
              <a:alpha val="19000"/>
            </a:schemeClr>
          </a:solidFill>
          <a:ln w="3492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>
                <a:solidFill>
                  <a:schemeClr val="accent2">
                    <a:lumMod val="50000"/>
                  </a:schemeClr>
                </a:solidFill>
              </a:rPr>
              <a:t>Condición real</a:t>
            </a:r>
          </a:p>
          <a:p>
            <a:pPr algn="ctr"/>
            <a:r>
              <a:rPr lang="es-ES" sz="1400" dirty="0" smtClean="0">
                <a:solidFill>
                  <a:schemeClr val="accent2">
                    <a:lumMod val="50000"/>
                  </a:schemeClr>
                </a:solidFill>
              </a:rPr>
              <a:t>Hábito  en el pasado</a:t>
            </a:r>
            <a:endParaRPr lang="es-ES" sz="1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4" name="13 Rectángulo redondeado"/>
          <p:cNvSpPr/>
          <p:nvPr/>
        </p:nvSpPr>
        <p:spPr>
          <a:xfrm>
            <a:off x="7000892" y="5758636"/>
            <a:ext cx="1714512" cy="285752"/>
          </a:xfrm>
          <a:prstGeom prst="roundRect">
            <a:avLst/>
          </a:prstGeom>
          <a:solidFill>
            <a:schemeClr val="bg2">
              <a:lumMod val="60000"/>
              <a:lumOff val="40000"/>
              <a:alpha val="19000"/>
            </a:schemeClr>
          </a:solidFill>
          <a:ln w="3492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>
                <a:solidFill>
                  <a:schemeClr val="accent2">
                    <a:lumMod val="50000"/>
                  </a:schemeClr>
                </a:solidFill>
              </a:rPr>
              <a:t>Imposible</a:t>
            </a:r>
            <a:endParaRPr lang="es-ES" sz="1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6" name="15 Rectángulo redondeado"/>
          <p:cNvSpPr/>
          <p:nvPr/>
        </p:nvSpPr>
        <p:spPr>
          <a:xfrm>
            <a:off x="7000892" y="5072074"/>
            <a:ext cx="1714512" cy="285752"/>
          </a:xfrm>
          <a:prstGeom prst="roundRect">
            <a:avLst/>
          </a:prstGeom>
          <a:solidFill>
            <a:schemeClr val="bg2">
              <a:lumMod val="60000"/>
              <a:lumOff val="40000"/>
              <a:alpha val="19000"/>
            </a:schemeClr>
          </a:solidFill>
          <a:ln w="3492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>
                <a:solidFill>
                  <a:schemeClr val="accent2">
                    <a:lumMod val="50000"/>
                  </a:schemeClr>
                </a:solidFill>
              </a:rPr>
              <a:t>Una posibilidad</a:t>
            </a:r>
            <a:endParaRPr lang="es-ES" sz="1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7" name="16 Rectángulo redondeado"/>
          <p:cNvSpPr/>
          <p:nvPr/>
        </p:nvSpPr>
        <p:spPr>
          <a:xfrm>
            <a:off x="7054634" y="3867221"/>
            <a:ext cx="1714512" cy="285752"/>
          </a:xfrm>
          <a:prstGeom prst="roundRect">
            <a:avLst/>
          </a:prstGeom>
          <a:solidFill>
            <a:schemeClr val="bg2">
              <a:lumMod val="60000"/>
              <a:lumOff val="40000"/>
              <a:alpha val="19000"/>
            </a:schemeClr>
          </a:solidFill>
          <a:ln w="3492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>
                <a:solidFill>
                  <a:schemeClr val="accent2">
                    <a:lumMod val="50000"/>
                  </a:schemeClr>
                </a:solidFill>
              </a:rPr>
              <a:t>Condición real</a:t>
            </a:r>
            <a:endParaRPr lang="es-ES" sz="1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8" name="17 CuadroTexto"/>
          <p:cNvSpPr txBox="1"/>
          <p:nvPr/>
        </p:nvSpPr>
        <p:spPr>
          <a:xfrm>
            <a:off x="571472" y="5609125"/>
            <a:ext cx="6357982" cy="58477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b="1" i="1" dirty="0" smtClean="0">
                <a:solidFill>
                  <a:schemeClr val="tx2"/>
                </a:solidFill>
                <a:latin typeface="Bookman Old Style" pitchFamily="18" charset="0"/>
                <a:cs typeface="Arabic Typesetting" pitchFamily="66" charset="-78"/>
              </a:rPr>
              <a:t>Excepto que 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Carlos</a:t>
            </a:r>
            <a:r>
              <a:rPr lang="es-ES" sz="1600" b="1" i="1" dirty="0" smtClean="0">
                <a:solidFill>
                  <a:srgbClr val="00B050"/>
                </a:solidFill>
                <a:latin typeface="Bookman Old Style" pitchFamily="18" charset="0"/>
                <a:cs typeface="Arabic Typesetting" pitchFamily="66" charset="-78"/>
              </a:rPr>
              <a:t> </a:t>
            </a:r>
            <a:r>
              <a:rPr lang="es-ES" sz="1600" i="1" dirty="0" smtClean="0">
                <a:solidFill>
                  <a:srgbClr val="FF3300"/>
                </a:solidFill>
                <a:latin typeface="Bookman Old Style" pitchFamily="18" charset="0"/>
                <a:cs typeface="Arabic Typesetting" pitchFamily="66" charset="-78"/>
              </a:rPr>
              <a:t>hubiera cambiado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 de idea, a estas horas él ya</a:t>
            </a:r>
            <a:r>
              <a:rPr lang="es-ES" sz="1600" i="1" dirty="0" smtClean="0">
                <a:solidFill>
                  <a:srgbClr val="00B050"/>
                </a:solidFill>
                <a:latin typeface="Bookman Old Style" pitchFamily="18" charset="0"/>
                <a:cs typeface="Arabic Typesetting" pitchFamily="66" charset="-78"/>
              </a:rPr>
              <a:t> </a:t>
            </a:r>
            <a:r>
              <a:rPr lang="es-ES" sz="1600" i="1" dirty="0" smtClean="0">
                <a:solidFill>
                  <a:srgbClr val="FF3300"/>
                </a:solidFill>
                <a:latin typeface="Bookman Old Style" pitchFamily="18" charset="0"/>
                <a:cs typeface="Arabic Typesetting" pitchFamily="66" charset="-78"/>
              </a:rPr>
              <a:t>habría hablado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 con el seleccionador.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0" grpId="0" animBg="1"/>
      <p:bldP spid="12" grpId="0" animBg="1"/>
      <p:bldP spid="13" grpId="0" animBg="1"/>
      <p:bldP spid="14" grpId="0" animBg="1"/>
      <p:bldP spid="16" grpId="0" animBg="1"/>
      <p:bldP spid="17" grpId="0" animBg="1"/>
      <p:bldP spid="1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/>
            <a:r>
              <a:rPr lang="es-ES" dirty="0" smtClean="0"/>
              <a:t>Tema 7. </a:t>
            </a:r>
            <a:r>
              <a:rPr lang="es-ES" dirty="0" smtClean="0">
                <a:solidFill>
                  <a:srgbClr val="FFFFFF"/>
                </a:solidFill>
              </a:rPr>
              <a:t>¿Estás en forma?</a:t>
            </a:r>
            <a:endParaRPr lang="es-ES" dirty="0">
              <a:solidFill>
                <a:srgbClr val="FFFFFF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72330" y="142852"/>
            <a:ext cx="1885947" cy="12492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6 Rectángulo redondeado"/>
          <p:cNvSpPr/>
          <p:nvPr/>
        </p:nvSpPr>
        <p:spPr>
          <a:xfrm>
            <a:off x="6786578" y="3214686"/>
            <a:ext cx="1643074" cy="520967"/>
          </a:xfrm>
          <a:prstGeom prst="roundRect">
            <a:avLst/>
          </a:prstGeom>
          <a:solidFill>
            <a:schemeClr val="bg2">
              <a:lumMod val="60000"/>
              <a:lumOff val="40000"/>
              <a:alpha val="19000"/>
            </a:schemeClr>
          </a:solidFill>
          <a:ln w="3492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>
                <a:solidFill>
                  <a:schemeClr val="accent2">
                    <a:lumMod val="50000"/>
                  </a:schemeClr>
                </a:solidFill>
              </a:rPr>
              <a:t>Condicional real</a:t>
            </a:r>
          </a:p>
          <a:p>
            <a:pPr algn="ctr"/>
            <a:r>
              <a:rPr lang="es-ES" sz="1400" dirty="0" smtClean="0">
                <a:solidFill>
                  <a:schemeClr val="accent2">
                    <a:lumMod val="50000"/>
                  </a:schemeClr>
                </a:solidFill>
              </a:rPr>
              <a:t>Hábito pasado</a:t>
            </a:r>
            <a:endParaRPr lang="es-ES" sz="1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571472" y="2428868"/>
            <a:ext cx="6144736" cy="58477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b="1" i="1" dirty="0" smtClean="0">
                <a:solidFill>
                  <a:schemeClr val="tx2"/>
                </a:solidFill>
                <a:latin typeface="Bookman Old Style" pitchFamily="18" charset="0"/>
                <a:cs typeface="Arabic Typesetting" pitchFamily="66" charset="-78"/>
              </a:rPr>
              <a:t>Excepto si </a:t>
            </a:r>
            <a:r>
              <a:rPr lang="es-ES" sz="1600" i="1" dirty="0" smtClean="0">
                <a:solidFill>
                  <a:srgbClr val="FF3300"/>
                </a:solidFill>
                <a:latin typeface="Bookman Old Style" pitchFamily="18" charset="0"/>
                <a:cs typeface="Arabic Typesetting" pitchFamily="66" charset="-78"/>
              </a:rPr>
              <a:t>ficha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 por el Barça, no le </a:t>
            </a:r>
            <a:r>
              <a:rPr lang="es-ES" sz="1600" i="1" dirty="0" smtClean="0">
                <a:solidFill>
                  <a:srgbClr val="FF3300"/>
                </a:solidFill>
                <a:latin typeface="Bookman Old Style" pitchFamily="18" charset="0"/>
                <a:cs typeface="Arabic Typesetting" pitchFamily="66" charset="-78"/>
              </a:rPr>
              <a:t>podremos 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ver jugar en España.</a:t>
            </a:r>
          </a:p>
        </p:txBody>
      </p:sp>
      <p:sp>
        <p:nvSpPr>
          <p:cNvPr id="9" name="8 Rectángulo redondeado"/>
          <p:cNvSpPr/>
          <p:nvPr/>
        </p:nvSpPr>
        <p:spPr>
          <a:xfrm>
            <a:off x="6786578" y="2571744"/>
            <a:ext cx="1643074" cy="285752"/>
          </a:xfrm>
          <a:prstGeom prst="roundRect">
            <a:avLst/>
          </a:prstGeom>
          <a:solidFill>
            <a:schemeClr val="bg2">
              <a:lumMod val="60000"/>
              <a:lumOff val="40000"/>
              <a:alpha val="19000"/>
            </a:schemeClr>
          </a:solidFill>
          <a:ln w="3492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>
                <a:solidFill>
                  <a:schemeClr val="accent2">
                    <a:lumMod val="50000"/>
                  </a:schemeClr>
                </a:solidFill>
              </a:rPr>
              <a:t>Condicional real</a:t>
            </a:r>
            <a:endParaRPr lang="es-ES" sz="1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0" name="9 Rectángulo redondeado"/>
          <p:cNvSpPr/>
          <p:nvPr/>
        </p:nvSpPr>
        <p:spPr>
          <a:xfrm>
            <a:off x="6786578" y="5214950"/>
            <a:ext cx="1643074" cy="285752"/>
          </a:xfrm>
          <a:prstGeom prst="roundRect">
            <a:avLst/>
          </a:prstGeom>
          <a:solidFill>
            <a:schemeClr val="bg2">
              <a:lumMod val="60000"/>
              <a:lumOff val="40000"/>
              <a:alpha val="19000"/>
            </a:schemeClr>
          </a:solidFill>
          <a:ln w="3492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>
                <a:solidFill>
                  <a:schemeClr val="accent2">
                    <a:lumMod val="50000"/>
                  </a:schemeClr>
                </a:solidFill>
              </a:rPr>
              <a:t>Imposible</a:t>
            </a:r>
            <a:endParaRPr lang="es-ES" sz="1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571472" y="5072074"/>
            <a:ext cx="6146988" cy="58477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Le </a:t>
            </a:r>
            <a:r>
              <a:rPr lang="es-ES" sz="1600" i="1" dirty="0" smtClean="0">
                <a:solidFill>
                  <a:srgbClr val="FF3300"/>
                </a:solidFill>
                <a:latin typeface="Bookman Old Style" pitchFamily="18" charset="0"/>
                <a:cs typeface="Arabic Typesetting" pitchFamily="66" charset="-78"/>
              </a:rPr>
              <a:t>habría/hubiera contratado </a:t>
            </a:r>
            <a:r>
              <a:rPr lang="es-ES" sz="1600" b="1" i="1" dirty="0" smtClean="0">
                <a:solidFill>
                  <a:schemeClr val="tx2"/>
                </a:solidFill>
                <a:latin typeface="Bookman Old Style" pitchFamily="18" charset="0"/>
                <a:cs typeface="Arabic Typesetting" pitchFamily="66" charset="-78"/>
              </a:rPr>
              <a:t>excepto si 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hubiera tenido una lesión ese mismo año. </a:t>
            </a:r>
          </a:p>
        </p:txBody>
      </p:sp>
      <p:sp>
        <p:nvSpPr>
          <p:cNvPr id="12" name="11 CuadroTexto"/>
          <p:cNvSpPr txBox="1"/>
          <p:nvPr/>
        </p:nvSpPr>
        <p:spPr>
          <a:xfrm>
            <a:off x="571472" y="3286124"/>
            <a:ext cx="6144736" cy="33855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No </a:t>
            </a:r>
            <a:r>
              <a:rPr lang="es-ES" sz="1600" i="1" dirty="0" smtClean="0">
                <a:solidFill>
                  <a:srgbClr val="FF3300"/>
                </a:solidFill>
                <a:latin typeface="Bookman Old Style" pitchFamily="18" charset="0"/>
                <a:cs typeface="Arabic Typesetting" pitchFamily="66" charset="-78"/>
              </a:rPr>
              <a:t>se levantaba, </a:t>
            </a:r>
            <a:r>
              <a:rPr lang="es-ES" sz="1600" b="1" i="1" dirty="0" smtClean="0">
                <a:solidFill>
                  <a:schemeClr val="tx2"/>
                </a:solidFill>
                <a:latin typeface="Bookman Old Style" pitchFamily="18" charset="0"/>
                <a:cs typeface="Arabic Typesetting" pitchFamily="66" charset="-78"/>
              </a:rPr>
              <a:t>excepto </a:t>
            </a:r>
            <a:r>
              <a:rPr lang="es-ES" sz="1600" b="1" i="1" dirty="0">
                <a:solidFill>
                  <a:schemeClr val="tx2"/>
                </a:solidFill>
                <a:latin typeface="Bookman Old Style" pitchFamily="18" charset="0"/>
                <a:cs typeface="Arabic Typesetting" pitchFamily="66" charset="-78"/>
              </a:rPr>
              <a:t>si </a:t>
            </a:r>
            <a:r>
              <a:rPr lang="es-ES" sz="1600" i="1" dirty="0">
                <a:solidFill>
                  <a:srgbClr val="FF3300"/>
                </a:solidFill>
                <a:latin typeface="Bookman Old Style" pitchFamily="18" charset="0"/>
                <a:cs typeface="Arabic Typesetting" pitchFamily="66" charset="-78"/>
              </a:rPr>
              <a:t>tocaban</a:t>
            </a:r>
            <a:r>
              <a:rPr lang="es-ES" sz="1600" i="1" dirty="0">
                <a:latin typeface="Bookman Old Style" pitchFamily="18" charset="0"/>
                <a:cs typeface="Arabic Typesetting" pitchFamily="66" charset="-78"/>
              </a:rPr>
              <a:t> el 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himno.</a:t>
            </a:r>
          </a:p>
        </p:txBody>
      </p:sp>
      <p:sp>
        <p:nvSpPr>
          <p:cNvPr id="14" name="13 CuadroTexto"/>
          <p:cNvSpPr txBox="1"/>
          <p:nvPr/>
        </p:nvSpPr>
        <p:spPr>
          <a:xfrm>
            <a:off x="500034" y="1500174"/>
            <a:ext cx="58309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i="1" dirty="0" smtClean="0">
                <a:solidFill>
                  <a:srgbClr val="663300"/>
                </a:solidFill>
              </a:rPr>
              <a:t>Excepto si  </a:t>
            </a:r>
            <a:r>
              <a:rPr lang="es-ES" dirty="0" smtClean="0"/>
              <a:t>lleva indicativo si es una condicional de tipo real.</a:t>
            </a:r>
          </a:p>
          <a:p>
            <a:r>
              <a:rPr lang="es-ES" dirty="0" smtClean="0"/>
              <a:t>Lleva subjuntivo  en las condicionales posibles e imposibles. </a:t>
            </a:r>
          </a:p>
        </p:txBody>
      </p:sp>
      <p:sp>
        <p:nvSpPr>
          <p:cNvPr id="15" name="14 CuadroTexto"/>
          <p:cNvSpPr txBox="1"/>
          <p:nvPr/>
        </p:nvSpPr>
        <p:spPr>
          <a:xfrm>
            <a:off x="571472" y="4286256"/>
            <a:ext cx="6144737" cy="58477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No</a:t>
            </a:r>
            <a:r>
              <a:rPr lang="es-ES" sz="1600" i="1" dirty="0" smtClean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  <a:cs typeface="Arabic Typesetting" pitchFamily="66" charset="-78"/>
              </a:rPr>
              <a:t> </a:t>
            </a:r>
            <a:r>
              <a:rPr lang="es-ES" sz="1600" i="1" dirty="0" smtClean="0">
                <a:solidFill>
                  <a:srgbClr val="FF3300"/>
                </a:solidFill>
                <a:latin typeface="Bookman Old Style" pitchFamily="18" charset="0"/>
                <a:cs typeface="Arabic Typesetting" pitchFamily="66" charset="-78"/>
              </a:rPr>
              <a:t>dejaría 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a su actual club </a:t>
            </a:r>
            <a:r>
              <a:rPr lang="es-ES" sz="1600" b="1" i="1" dirty="0" smtClean="0">
                <a:solidFill>
                  <a:schemeClr val="tx2"/>
                </a:solidFill>
                <a:latin typeface="Bookman Old Style" pitchFamily="18" charset="0"/>
                <a:cs typeface="Arabic Typesetting" pitchFamily="66" charset="-78"/>
              </a:rPr>
              <a:t>excepto </a:t>
            </a:r>
            <a:r>
              <a:rPr lang="es-ES" sz="1600" b="1" i="1" dirty="0">
                <a:solidFill>
                  <a:schemeClr val="tx2"/>
                </a:solidFill>
                <a:latin typeface="Bookman Old Style" pitchFamily="18" charset="0"/>
                <a:cs typeface="Arabic Typesetting" pitchFamily="66" charset="-78"/>
              </a:rPr>
              <a:t>si 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le</a:t>
            </a:r>
            <a:r>
              <a:rPr lang="es-ES" sz="1600" b="1" i="1" dirty="0" smtClean="0">
                <a:solidFill>
                  <a:schemeClr val="tx2"/>
                </a:solidFill>
                <a:latin typeface="Bookman Old Style" pitchFamily="18" charset="0"/>
                <a:cs typeface="Arabic Typesetting" pitchFamily="66" charset="-78"/>
              </a:rPr>
              <a:t> </a:t>
            </a:r>
            <a:r>
              <a:rPr lang="es-ES" sz="1600" i="1" dirty="0">
                <a:solidFill>
                  <a:srgbClr val="FF0000"/>
                </a:solidFill>
                <a:latin typeface="Bookman Old Style" pitchFamily="18" charset="0"/>
                <a:cs typeface="Arabic Typesetting" pitchFamily="66" charset="-78"/>
              </a:rPr>
              <a:t>llamaran</a:t>
            </a:r>
            <a:r>
              <a:rPr lang="es-ES" sz="1600" i="1" dirty="0">
                <a:latin typeface="Bookman Old Style" pitchFamily="18" charset="0"/>
                <a:cs typeface="Arabic Typesetting" pitchFamily="66" charset="-78"/>
              </a:rPr>
              <a:t> de un equipo de </a:t>
            </a:r>
            <a:r>
              <a:rPr lang="es-ES" sz="1600" i="1" dirty="0" smtClean="0">
                <a:latin typeface="Bookman Old Style" pitchFamily="18" charset="0"/>
                <a:cs typeface="Arabic Typesetting" pitchFamily="66" charset="-78"/>
              </a:rPr>
              <a:t>primera.</a:t>
            </a:r>
          </a:p>
        </p:txBody>
      </p:sp>
      <p:sp>
        <p:nvSpPr>
          <p:cNvPr id="16" name="15 Rectángulo redondeado"/>
          <p:cNvSpPr/>
          <p:nvPr/>
        </p:nvSpPr>
        <p:spPr>
          <a:xfrm>
            <a:off x="6786578" y="4429132"/>
            <a:ext cx="1643074" cy="285752"/>
          </a:xfrm>
          <a:prstGeom prst="roundRect">
            <a:avLst/>
          </a:prstGeom>
          <a:solidFill>
            <a:schemeClr val="bg2">
              <a:lumMod val="60000"/>
              <a:lumOff val="40000"/>
              <a:alpha val="19000"/>
            </a:schemeClr>
          </a:solidFill>
          <a:ln w="3492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>
                <a:solidFill>
                  <a:schemeClr val="accent2">
                    <a:lumMod val="50000"/>
                  </a:schemeClr>
                </a:solidFill>
              </a:rPr>
              <a:t>Una posibilidad</a:t>
            </a:r>
            <a:endParaRPr lang="es-ES" sz="14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5" grpId="0" animBg="1"/>
      <p:bldP spid="16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Personalizado 9">
      <a:dk1>
        <a:sysClr val="windowText" lastClr="000000"/>
      </a:dk1>
      <a:lt1>
        <a:srgbClr val="D6ECFF"/>
      </a:lt1>
      <a:dk2>
        <a:srgbClr val="4E5B6F"/>
      </a:dk2>
      <a:lt2>
        <a:srgbClr val="FEE29C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3501</TotalTime>
  <Words>2151</Words>
  <Application>Microsoft Office PowerPoint</Application>
  <PresentationFormat>Presentación en pantalla (4:3)</PresentationFormat>
  <Paragraphs>209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4" baseType="lpstr">
      <vt:lpstr>Tema de Office</vt:lpstr>
      <vt:lpstr>Tema 7 ¿Estás en forma?</vt:lpstr>
      <vt:lpstr>Tema 7. ¿Estás en forma?</vt:lpstr>
      <vt:lpstr>Tema 7. ¿Estás en forma?</vt:lpstr>
      <vt:lpstr>Tema 7. ¿Estás en forma?</vt:lpstr>
      <vt:lpstr>Tema 7. ¿Estás en forma?</vt:lpstr>
      <vt:lpstr>Tema 7. ¿Estás en forma?</vt:lpstr>
      <vt:lpstr>Tema 7. ¿Estás en forma?</vt:lpstr>
      <vt:lpstr>Tema 7. ¿Estás en forma?</vt:lpstr>
      <vt:lpstr>Tema 7. ¿Estás en forma?</vt:lpstr>
      <vt:lpstr>Tema 7. ¿Estás en forma?</vt:lpstr>
      <vt:lpstr>Tema 7. ¿Estás en forma?</vt:lpstr>
      <vt:lpstr>Tema 7. ¿Estás en forma?</vt:lpstr>
      <vt:lpstr>Tema 7. ¿Estás en forma?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Tema 1 En las ondas</dc:title>
  <dc:creator>Vanesa</dc:creator>
  <cp:lastModifiedBy>Anna</cp:lastModifiedBy>
  <cp:revision>403</cp:revision>
  <dcterms:created xsi:type="dcterms:W3CDTF">2014-03-22T12:11:25Z</dcterms:created>
  <dcterms:modified xsi:type="dcterms:W3CDTF">2014-08-27T19:40:47Z</dcterms:modified>
</cp:coreProperties>
</file>