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1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73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71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364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1340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576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91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612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2859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50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337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9137-83B4-4273-8E0E-8516529A0DF3}" type="datetimeFigureOut">
              <a:rPr lang="es-ES" smtClean="0"/>
              <a:pPr/>
              <a:t>17/09/2014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4873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6: ¡A comer!</a:t>
            </a: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776" y="3861048"/>
            <a:ext cx="2434777" cy="196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61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639273"/>
              </p:ext>
            </p:extLst>
          </p:nvPr>
        </p:nvGraphicFramePr>
        <p:xfrm>
          <a:off x="179512" y="1424086"/>
          <a:ext cx="8712968" cy="2512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2160240"/>
                <a:gridCol w="5544616"/>
              </a:tblGrid>
              <a:tr h="32422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SUFIJO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SIGNIFICADO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683892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afición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movimiento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actitud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palabra proveniente de una lengua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Alpin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ismo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afición a subir montañas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Cub</a:t>
                      </a:r>
                      <a:r>
                        <a:rPr lang="es-ES" sz="1800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ismo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movimiento pictórico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Altru</a:t>
                      </a:r>
                      <a:r>
                        <a:rPr lang="es-ES" sz="1800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ismo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con tendencia a buscar el bien en los demás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Italian</a:t>
                      </a:r>
                      <a:r>
                        <a:rPr lang="es-ES" sz="1800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ismo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palabra o giro idiomático propio del italiano</a:t>
                      </a:r>
                    </a:p>
                    <a:p>
                      <a:endParaRPr lang="es-ES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83892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-MANÍA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gusto, afición u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obsesión por algo</a:t>
                      </a:r>
                      <a:endParaRPr lang="es-ES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aseline="0" dirty="0" err="1" smtClean="0">
                          <a:solidFill>
                            <a:schemeClr val="bg1"/>
                          </a:solidFill>
                        </a:rPr>
                        <a:t>Alonso</a:t>
                      </a:r>
                      <a:r>
                        <a:rPr lang="es-ES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manía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el que es un fan de Fernando Alonso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270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998175"/>
              </p:ext>
            </p:extLst>
          </p:nvPr>
        </p:nvGraphicFramePr>
        <p:xfrm>
          <a:off x="395536" y="2492896"/>
          <a:ext cx="8496944" cy="415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9429"/>
                <a:gridCol w="5917515"/>
              </a:tblGrid>
              <a:tr h="136024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FORMACIÓN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NOMBRE + NOMBRE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Hojalata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 (hoja + lata)= lámina fina de acero o hierro parecida a una hoja</a:t>
                      </a:r>
                    </a:p>
                  </a:txBody>
                  <a:tcPr/>
                </a:tc>
              </a:tr>
              <a:tr h="658976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NOMBRE + ADJETIVO (ADJETIVO + NOMBRE)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</a:t>
                      </a:r>
                      <a:r>
                        <a:rPr lang="es-ES" sz="1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si el primero termina</a:t>
                      </a:r>
                      <a:r>
                        <a:rPr lang="es-ES" sz="14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en “-o/a”, a veces la pierde o la cambia por “</a:t>
                      </a:r>
                      <a:r>
                        <a:rPr lang="es-ES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</a:t>
                      </a:r>
                      <a:r>
                        <a:rPr lang="es-ES" sz="14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”)</a:t>
                      </a:r>
                      <a:endParaRPr lang="es-ES" sz="1800" b="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Aguardiente </a:t>
                      </a:r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(agua</a:t>
                      </a:r>
                      <a:r>
                        <a:rPr lang="es-ES" sz="18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+ ardiente)= bebida alcohólica fuerte</a:t>
                      </a:r>
                      <a:r>
                        <a:rPr lang="es-ES" sz="1800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Milhojas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 (mil + hojas)= pastel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compuesto por muchas capas de hojaldre y crema o merengue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Cuellilargo</a:t>
                      </a:r>
                      <a:r>
                        <a:rPr lang="es-E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8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(cuello + largo)= persona con el cuello largo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ADJETIVO + ADJETIVO</a:t>
                      </a:r>
                    </a:p>
                    <a:p>
                      <a:r>
                        <a:rPr lang="es-ES" sz="1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(si el primero termina</a:t>
                      </a:r>
                      <a:r>
                        <a:rPr lang="es-ES" sz="14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en “-o”, la pierde o la cambia por “</a:t>
                      </a:r>
                      <a:r>
                        <a:rPr lang="es-ES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</a:t>
                      </a:r>
                      <a:r>
                        <a:rPr lang="es-ES" sz="1400" b="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”)</a:t>
                      </a:r>
                      <a:endParaRPr lang="es-ES" sz="1400" b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Rojiblancos</a:t>
                      </a:r>
                      <a:r>
                        <a:rPr lang="es-ES" dirty="0" smtClean="0"/>
                        <a:t> (rojo + blanco)= jugadores</a:t>
                      </a:r>
                      <a:r>
                        <a:rPr lang="es-ES" baseline="0" dirty="0" smtClean="0"/>
                        <a:t> que llevan una </a:t>
                      </a:r>
                      <a:r>
                        <a:rPr lang="es-ES" dirty="0" smtClean="0"/>
                        <a:t>camiseta</a:t>
                      </a:r>
                      <a:r>
                        <a:rPr lang="es-ES" baseline="0" dirty="0" smtClean="0"/>
                        <a:t> deportiva con franjas rojas y blancas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VERBO + NOMBRE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Abrelatas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 (abrir + latas)= aparato que sirve para abrir latas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VERBO + VERBO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Hazmerreír</a:t>
                      </a:r>
                      <a:r>
                        <a:rPr lang="es-ES" dirty="0" smtClean="0"/>
                        <a:t> (hacerme</a:t>
                      </a:r>
                      <a:r>
                        <a:rPr lang="es-ES" baseline="0" dirty="0" smtClean="0"/>
                        <a:t> + reír)= persona o situación que provoca risa por su excentricidad o por ser ridículo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Rectángulo redondeado"/>
          <p:cNvSpPr/>
          <p:nvPr/>
        </p:nvSpPr>
        <p:spPr>
          <a:xfrm>
            <a:off x="539552" y="1177713"/>
            <a:ext cx="2664296" cy="4927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PALABRAS COMPUESTAS</a:t>
            </a: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1772816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Son palabras formadas por dos o más palabras simples para formar una palabra nueva con otro significado. Se forman de la siguiente manera: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620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624480"/>
              </p:ext>
            </p:extLst>
          </p:nvPr>
        </p:nvGraphicFramePr>
        <p:xfrm>
          <a:off x="395536" y="1772816"/>
          <a:ext cx="8496944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9429"/>
                <a:gridCol w="5917515"/>
              </a:tblGrid>
              <a:tr h="136024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FORMACIÓN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VERBO + ADVERBIO</a:t>
                      </a:r>
                    </a:p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(ADVERBIO + VERBO)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Abrefácil</a:t>
                      </a:r>
                      <a:r>
                        <a:rPr lang="es-ES" dirty="0" smtClean="0"/>
                        <a:t> ( abrir+ fácil)= sistema que permite abrir fácilmente envoltorios</a:t>
                      </a:r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Malcomer</a:t>
                      </a:r>
                      <a:r>
                        <a:rPr lang="es-ES" dirty="0" smtClean="0"/>
                        <a:t> (mal + comer)= comer poco o a disgusto por no</a:t>
                      </a:r>
                      <a:r>
                        <a:rPr lang="es-ES" baseline="0" dirty="0" smtClean="0"/>
                        <a:t> ser muy buena la comida o no tener tiempo</a:t>
                      </a:r>
                      <a:endParaRPr lang="es-E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ADVERBIO + ADJETIVO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Bienvenido </a:t>
                      </a:r>
                      <a:r>
                        <a:rPr lang="es-ES" dirty="0" smtClean="0"/>
                        <a:t>(Bien + venido)= ser recibido cortésmente por alguien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PREPOSICIÓN + NOMBRE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Sobremesa</a:t>
                      </a:r>
                      <a:r>
                        <a:rPr lang="es-ES" dirty="0" smtClean="0"/>
                        <a:t> (sobre + mesa)= espacio de tiempo que se pasa en la mesa después de 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comer, normalmente para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charlar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FRASE</a:t>
                      </a:r>
                      <a:r>
                        <a:rPr lang="es-ES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ENTERA</a:t>
                      </a:r>
                      <a:endParaRPr lang="es-E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Correveidile </a:t>
                      </a:r>
                      <a:r>
                        <a:rPr lang="es-ES" dirty="0" smtClean="0"/>
                        <a:t>(corre + ve+ y+ dile)= persona que lleva y trae</a:t>
                      </a:r>
                      <a:r>
                        <a:rPr lang="es-ES" baseline="0" dirty="0" smtClean="0"/>
                        <a:t> chismes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52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11560" y="142408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¿Qué significan estas palabras con </a:t>
            </a:r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prefijos</a:t>
            </a:r>
            <a:r>
              <a:rPr lang="es-ES" dirty="0" smtClean="0">
                <a:solidFill>
                  <a:schemeClr val="bg1"/>
                </a:solidFill>
              </a:rPr>
              <a:t>?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1988840"/>
            <a:ext cx="1656184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1.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s-ES" dirty="0" smtClean="0">
                <a:solidFill>
                  <a:schemeClr val="bg1"/>
                </a:solidFill>
              </a:rPr>
              <a:t>normal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2.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Anti</a:t>
            </a:r>
            <a:r>
              <a:rPr lang="es-ES" dirty="0" smtClean="0">
                <a:solidFill>
                  <a:schemeClr val="bg1"/>
                </a:solidFill>
              </a:rPr>
              <a:t>natural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3.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Bi</a:t>
            </a:r>
            <a:r>
              <a:rPr lang="es-ES" dirty="0" smtClean="0">
                <a:solidFill>
                  <a:schemeClr val="bg1"/>
                </a:solidFill>
              </a:rPr>
              <a:t>centenario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4.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Co</a:t>
            </a:r>
            <a:r>
              <a:rPr lang="es-ES" dirty="0" smtClean="0">
                <a:solidFill>
                  <a:schemeClr val="bg1"/>
                </a:solidFill>
              </a:rPr>
              <a:t>piloto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5.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es-ES" dirty="0" smtClean="0">
                <a:solidFill>
                  <a:schemeClr val="bg1"/>
                </a:solidFill>
              </a:rPr>
              <a:t>terrar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38078" y="1996480"/>
            <a:ext cx="552100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 smtClean="0">
                <a:solidFill>
                  <a:srgbClr val="FF0000"/>
                </a:solidFill>
              </a:rPr>
              <a:t>Que no es normal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60351" y="4108430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¿Y estas?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70645" y="4670068"/>
            <a:ext cx="1800200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1.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Des</a:t>
            </a:r>
            <a:r>
              <a:rPr lang="es-ES" dirty="0" smtClean="0">
                <a:solidFill>
                  <a:schemeClr val="bg1"/>
                </a:solidFill>
              </a:rPr>
              <a:t>leal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2.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Ex </a:t>
            </a:r>
            <a:r>
              <a:rPr lang="es-ES" dirty="0" smtClean="0">
                <a:solidFill>
                  <a:schemeClr val="bg1"/>
                </a:solidFill>
              </a:rPr>
              <a:t>pareja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3.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Extra</a:t>
            </a:r>
            <a:r>
              <a:rPr lang="es-ES" dirty="0" smtClean="0">
                <a:solidFill>
                  <a:schemeClr val="bg1"/>
                </a:solidFill>
              </a:rPr>
              <a:t>ordinario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4.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Im</a:t>
            </a:r>
            <a:r>
              <a:rPr lang="es-ES" dirty="0" smtClean="0">
                <a:solidFill>
                  <a:schemeClr val="bg1"/>
                </a:solidFill>
              </a:rPr>
              <a:t>puntual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5.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Inter</a:t>
            </a:r>
            <a:r>
              <a:rPr lang="es-ES" dirty="0" smtClean="0">
                <a:solidFill>
                  <a:schemeClr val="bg1"/>
                </a:solidFill>
              </a:rPr>
              <a:t>estelar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6. </a:t>
            </a:r>
            <a:r>
              <a:rPr lang="es-ES" dirty="0" err="1" smtClean="0">
                <a:solidFill>
                  <a:schemeClr val="accent6">
                    <a:lumMod val="75000"/>
                  </a:schemeClr>
                </a:solidFill>
              </a:rPr>
              <a:t>Multi</a:t>
            </a:r>
            <a:r>
              <a:rPr lang="es-ES" dirty="0" err="1" smtClean="0">
                <a:solidFill>
                  <a:schemeClr val="bg1"/>
                </a:solidFill>
              </a:rPr>
              <a:t>cines</a:t>
            </a:r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638077" y="4467910"/>
            <a:ext cx="555069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 smtClean="0">
                <a:solidFill>
                  <a:srgbClr val="FF0000"/>
                </a:solidFill>
              </a:rPr>
              <a:t>Que no es leal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638078" y="2358172"/>
            <a:ext cx="552100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2. Contrario </a:t>
            </a:r>
            <a:r>
              <a:rPr lang="es-ES" dirty="0">
                <a:solidFill>
                  <a:srgbClr val="FF0000"/>
                </a:solidFill>
              </a:rPr>
              <a:t>a lo natural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2638078" y="3099351"/>
            <a:ext cx="5530130" cy="3693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4. </a:t>
            </a:r>
            <a:r>
              <a:rPr lang="es-ES" dirty="0">
                <a:solidFill>
                  <a:srgbClr val="FF0000"/>
                </a:solidFill>
              </a:rPr>
              <a:t>Persona que trabaja conjuntamente con el </a:t>
            </a:r>
            <a:r>
              <a:rPr lang="es-ES" dirty="0" smtClean="0">
                <a:solidFill>
                  <a:srgbClr val="FF0000"/>
                </a:solidFill>
              </a:rPr>
              <a:t>piloto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638078" y="3468683"/>
            <a:ext cx="5530130" cy="3693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5. </a:t>
            </a:r>
            <a:r>
              <a:rPr lang="es-ES" dirty="0">
                <a:solidFill>
                  <a:srgbClr val="FF0000"/>
                </a:solidFill>
              </a:rPr>
              <a:t>Cubrir con tierra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638078" y="2727504"/>
            <a:ext cx="5530130" cy="3693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3. </a:t>
            </a:r>
            <a:r>
              <a:rPr lang="es-ES" dirty="0">
                <a:solidFill>
                  <a:srgbClr val="FF0000"/>
                </a:solidFill>
              </a:rPr>
              <a:t>Doble </a:t>
            </a:r>
            <a:r>
              <a:rPr lang="es-ES" dirty="0" smtClean="0">
                <a:solidFill>
                  <a:srgbClr val="FF0000"/>
                </a:solidFill>
              </a:rPr>
              <a:t>centenario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648372" y="4840154"/>
            <a:ext cx="553013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2. </a:t>
            </a:r>
            <a:r>
              <a:rPr lang="es-ES" dirty="0">
                <a:solidFill>
                  <a:srgbClr val="FF0000"/>
                </a:solidFill>
              </a:rPr>
              <a:t>Que ya no es pareja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648372" y="5209486"/>
            <a:ext cx="553013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3. Fuera de lo ordinario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2647975" y="5578818"/>
            <a:ext cx="5540796" cy="36933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4.Persona </a:t>
            </a:r>
            <a:r>
              <a:rPr lang="es-ES" dirty="0">
                <a:solidFill>
                  <a:srgbClr val="FF0000"/>
                </a:solidFill>
              </a:rPr>
              <a:t>que no es puntual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2647975" y="5948150"/>
            <a:ext cx="5530899" cy="36933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5. </a:t>
            </a:r>
            <a:r>
              <a:rPr lang="es-ES" dirty="0">
                <a:solidFill>
                  <a:srgbClr val="FF0000"/>
                </a:solidFill>
              </a:rPr>
              <a:t>Situado entre las estrellas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39987" y="6317482"/>
            <a:ext cx="554878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6. </a:t>
            </a:r>
            <a:r>
              <a:rPr lang="es-ES" dirty="0">
                <a:solidFill>
                  <a:srgbClr val="FF0000"/>
                </a:solidFill>
              </a:rPr>
              <a:t>Cines con muchas salas de </a:t>
            </a:r>
            <a:r>
              <a:rPr lang="es-ES" dirty="0" smtClean="0">
                <a:solidFill>
                  <a:srgbClr val="FF0000"/>
                </a:solidFill>
              </a:rPr>
              <a:t>proyección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79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8" grpId="0" animBg="1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11560" y="142408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¿Completa el significado de estas palabras con </a:t>
            </a:r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prefijo</a:t>
            </a:r>
            <a:r>
              <a:rPr lang="es-ES" dirty="0" smtClean="0">
                <a:solidFill>
                  <a:schemeClr val="bg1"/>
                </a:solidFill>
              </a:rPr>
              <a:t>?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1996480"/>
            <a:ext cx="6048672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Que tiene ___________ golpes y traumatismos</a:t>
            </a:r>
          </a:p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________ </a:t>
            </a:r>
            <a:r>
              <a:rPr lang="es-ES" dirty="0">
                <a:solidFill>
                  <a:schemeClr val="bg1"/>
                </a:solidFill>
              </a:rPr>
              <a:t>a calentar</a:t>
            </a:r>
          </a:p>
          <a:p>
            <a:pPr marL="342900" indent="-342900"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Por </a:t>
            </a:r>
            <a:r>
              <a:rPr lang="es-ES" dirty="0" smtClean="0">
                <a:solidFill>
                  <a:schemeClr val="bg1"/>
                </a:solidFill>
              </a:rPr>
              <a:t>________ </a:t>
            </a:r>
            <a:r>
              <a:rPr lang="es-ES" dirty="0">
                <a:solidFill>
                  <a:schemeClr val="bg1"/>
                </a:solidFill>
              </a:rPr>
              <a:t>de la tierra</a:t>
            </a:r>
          </a:p>
          <a:p>
            <a:pPr marL="342900" indent="-342900"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Persona que tiene poderes por </a:t>
            </a:r>
            <a:r>
              <a:rPr lang="es-ES" dirty="0" smtClean="0">
                <a:solidFill>
                  <a:schemeClr val="bg1"/>
                </a:solidFill>
              </a:rPr>
              <a:t>_______de </a:t>
            </a:r>
            <a:r>
              <a:rPr lang="es-ES" dirty="0">
                <a:solidFill>
                  <a:schemeClr val="bg1"/>
                </a:solidFill>
              </a:rPr>
              <a:t>lo normal</a:t>
            </a:r>
          </a:p>
          <a:p>
            <a:pPr marL="342900" indent="-342900"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Tierras que </a:t>
            </a:r>
            <a:r>
              <a:rPr lang="es-ES" dirty="0" smtClean="0">
                <a:solidFill>
                  <a:schemeClr val="bg1"/>
                </a:solidFill>
              </a:rPr>
              <a:t>están ___________de </a:t>
            </a:r>
            <a:r>
              <a:rPr lang="es-ES" dirty="0">
                <a:solidFill>
                  <a:schemeClr val="bg1"/>
                </a:solidFill>
              </a:rPr>
              <a:t>los Pirineos</a:t>
            </a:r>
          </a:p>
          <a:p>
            <a:pPr marL="342900" indent="-342900"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Persona que actúa </a:t>
            </a:r>
            <a:r>
              <a:rPr lang="es-ES" dirty="0" smtClean="0">
                <a:solidFill>
                  <a:schemeClr val="bg1"/>
                </a:solidFill>
              </a:rPr>
              <a:t>_________del </a:t>
            </a:r>
            <a:r>
              <a:rPr lang="es-ES" dirty="0">
                <a:solidFill>
                  <a:schemeClr val="bg1"/>
                </a:solidFill>
              </a:rPr>
              <a:t>rector de una universidad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21879" y="2006402"/>
            <a:ext cx="2060798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1.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Poli</a:t>
            </a:r>
            <a:r>
              <a:rPr lang="es-ES" dirty="0" smtClean="0">
                <a:solidFill>
                  <a:schemeClr val="bg1"/>
                </a:solidFill>
              </a:rPr>
              <a:t>traumatismo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2.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Re</a:t>
            </a:r>
            <a:r>
              <a:rPr lang="es-ES" dirty="0" smtClean="0">
                <a:solidFill>
                  <a:schemeClr val="bg1"/>
                </a:solidFill>
              </a:rPr>
              <a:t>calentar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3.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Sub</a:t>
            </a:r>
            <a:r>
              <a:rPr lang="es-ES" dirty="0" smtClean="0">
                <a:solidFill>
                  <a:schemeClr val="bg1"/>
                </a:solidFill>
              </a:rPr>
              <a:t>terráneo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4.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Super</a:t>
            </a:r>
            <a:r>
              <a:rPr lang="es-ES" dirty="0" smtClean="0">
                <a:solidFill>
                  <a:schemeClr val="bg1"/>
                </a:solidFill>
              </a:rPr>
              <a:t>héroe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5.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Trans</a:t>
            </a:r>
            <a:r>
              <a:rPr lang="es-ES" dirty="0" smtClean="0">
                <a:solidFill>
                  <a:schemeClr val="bg1"/>
                </a:solidFill>
              </a:rPr>
              <a:t>pirenaico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6. 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Vice</a:t>
            </a:r>
            <a:r>
              <a:rPr lang="es-ES" dirty="0" smtClean="0">
                <a:solidFill>
                  <a:schemeClr val="bg1"/>
                </a:solidFill>
              </a:rPr>
              <a:t>rrector</a:t>
            </a:r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499992" y="199648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muchos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203848" y="227687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Volver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635896" y="251423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debajo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101283" y="282224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encima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803626" y="305724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al otro lado 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937720" y="334983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en lugar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56692" y="3879661"/>
            <a:ext cx="833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¿Qué matiz le dan estos </a:t>
            </a:r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sufijos </a:t>
            </a:r>
            <a:r>
              <a:rPr lang="es-ES" dirty="0" smtClean="0">
                <a:solidFill>
                  <a:schemeClr val="bg1"/>
                </a:solidFill>
              </a:rPr>
              <a:t>a las palabras: despectivo /aumentativo /diminutivo/ cariñoso?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701130" y="4509120"/>
            <a:ext cx="2060798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Cuart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ucho</a:t>
            </a:r>
          </a:p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Raton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cillo</a:t>
            </a:r>
          </a:p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Dormil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ón</a:t>
            </a:r>
          </a:p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Delgad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ucho</a:t>
            </a:r>
          </a:p>
          <a:p>
            <a:pPr marL="342900" indent="-342900">
              <a:buAutoNum type="arabicPeriod"/>
            </a:pPr>
            <a:r>
              <a:rPr lang="es-ES" dirty="0" err="1" smtClean="0">
                <a:solidFill>
                  <a:schemeClr val="bg1"/>
                </a:solidFill>
              </a:rPr>
              <a:t>Niñ</a:t>
            </a:r>
            <a:r>
              <a:rPr lang="es-ES" dirty="0" err="1" smtClean="0">
                <a:solidFill>
                  <a:schemeClr val="accent6">
                    <a:lumMod val="75000"/>
                  </a:schemeClr>
                </a:solidFill>
              </a:rPr>
              <a:t>ín</a:t>
            </a:r>
            <a:endParaRPr lang="es-E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Bich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ejo</a:t>
            </a:r>
          </a:p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Vacil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ón </a:t>
            </a:r>
            <a:endParaRPr lang="es-ES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Despista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dilla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771800" y="4491930"/>
            <a:ext cx="604867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 smtClean="0">
                <a:solidFill>
                  <a:schemeClr val="bg1"/>
                </a:solidFill>
              </a:rPr>
              <a:t>Ej</a:t>
            </a:r>
            <a:r>
              <a:rPr lang="es-ES" dirty="0" smtClean="0">
                <a:solidFill>
                  <a:schemeClr val="bg1"/>
                </a:solidFill>
              </a:rPr>
              <a:t>: 1.despectivo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839219" y="4770833"/>
            <a:ext cx="60486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2.diminutivo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2852564" y="5061248"/>
            <a:ext cx="60486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3.aumentativo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2852564" y="5293950"/>
            <a:ext cx="60486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4.despectivo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2859410" y="5552265"/>
            <a:ext cx="60486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5.cariñoso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2852564" y="5817274"/>
            <a:ext cx="60486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6.despectivo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2859410" y="6113759"/>
            <a:ext cx="60486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7.aumentativo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2893690" y="6429299"/>
            <a:ext cx="60486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8.diminutivo (irónico) / cariñoso</a:t>
            </a:r>
          </a:p>
        </p:txBody>
      </p:sp>
    </p:spTree>
    <p:extLst>
      <p:ext uri="{BB962C8B-B14F-4D97-AF65-F5344CB8AC3E}">
        <p14:creationId xmlns:p14="http://schemas.microsoft.com/office/powerpoint/2010/main" val="385345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10" grpId="0" animBg="1"/>
      <p:bldP spid="4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11560" y="1424086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¿Puedes formar las </a:t>
            </a:r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palabras compuestas </a:t>
            </a:r>
            <a:r>
              <a:rPr lang="es-ES" dirty="0">
                <a:solidFill>
                  <a:schemeClr val="bg1"/>
                </a:solidFill>
              </a:rPr>
              <a:t>que </a:t>
            </a:r>
            <a:r>
              <a:rPr lang="es-ES" dirty="0" smtClean="0">
                <a:solidFill>
                  <a:schemeClr val="bg1"/>
                </a:solidFill>
              </a:rPr>
              <a:t>correspondan </a:t>
            </a:r>
            <a:r>
              <a:rPr lang="es-ES" dirty="0">
                <a:solidFill>
                  <a:schemeClr val="bg1"/>
                </a:solidFill>
              </a:rPr>
              <a:t>a estas definiciones </a:t>
            </a:r>
            <a:r>
              <a:rPr lang="es-ES" dirty="0" smtClean="0">
                <a:solidFill>
                  <a:schemeClr val="bg1"/>
                </a:solidFill>
              </a:rPr>
              <a:t>con estas palabras que te damos?  ¡Cuidado! En algunos casos hay que modificar un poco.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84920" y="3212976"/>
            <a:ext cx="8519750" cy="25853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Instrumento que sirve para quitar la piel a las patatas.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Variedad de la col de color blanco que desprende un fuerte olor al cocinarla. </a:t>
            </a:r>
            <a:endParaRPr lang="es-ES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Planta aromática que se usa como condimento.</a:t>
            </a:r>
            <a:endParaRPr lang="es-ES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Instrumento que sirve para convertir comida, después de cocerla, en puré.</a:t>
            </a:r>
            <a:endParaRPr lang="es-ES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Instrumento que sirve para romper la cáscara de las nueces.</a:t>
            </a:r>
            <a:endParaRPr lang="es-ES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Ocupaciones o tareas que hay que hacer.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438350" y="2123379"/>
            <a:ext cx="565393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Col           Pelar</a:t>
            </a:r>
            <a:r>
              <a:rPr lang="es-ES" dirty="0">
                <a:solidFill>
                  <a:schemeClr val="bg1"/>
                </a:solidFill>
              </a:rPr>
              <a:t>	</a:t>
            </a:r>
            <a:r>
              <a:rPr lang="es-ES" dirty="0" smtClean="0">
                <a:solidFill>
                  <a:schemeClr val="bg1"/>
                </a:solidFill>
              </a:rPr>
              <a:t>Nueces	Hierba	    Pasa	   Que</a:t>
            </a:r>
            <a:endParaRPr lang="es-ES" dirty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Hacer      	</a:t>
            </a:r>
            <a:r>
              <a:rPr lang="es-ES" dirty="0">
                <a:solidFill>
                  <a:schemeClr val="bg1"/>
                </a:solidFill>
              </a:rPr>
              <a:t>Buena </a:t>
            </a:r>
            <a:r>
              <a:rPr lang="es-ES" dirty="0" smtClean="0">
                <a:solidFill>
                  <a:schemeClr val="bg1"/>
                </a:solidFill>
              </a:rPr>
              <a:t>	Flor	 Cascar         Patatas    Puré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942409" y="329427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solidFill>
                  <a:srgbClr val="FF0000"/>
                </a:solidFill>
              </a:rPr>
              <a:t>Pelapatatas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968455" y="371146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Coliflor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5365948" y="413630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Hierbabuena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7840463" y="4573060"/>
            <a:ext cx="1164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Pasapurés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6474705" y="4942080"/>
            <a:ext cx="1374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Cascanueces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4841304" y="531141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Quehaceres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45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10" grpId="0" animBg="1"/>
      <p:bldP spid="7" grpId="0"/>
      <p:bldP spid="27" grpId="0"/>
      <p:bldP spid="28" grpId="0"/>
      <p:bldP spid="29" grpId="0"/>
      <p:bldP spid="30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11560" y="1750743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En español, como en muchas lenguas, se pueden formar palabras añadiendo  a otra palabra </a:t>
            </a:r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un prefijo </a:t>
            </a:r>
            <a:r>
              <a:rPr lang="es-ES" dirty="0" smtClean="0">
                <a:solidFill>
                  <a:schemeClr val="bg1"/>
                </a:solidFill>
              </a:rPr>
              <a:t>(delante de ella) o </a:t>
            </a:r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un sufijo </a:t>
            </a:r>
            <a:r>
              <a:rPr lang="es-ES" dirty="0" smtClean="0">
                <a:solidFill>
                  <a:schemeClr val="bg1"/>
                </a:solidFill>
              </a:rPr>
              <a:t>(detrás de ella).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969765" y="2772594"/>
            <a:ext cx="1008112" cy="50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calentar</a:t>
            </a:r>
            <a:endParaRPr lang="es-ES" dirty="0">
              <a:solidFill>
                <a:schemeClr val="bg1"/>
              </a:solidFill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2021210" y="2953196"/>
            <a:ext cx="28803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/>
          <p:cNvSpPr/>
          <p:nvPr/>
        </p:nvSpPr>
        <p:spPr>
          <a:xfrm>
            <a:off x="2316882" y="2772594"/>
            <a:ext cx="1224136" cy="50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re</a:t>
            </a:r>
            <a:r>
              <a:rPr lang="es-ES" dirty="0">
                <a:solidFill>
                  <a:schemeClr val="bg1"/>
                </a:solidFill>
              </a:rPr>
              <a:t>ca</a:t>
            </a:r>
            <a:r>
              <a:rPr lang="es-ES" dirty="0" smtClean="0">
                <a:solidFill>
                  <a:schemeClr val="bg1"/>
                </a:solidFill>
              </a:rPr>
              <a:t>lentar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3862561" y="2780928"/>
            <a:ext cx="3960440" cy="59736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Prefijo re- </a:t>
            </a:r>
            <a:r>
              <a:rPr lang="es-ES" dirty="0" smtClean="0">
                <a:solidFill>
                  <a:schemeClr val="bg1"/>
                </a:solidFill>
              </a:rPr>
              <a:t>=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(volver a)</a:t>
            </a:r>
          </a:p>
          <a:p>
            <a:pPr algn="ctr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Re</a:t>
            </a:r>
            <a:r>
              <a:rPr lang="es-ES" dirty="0" smtClean="0">
                <a:solidFill>
                  <a:schemeClr val="bg1"/>
                </a:solidFill>
              </a:rPr>
              <a:t>calentar = volver a calentar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933203" y="3609020"/>
            <a:ext cx="1008112" cy="50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fruta</a:t>
            </a:r>
            <a:endParaRPr lang="es-ES" dirty="0">
              <a:solidFill>
                <a:schemeClr val="bg1"/>
              </a:solidFill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>
            <a:off x="1961456" y="3861048"/>
            <a:ext cx="28803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 redondeado"/>
          <p:cNvSpPr/>
          <p:nvPr/>
        </p:nvSpPr>
        <p:spPr>
          <a:xfrm>
            <a:off x="2309242" y="3569595"/>
            <a:ext cx="1224136" cy="50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frut</a:t>
            </a:r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ero</a:t>
            </a: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3890764" y="3522740"/>
            <a:ext cx="3960440" cy="57606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Sufijo ero- </a:t>
            </a:r>
            <a:r>
              <a:rPr lang="es-ES" dirty="0" smtClean="0">
                <a:solidFill>
                  <a:schemeClr val="bg1"/>
                </a:solidFill>
              </a:rPr>
              <a:t>=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(que contiene)</a:t>
            </a:r>
          </a:p>
          <a:p>
            <a:pPr algn="ctr"/>
            <a:r>
              <a:rPr lang="es-ES" dirty="0" smtClean="0">
                <a:solidFill>
                  <a:schemeClr val="bg1"/>
                </a:solidFill>
              </a:rPr>
              <a:t>Frut</a:t>
            </a:r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ero</a:t>
            </a:r>
            <a:r>
              <a:rPr lang="es-ES" dirty="0" smtClean="0">
                <a:solidFill>
                  <a:schemeClr val="bg1"/>
                </a:solidFill>
              </a:rPr>
              <a:t> = recipiente que contiene fruta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83568" y="465313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O juntando dos palabras para crear una </a:t>
            </a:r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palabra compuesta</a:t>
            </a:r>
            <a:r>
              <a:rPr lang="es-ES" dirty="0" smtClean="0">
                <a:solidFill>
                  <a:schemeClr val="bg1"/>
                </a:solidFill>
              </a:rPr>
              <a:t>.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933203" y="5301208"/>
            <a:ext cx="1008112" cy="50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agrio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105472" y="5301208"/>
            <a:ext cx="254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endParaRPr lang="es-E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2483768" y="5280012"/>
            <a:ext cx="1008112" cy="50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dulce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3923928" y="5280012"/>
            <a:ext cx="3960440" cy="59736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agridulce </a:t>
            </a:r>
            <a:r>
              <a:rPr lang="es-ES" dirty="0" smtClean="0">
                <a:solidFill>
                  <a:schemeClr val="bg1"/>
                </a:solidFill>
              </a:rPr>
              <a:t>=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que tiene mezcla de agrio y dulce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49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/>
      <p:bldP spid="16" grpId="0" animBg="1"/>
      <p:bldP spid="17" grpId="0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 redondeado"/>
          <p:cNvSpPr/>
          <p:nvPr/>
        </p:nvSpPr>
        <p:spPr>
          <a:xfrm>
            <a:off x="899592" y="1424086"/>
            <a:ext cx="2448272" cy="4927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Algunos PREFIJOS</a:t>
            </a: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733074"/>
              </p:ext>
            </p:extLst>
          </p:nvPr>
        </p:nvGraphicFramePr>
        <p:xfrm>
          <a:off x="251520" y="2132856"/>
          <a:ext cx="8712968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2016224"/>
                <a:gridCol w="54726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PREFIJO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SIGNIFICADO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A-*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s-ES" sz="12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*Si empieza por vocal (AN-)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s-ES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ES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negación 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falto de…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teo= niega la existencia de Dios</a:t>
                      </a:r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cromático= falto de color</a:t>
                      </a:r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An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alfabeto=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 que no sabe leer ni escribir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ANTI-</a:t>
                      </a:r>
                      <a:endParaRPr lang="es-E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contrario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Anti</a:t>
                      </a:r>
                      <a:r>
                        <a:rPr lang="es-ES" dirty="0" smtClean="0"/>
                        <a:t>gripal = medicamento que va contra la gripe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BI-</a:t>
                      </a:r>
                      <a:endParaRPr lang="es-E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dos</a:t>
                      </a:r>
                    </a:p>
                    <a:p>
                      <a:r>
                        <a:rPr lang="es-ES" dirty="0" smtClean="0"/>
                        <a:t>doble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Bi</a:t>
                      </a:r>
                      <a:r>
                        <a:rPr lang="es-ES" dirty="0" smtClean="0"/>
                        <a:t>lingüe= habla dos lenguas</a:t>
                      </a:r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Bi</a:t>
                      </a:r>
                      <a:r>
                        <a:rPr lang="es-ES" dirty="0" smtClean="0"/>
                        <a:t>céfalo= de</a:t>
                      </a:r>
                      <a:r>
                        <a:rPr lang="es-ES" baseline="0" dirty="0" smtClean="0"/>
                        <a:t> doble cabeza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 (N)-*</a:t>
                      </a:r>
                    </a:p>
                    <a:p>
                      <a:r>
                        <a:rPr lang="es-ES" sz="12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*Si empieza por b/p (COM)-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unión</a:t>
                      </a:r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actuación conjunta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Con</a:t>
                      </a:r>
                      <a:r>
                        <a:rPr lang="es-ES" dirty="0" smtClean="0"/>
                        <a:t>vivir= vivir armónicamente con otros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</a:t>
                      </a:r>
                      <a:r>
                        <a:rPr lang="es-ES" dirty="0" smtClean="0"/>
                        <a:t>lindante= algo</a:t>
                      </a:r>
                      <a:r>
                        <a:rPr lang="es-ES" baseline="0" dirty="0" smtClean="0"/>
                        <a:t> que está unido a otra cosa por 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un</a:t>
                      </a:r>
                      <a:r>
                        <a:rPr lang="es-E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baseline="0" dirty="0" smtClean="0"/>
                        <a:t>lado</a:t>
                      </a:r>
                      <a:endParaRPr lang="es-E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</a:t>
                      </a:r>
                      <a:r>
                        <a:rPr lang="es-ES" dirty="0" smtClean="0"/>
                        <a:t>operar= trabajar</a:t>
                      </a:r>
                      <a:r>
                        <a:rPr lang="es-ES" baseline="0" dirty="0" smtClean="0"/>
                        <a:t> conjuntamente con otras personas</a:t>
                      </a:r>
                      <a:endParaRPr lang="es-ES" dirty="0" smtClean="0"/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Com</a:t>
                      </a:r>
                      <a:r>
                        <a:rPr lang="es-ES" dirty="0" smtClean="0"/>
                        <a:t>patriota= personas unidas por una misma patria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EN*-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*Si empieza por b/p (EM-)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dentro de…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cubierto por…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lang="es-ES" dirty="0" smtClean="0"/>
                        <a:t>latar= poner dentro de una lata</a:t>
                      </a:r>
                    </a:p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s-ES" dirty="0" smtClean="0"/>
                        <a:t>papelar= cubrir las paredes</a:t>
                      </a:r>
                      <a:r>
                        <a:rPr lang="es-ES" baseline="0" dirty="0" smtClean="0"/>
                        <a:t> con papel 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75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125066"/>
              </p:ext>
            </p:extLst>
          </p:nvPr>
        </p:nvGraphicFramePr>
        <p:xfrm>
          <a:off x="107504" y="1196752"/>
          <a:ext cx="8712968" cy="552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872208"/>
                <a:gridCol w="56166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PREFIJO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SIGNIFICADO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DE(S)-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s-ES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ES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trike="noStrike" dirty="0" smtClean="0">
                          <a:solidFill>
                            <a:schemeClr val="bg1"/>
                          </a:solidFill>
                        </a:rPr>
                        <a:t>negación</a:t>
                      </a:r>
                      <a:r>
                        <a:rPr lang="es-ES" strike="sngStrike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1400" strike="noStrike" dirty="0" smtClean="0">
                          <a:solidFill>
                            <a:schemeClr val="bg1"/>
                          </a:solidFill>
                        </a:rPr>
                        <a:t>(con</a:t>
                      </a:r>
                      <a:r>
                        <a:rPr lang="es-ES" sz="1400" strike="noStrike" baseline="0" dirty="0" smtClean="0">
                          <a:solidFill>
                            <a:schemeClr val="bg1"/>
                          </a:solidFill>
                        </a:rPr>
                        <a:t> adjetivos)</a:t>
                      </a:r>
                      <a:endParaRPr lang="es-ES" strike="sngStrike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strike="noStrike" dirty="0" smtClean="0">
                          <a:solidFill>
                            <a:schemeClr val="bg1"/>
                          </a:solidFill>
                        </a:rPr>
                        <a:t>quitar </a:t>
                      </a:r>
                      <a:r>
                        <a:rPr lang="es-ES" sz="1400" strike="noStrike" dirty="0" smtClean="0">
                          <a:solidFill>
                            <a:schemeClr val="bg1"/>
                          </a:solidFill>
                        </a:rPr>
                        <a:t>(con</a:t>
                      </a:r>
                      <a:r>
                        <a:rPr lang="es-ES" sz="1400" strike="noStrike" baseline="0" dirty="0" smtClean="0">
                          <a:solidFill>
                            <a:schemeClr val="bg1"/>
                          </a:solidFill>
                        </a:rPr>
                        <a:t> verbos</a:t>
                      </a:r>
                      <a:r>
                        <a:rPr lang="es-ES" sz="1400" strike="noStrike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  <a:p>
                      <a:r>
                        <a:rPr lang="es-ES" sz="1800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deshacer una acción </a:t>
                      </a:r>
                      <a:r>
                        <a:rPr lang="es-ES" sz="1400" strike="noStrike" baseline="0" dirty="0" smtClean="0">
                          <a:solidFill>
                            <a:schemeClr val="bg1"/>
                          </a:solidFill>
                        </a:rPr>
                        <a:t>(con verbos)</a:t>
                      </a:r>
                      <a:endParaRPr lang="es-ES" sz="1400" strike="sngStrike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Des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leal= </a:t>
                      </a:r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alguien que no es leal</a:t>
                      </a:r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De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valuar= </a:t>
                      </a:r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quitar el valor </a:t>
                      </a:r>
                    </a:p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Des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anudar= deshacer un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nudo</a:t>
                      </a:r>
                      <a:endParaRPr lang="es-ES" strike="sngStrike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EX-</a:t>
                      </a:r>
                      <a:endParaRPr lang="es-E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fuera, más allá</a:t>
                      </a:r>
                    </a:p>
                    <a:p>
                      <a:r>
                        <a:rPr lang="es-ES" dirty="0" smtClean="0"/>
                        <a:t>ha</a:t>
                      </a:r>
                      <a:r>
                        <a:rPr lang="es-ES" baseline="0" dirty="0" smtClean="0"/>
                        <a:t> dejado de ser*</a:t>
                      </a:r>
                    </a:p>
                    <a:p>
                      <a:r>
                        <a:rPr lang="es-ES" sz="1200" baseline="0" dirty="0" smtClean="0"/>
                        <a:t>* Se escribe separado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</a:t>
                      </a:r>
                      <a:r>
                        <a:rPr lang="es-ES" dirty="0" smtClean="0"/>
                        <a:t>comunión=</a:t>
                      </a:r>
                      <a:r>
                        <a:rPr lang="es-ES" baseline="0" dirty="0" smtClean="0"/>
                        <a:t> poner fuera de la Iglesia católica a alguien</a:t>
                      </a:r>
                      <a:endParaRPr lang="es-ES" dirty="0" smtClean="0"/>
                    </a:p>
                    <a:p>
                      <a:pPr algn="l"/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</a:t>
                      </a:r>
                      <a:r>
                        <a:rPr lang="es-ES" dirty="0" smtClean="0"/>
                        <a:t> cocinero=</a:t>
                      </a:r>
                      <a:r>
                        <a:rPr lang="es-ES" baseline="0" dirty="0" smtClean="0"/>
                        <a:t> alguien que ya no es cocinero</a:t>
                      </a:r>
                    </a:p>
                    <a:p>
                      <a:pPr algn="l"/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</a:t>
                      </a:r>
                      <a:r>
                        <a:rPr lang="es-ES" sz="1800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baseline="0" dirty="0" smtClean="0"/>
                        <a:t>pareja= ya no es la pareja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EXTRA-</a:t>
                      </a:r>
                      <a:endParaRPr lang="es-E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fuera de…</a:t>
                      </a:r>
                    </a:p>
                    <a:p>
                      <a:r>
                        <a:rPr lang="es-ES" dirty="0" smtClean="0"/>
                        <a:t>más allá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Extra</a:t>
                      </a:r>
                      <a:r>
                        <a:rPr lang="es-ES" dirty="0" smtClean="0"/>
                        <a:t>terrestre= ser de fuera de la Tierra</a:t>
                      </a:r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Extra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rradio= zona que va más allá y rodea a una población</a:t>
                      </a:r>
                      <a:endParaRPr lang="es-E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IN-*</a:t>
                      </a:r>
                    </a:p>
                    <a:p>
                      <a:r>
                        <a:rPr lang="es-ES" sz="12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*Si empieza por b/p (IM)-/ por </a:t>
                      </a:r>
                    </a:p>
                    <a:p>
                      <a:r>
                        <a:rPr lang="es-ES" sz="12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 (IR)-/ por i (I-)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privación</a:t>
                      </a:r>
                    </a:p>
                    <a:p>
                      <a:r>
                        <a:rPr lang="es-ES" dirty="0" smtClean="0"/>
                        <a:t>negación</a:t>
                      </a:r>
                    </a:p>
                    <a:p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lang="es-ES" dirty="0" smtClean="0"/>
                        <a:t>comunicado= privado</a:t>
                      </a:r>
                      <a:r>
                        <a:rPr lang="es-ES" baseline="0" dirty="0" smtClean="0"/>
                        <a:t> de comunicación</a:t>
                      </a:r>
                      <a:endParaRPr lang="es-ES" dirty="0" smtClean="0"/>
                    </a:p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Im</a:t>
                      </a:r>
                      <a:r>
                        <a:rPr lang="es-ES" dirty="0" smtClean="0"/>
                        <a:t>presentable=</a:t>
                      </a:r>
                      <a:r>
                        <a:rPr lang="es-ES" baseline="0" dirty="0" smtClean="0"/>
                        <a:t> no se puede presentar</a:t>
                      </a:r>
                    </a:p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Ir</a:t>
                      </a:r>
                      <a:r>
                        <a:rPr lang="es-ES" baseline="0" dirty="0" smtClean="0"/>
                        <a:t>relevante= no es relevante</a:t>
                      </a:r>
                    </a:p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s-ES" baseline="0" dirty="0" smtClean="0"/>
                        <a:t>legal= no es legal</a:t>
                      </a:r>
                      <a:endParaRPr lang="es-E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entre</a:t>
                      </a:r>
                    </a:p>
                    <a:p>
                      <a:r>
                        <a:rPr lang="es-ES" dirty="0" smtClean="0"/>
                        <a:t>en medio de…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Inter</a:t>
                      </a:r>
                      <a:r>
                        <a:rPr lang="es-ES" dirty="0" smtClean="0"/>
                        <a:t>vocálico</a:t>
                      </a:r>
                      <a:r>
                        <a:rPr lang="es-ES" baseline="0" dirty="0" smtClean="0"/>
                        <a:t>= entre dos vocales</a:t>
                      </a:r>
                      <a:endParaRPr lang="es-ES" dirty="0" smtClean="0"/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Inter</a:t>
                      </a:r>
                      <a:r>
                        <a:rPr lang="es-ES" dirty="0" smtClean="0"/>
                        <a:t>medio= está en medio de dos tiempos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MULTI-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muchos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Multi</a:t>
                      </a:r>
                      <a:r>
                        <a:rPr lang="es-ES" dirty="0" smtClean="0"/>
                        <a:t>usos=</a:t>
                      </a:r>
                      <a:r>
                        <a:rPr lang="es-ES" baseline="0" dirty="0" smtClean="0"/>
                        <a:t> sirve para muchos usos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19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527481"/>
              </p:ext>
            </p:extLst>
          </p:nvPr>
        </p:nvGraphicFramePr>
        <p:xfrm>
          <a:off x="251520" y="1484784"/>
          <a:ext cx="8712968" cy="524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2160240"/>
                <a:gridCol w="49685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PREFIJO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SIGNIFICADO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POLI-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s-ES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ES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abundancia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Poli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sílabas=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palabra con abundancia de sílabas</a:t>
                      </a:r>
                      <a:endParaRPr lang="es-ES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RE-</a:t>
                      </a:r>
                      <a:endParaRPr lang="es-E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volver a…</a:t>
                      </a:r>
                    </a:p>
                    <a:p>
                      <a:r>
                        <a:rPr lang="es-ES" dirty="0" smtClean="0"/>
                        <a:t>acción repetida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leer=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volver a leer</a:t>
                      </a:r>
                    </a:p>
                    <a:p>
                      <a:pPr algn="l"/>
                      <a:r>
                        <a:rPr lang="es-ES" sz="1800" kern="1200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llamada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 llamada repetida a un número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SUB-</a:t>
                      </a:r>
                      <a:endParaRPr lang="es-E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debajo de…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Sub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marino= nave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que navega por debajo de la superficie del mar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SUPER-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encima de…</a:t>
                      </a:r>
                    </a:p>
                    <a:p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Super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útil=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algo muy por encima en utilidad con respecto a otro </a:t>
                      </a:r>
                      <a:r>
                        <a:rPr lang="es-ES" sz="18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objeto</a:t>
                      </a:r>
                    </a:p>
                    <a:p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Super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poner= añadir una cosa encima de otra</a:t>
                      </a:r>
                      <a:endParaRPr lang="es-E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TRAS (TRANS)-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 través de…</a:t>
                      </a:r>
                    </a:p>
                    <a:p>
                      <a:r>
                        <a:rPr lang="es-ES" dirty="0" smtClean="0"/>
                        <a:t>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otro lado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Trans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mediterráneo=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que atraviesa el </a:t>
                      </a:r>
                      <a:r>
                        <a:rPr lang="es-ES" strike="noStrike" baseline="0" dirty="0" smtClean="0">
                          <a:solidFill>
                            <a:schemeClr val="bg1"/>
                          </a:solidFill>
                        </a:rPr>
                        <a:t>Mediterráneo</a:t>
                      </a:r>
                      <a:endParaRPr lang="es-ES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Tras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plantar= trasladar una planta que está plantada a otro lugar para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plantarla de nuevo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VIZ (VICE)-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en lugar de…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en un cargo, </a:t>
                      </a:r>
                      <a:r>
                        <a:rPr lang="es-ES" dirty="0" smtClean="0"/>
                        <a:t>inmediatamente  por</a:t>
                      </a:r>
                      <a:r>
                        <a:rPr lang="es-ES" baseline="0" dirty="0" smtClean="0"/>
                        <a:t> debajo de…</a:t>
                      </a:r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Viz</a:t>
                      </a:r>
                      <a:r>
                        <a:rPr lang="es-ES" dirty="0" smtClean="0"/>
                        <a:t>conde= persona que actúa en lugar del conde</a:t>
                      </a:r>
                    </a:p>
                    <a:p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Vice</a:t>
                      </a:r>
                      <a:r>
                        <a:rPr lang="es-ES" baseline="0" dirty="0" smtClean="0"/>
                        <a:t>presidente= persona que está inmediatamente por debajo del presidente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73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899592" y="1424086"/>
            <a:ext cx="2448272" cy="4927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Algunos SUFIJOS</a:t>
            </a: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252742"/>
              </p:ext>
            </p:extLst>
          </p:nvPr>
        </p:nvGraphicFramePr>
        <p:xfrm>
          <a:off x="251520" y="2132856"/>
          <a:ext cx="8712968" cy="436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800200"/>
                <a:gridCol w="56886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SUFIJO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SIGNIFICADO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-ACHO/A</a:t>
                      </a:r>
                    </a:p>
                    <a:p>
                      <a:endParaRPr lang="es-E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es-E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-EJO/A</a:t>
                      </a:r>
                    </a:p>
                    <a:p>
                      <a:endParaRPr lang="es-E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-UCHO/A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despectivo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de mala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Pobl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acho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pueblo destartalado, de mala fama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Cov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acha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vivienda pequeña,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incómoda y de mal vivir, parecida a una cueva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Animal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ejo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animal que no despierta nuestras simpatías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Call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eja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calle estrecha y con poca luz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Cuart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ucho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 cuarto pequeño, oscuro y poco limpio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Cas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ucha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casa pequeña y de pobre construcción</a:t>
                      </a:r>
                      <a:endParaRPr lang="es-ES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-ACO/A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despectivo</a:t>
                      </a:r>
                    </a:p>
                    <a:p>
                      <a:r>
                        <a:rPr lang="es-ES" dirty="0" smtClean="0"/>
                        <a:t>relativo a…</a:t>
                      </a:r>
                    </a:p>
                    <a:p>
                      <a:r>
                        <a:rPr lang="es-ES" dirty="0" smtClean="0"/>
                        <a:t>gentilicio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Libr</a:t>
                      </a:r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aco </a:t>
                      </a:r>
                      <a:r>
                        <a:rPr lang="es-ES" dirty="0" smtClean="0"/>
                        <a:t>= libro que no gusta por ser grueso, denso, etc.</a:t>
                      </a:r>
                    </a:p>
                    <a:p>
                      <a:r>
                        <a:rPr lang="es-ES" dirty="0" smtClean="0"/>
                        <a:t>Demoni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aca</a:t>
                      </a:r>
                      <a:r>
                        <a:rPr lang="es-ES" dirty="0" smtClean="0"/>
                        <a:t>= relativa al demonio </a:t>
                      </a:r>
                    </a:p>
                    <a:p>
                      <a:r>
                        <a:rPr lang="es-ES" dirty="0" smtClean="0"/>
                        <a:t>Austri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aco/a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de Austria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-AJO/A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despectivo</a:t>
                      </a:r>
                    </a:p>
                    <a:p>
                      <a:r>
                        <a:rPr lang="es-ES" dirty="0" smtClean="0"/>
                        <a:t>diminutivo </a:t>
                      </a:r>
                      <a:r>
                        <a:rPr lang="es-ES" sz="1400" dirty="0" smtClean="0">
                          <a:solidFill>
                            <a:schemeClr val="bg1"/>
                          </a:solidFill>
                        </a:rPr>
                        <a:t>(a veces despectivo, a veces afectivo)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Colg</a:t>
                      </a:r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ajo</a:t>
                      </a:r>
                      <a:r>
                        <a:rPr lang="es-ES" dirty="0" smtClean="0"/>
                        <a:t>= algo que cuelga y a lo que no se le da valor o que nos produce asco</a:t>
                      </a:r>
                    </a:p>
                    <a:p>
                      <a:r>
                        <a:rPr lang="es-ES" dirty="0" smtClean="0"/>
                        <a:t>Pequeñ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aja</a:t>
                      </a:r>
                      <a:r>
                        <a:rPr lang="es-ES" dirty="0" smtClean="0"/>
                        <a:t>= mujer pequeña (por edad o estatura)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01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02447"/>
              </p:ext>
            </p:extLst>
          </p:nvPr>
        </p:nvGraphicFramePr>
        <p:xfrm>
          <a:off x="179512" y="1556792"/>
          <a:ext cx="8712968" cy="5117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1944216"/>
                <a:gridCol w="56886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SUFIJO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SIGNIFICADO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997312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</a:t>
                      </a:r>
                      <a:r>
                        <a:rPr lang="es-ES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(C)ITO/A</a:t>
                      </a:r>
                    </a:p>
                    <a:p>
                      <a:endParaRPr lang="es-E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es-E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afectivo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s-ES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diminutivo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irónico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Mama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íta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manera cariñosa de designar a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una madre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Pueble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cito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pueblo pequeño 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Guap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ito/a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persona que se cree guapa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-IN/A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afectivo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diminutivo </a:t>
                      </a:r>
                      <a:r>
                        <a:rPr lang="es-ES" sz="1400" dirty="0" smtClean="0">
                          <a:solidFill>
                            <a:schemeClr val="bg1"/>
                          </a:solidFill>
                        </a:rPr>
                        <a:t>en algunas zonas de España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Chiquit</a:t>
                      </a:r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ín</a:t>
                      </a:r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manera cariñosa de hablar a alguien pequeño por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edad o estatura</a:t>
                      </a:r>
                      <a:endParaRPr lang="es-ES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Un pel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ín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pelo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(una</a:t>
                      </a:r>
                      <a:r>
                        <a:rPr lang="es-E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cantidad pequeña de una cosa)</a:t>
                      </a:r>
                      <a:endParaRPr lang="es-ES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-ICO/A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afectivo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diminutivo </a:t>
                      </a:r>
                      <a:r>
                        <a:rPr lang="es-ES" sz="1400" dirty="0" smtClean="0">
                          <a:solidFill>
                            <a:schemeClr val="bg1"/>
                          </a:solidFill>
                        </a:rPr>
                        <a:t>en algunas zonas de España o Latinoamérica</a:t>
                      </a:r>
                    </a:p>
                    <a:p>
                      <a:r>
                        <a:rPr lang="es-ES" dirty="0" smtClean="0"/>
                        <a:t>relativo a…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>
                          <a:solidFill>
                            <a:schemeClr val="bg1"/>
                          </a:solidFill>
                        </a:rPr>
                        <a:t>Perr</a:t>
                      </a:r>
                      <a:r>
                        <a:rPr lang="es-ES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ico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manera afectiva para hablar de un perro 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Bes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ico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beso pequeño</a:t>
                      </a:r>
                    </a:p>
                    <a:p>
                      <a:endParaRPr lang="es-ES" sz="2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Periodíst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ico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relativo al periodismo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-ILLO/A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diminutivo </a:t>
                      </a:r>
                      <a:r>
                        <a:rPr lang="es-ES" sz="1400" dirty="0" smtClean="0">
                          <a:solidFill>
                            <a:schemeClr val="bg1"/>
                          </a:solidFill>
                        </a:rPr>
                        <a:t>en algunas zonas de España</a:t>
                      </a:r>
                    </a:p>
                    <a:p>
                      <a:r>
                        <a:rPr lang="es-ES" sz="1800" dirty="0" smtClean="0">
                          <a:solidFill>
                            <a:schemeClr val="bg1"/>
                          </a:solidFill>
                        </a:rPr>
                        <a:t>para atenuar un valor negativo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Chiqu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illa</a:t>
                      </a:r>
                      <a:r>
                        <a:rPr lang="es-ES" dirty="0" smtClean="0"/>
                        <a:t>= diminutivo de chica</a:t>
                      </a:r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Rater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illo</a:t>
                      </a:r>
                      <a:r>
                        <a:rPr lang="es-ES" dirty="0" smtClean="0"/>
                        <a:t>= manera</a:t>
                      </a:r>
                      <a:r>
                        <a:rPr lang="es-ES" baseline="0" dirty="0" smtClean="0"/>
                        <a:t> de decir de alguien que es un ratero (ladrón) de una manera más suave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53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793078"/>
              </p:ext>
            </p:extLst>
          </p:nvPr>
        </p:nvGraphicFramePr>
        <p:xfrm>
          <a:off x="107504" y="1196752"/>
          <a:ext cx="8712968" cy="1049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1656184"/>
                <a:gridCol w="6120680"/>
              </a:tblGrid>
              <a:tr h="32422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SUFIJO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SIGNIFICADO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683892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-ÓN/A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aumentativo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vozarr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ón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voz fuerte y grave</a:t>
                      </a:r>
                      <a:endParaRPr lang="es-ES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trag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ón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que traga mucho y muy rápido.</a:t>
                      </a:r>
                      <a:r>
                        <a:rPr lang="es-E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s-ES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464278"/>
              </p:ext>
            </p:extLst>
          </p:nvPr>
        </p:nvGraphicFramePr>
        <p:xfrm>
          <a:off x="179512" y="2348880"/>
          <a:ext cx="8712968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2520280"/>
                <a:gridCol w="4968552"/>
              </a:tblGrid>
              <a:tr h="149736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SUFIJO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SIGNIFICADO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-ADA</a:t>
                      </a:r>
                    </a:p>
                    <a:p>
                      <a:endParaRPr lang="es-E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cabe en; contenido de…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conjunto de…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herida causada con…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Bocan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cantidad de aire que cabe en la boca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Millon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conjunto de millones</a:t>
                      </a:r>
                      <a:endParaRPr lang="es-ES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Puñal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= herida causada con un puñal</a:t>
                      </a:r>
                      <a:endParaRPr lang="es-ES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58976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-AL</a:t>
                      </a:r>
                    </a:p>
                    <a:p>
                      <a:endParaRPr lang="es-E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lugar donde abunda</a:t>
                      </a:r>
                    </a:p>
                    <a:p>
                      <a:r>
                        <a:rPr lang="es-ES" dirty="0" smtClean="0"/>
                        <a:t>árbol/planta</a:t>
                      </a: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Relativo a…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Maiz</a:t>
                      </a:r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s-ES" dirty="0" smtClean="0"/>
                        <a:t>= tierra donde abunda el maíz</a:t>
                      </a:r>
                    </a:p>
                    <a:p>
                      <a:r>
                        <a:rPr lang="es-ES" dirty="0" smtClean="0"/>
                        <a:t>Per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al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árbol que da peras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Cultur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al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relativo a la cultura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lugar donde abunda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Relativo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dirty="0" smtClean="0"/>
                        <a:t>a…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Melon</a:t>
                      </a:r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ar</a:t>
                      </a:r>
                      <a:r>
                        <a:rPr lang="es-ES" dirty="0" smtClean="0"/>
                        <a:t>= lugar</a:t>
                      </a:r>
                      <a:r>
                        <a:rPr lang="es-ES" baseline="0" dirty="0" smtClean="0"/>
                        <a:t> donde abundan los melones</a:t>
                      </a:r>
                      <a:endParaRPr lang="es-ES" dirty="0" smtClean="0"/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Lun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ar</a:t>
                      </a:r>
                      <a:r>
                        <a:rPr lang="es-ES" dirty="0" smtClean="0"/>
                        <a:t>= relativo a la Luna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-AZO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impresionante</a:t>
                      </a:r>
                    </a:p>
                    <a:p>
                      <a:r>
                        <a:rPr lang="es-ES" dirty="0" smtClean="0"/>
                        <a:t>golpe dado con…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Coch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azo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coche que llama la atención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Port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azo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golpe dado con una puerta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-DOR/A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lugar</a:t>
                      </a:r>
                    </a:p>
                    <a:p>
                      <a:r>
                        <a:rPr lang="es-ES" dirty="0" smtClean="0"/>
                        <a:t>instrumento</a:t>
                      </a:r>
                    </a:p>
                    <a:p>
                      <a:r>
                        <a:rPr lang="es-ES" dirty="0" smtClean="0"/>
                        <a:t>el que hace una acción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Proba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dor</a:t>
                      </a:r>
                      <a:r>
                        <a:rPr lang="es-ES" dirty="0" smtClean="0"/>
                        <a:t>=</a:t>
                      </a:r>
                      <a:r>
                        <a:rPr lang="es-ES" baseline="0" dirty="0" smtClean="0"/>
                        <a:t> lugar que sirve para probarse ropa</a:t>
                      </a:r>
                    </a:p>
                    <a:p>
                      <a:r>
                        <a:rPr lang="es-ES" baseline="0" dirty="0" smtClean="0"/>
                        <a:t>Bati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dora</a:t>
                      </a:r>
                      <a:r>
                        <a:rPr lang="es-ES" baseline="0" dirty="0" smtClean="0"/>
                        <a:t>= instrumento que sirve para batir</a:t>
                      </a:r>
                    </a:p>
                    <a:p>
                      <a:r>
                        <a:rPr lang="es-ES" dirty="0" smtClean="0"/>
                        <a:t>Secuestra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dor</a:t>
                      </a:r>
                      <a:r>
                        <a:rPr lang="es-ES" dirty="0" smtClean="0"/>
                        <a:t>= persona que secuestra a otra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46206"/>
            <a:ext cx="1512168" cy="1219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116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6. ¡A comer!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787215"/>
              </p:ext>
            </p:extLst>
          </p:nvPr>
        </p:nvGraphicFramePr>
        <p:xfrm>
          <a:off x="179512" y="1484784"/>
          <a:ext cx="8712968" cy="5127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2376264"/>
                <a:gridCol w="5112568"/>
              </a:tblGrid>
              <a:tr h="237128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SUFIJO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SIGNIFICADO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EJEMPLO</a:t>
                      </a:r>
                      <a:endParaRPr lang="es-ES" dirty="0"/>
                    </a:p>
                  </a:txBody>
                  <a:tcPr/>
                </a:tc>
              </a:tr>
              <a:tr h="71436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-MENTO</a:t>
                      </a:r>
                    </a:p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(MIENTO)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efecto de…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acción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Pega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mento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sustancia que tiene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el efecto de pegar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Casa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miento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acción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de casarse</a:t>
                      </a:r>
                      <a:endParaRPr lang="es-ES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58976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-BLE</a:t>
                      </a:r>
                    </a:p>
                    <a:p>
                      <a:endParaRPr lang="es-E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que se puede…</a:t>
                      </a:r>
                      <a:endParaRPr lang="es-ES" baseline="0" dirty="0" smtClean="0"/>
                    </a:p>
                    <a:p>
                      <a:r>
                        <a:rPr lang="es-ES" dirty="0" smtClean="0"/>
                        <a:t>que es capaz de…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Recorta</a:t>
                      </a:r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ble</a:t>
                      </a:r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= que se puede recortar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Responsa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ble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que es capaz de responder por algo</a:t>
                      </a:r>
                      <a:endParaRPr lang="es-ES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-ENTO/A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-IZO/A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-DIZO/A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con</a:t>
                      </a:r>
                      <a:r>
                        <a:rPr lang="es-ES" baseline="0" dirty="0" smtClean="0"/>
                        <a:t> tendencia a…</a:t>
                      </a:r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Virul</a:t>
                      </a:r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ento</a:t>
                      </a:r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= con tendencia a ser violento</a:t>
                      </a:r>
                      <a:endParaRPr lang="es-ES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Roj</a:t>
                      </a:r>
                      <a:r>
                        <a:rPr lang="es-ES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izo</a:t>
                      </a:r>
                      <a:r>
                        <a:rPr lang="es-ES" dirty="0" smtClean="0"/>
                        <a:t>= </a:t>
                      </a:r>
                      <a:r>
                        <a:rPr lang="es-ES" baseline="0" dirty="0" smtClean="0"/>
                        <a:t>con tendencia al color rojo</a:t>
                      </a:r>
                      <a:endParaRPr lang="es-ES" dirty="0" smtClean="0"/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Asusta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dizo</a:t>
                      </a:r>
                      <a:r>
                        <a:rPr lang="es-ES" dirty="0" smtClean="0"/>
                        <a:t>= </a:t>
                      </a:r>
                      <a:r>
                        <a:rPr lang="es-ES" strike="noStrike" dirty="0" smtClean="0">
                          <a:solidFill>
                            <a:schemeClr val="bg1"/>
                          </a:solidFill>
                        </a:rPr>
                        <a:t>con tendencia a </a:t>
                      </a:r>
                      <a:r>
                        <a:rPr lang="es-ES" dirty="0" smtClean="0"/>
                        <a:t>asustarse</a:t>
                      </a:r>
                      <a:r>
                        <a:rPr lang="es-ES" baseline="0" dirty="0" smtClean="0"/>
                        <a:t> fácilmente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-ERO/A</a:t>
                      </a:r>
                    </a:p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(-DERO/A)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que</a:t>
                      </a:r>
                      <a:r>
                        <a:rPr lang="es-ES" baseline="0" dirty="0" smtClean="0"/>
                        <a:t> contiene…</a:t>
                      </a:r>
                      <a:endParaRPr lang="es-ES" dirty="0" smtClean="0"/>
                    </a:p>
                    <a:p>
                      <a:r>
                        <a:rPr lang="es-ES" dirty="0" smtClean="0"/>
                        <a:t>lugar en el que…</a:t>
                      </a:r>
                    </a:p>
                    <a:p>
                      <a:r>
                        <a:rPr lang="es-ES" dirty="0" smtClean="0"/>
                        <a:t>aficionado a…</a:t>
                      </a:r>
                    </a:p>
                    <a:p>
                      <a:r>
                        <a:rPr lang="es-ES" dirty="0" smtClean="0"/>
                        <a:t>profesión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Sal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ero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objeto que contiene sal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Lava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dero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lugar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en el que se lava ropa</a:t>
                      </a:r>
                      <a:endParaRPr lang="es-ES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Mot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ero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</a:t>
                      </a:r>
                      <a:r>
                        <a:rPr lang="es-ES" baseline="0" dirty="0" smtClean="0">
                          <a:solidFill>
                            <a:schemeClr val="bg1"/>
                          </a:solidFill>
                        </a:rPr>
                        <a:t> aficionado a las motos</a:t>
                      </a:r>
                    </a:p>
                    <a:p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Frut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ero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= persona que vende fruta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-OSO/A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con</a:t>
                      </a:r>
                      <a:r>
                        <a:rPr lang="es-ES" baseline="0" dirty="0" smtClean="0"/>
                        <a:t> abundancia de…</a:t>
                      </a:r>
                    </a:p>
                    <a:p>
                      <a:r>
                        <a:rPr lang="es-ES" baseline="0" dirty="0" smtClean="0"/>
                        <a:t>con tendencia a…</a:t>
                      </a:r>
                    </a:p>
                    <a:p>
                      <a:r>
                        <a:rPr lang="es-ES" baseline="0" dirty="0" smtClean="0"/>
                        <a:t>con aspecto de…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Mim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oso</a:t>
                      </a:r>
                      <a:r>
                        <a:rPr lang="es-ES" dirty="0" smtClean="0"/>
                        <a:t>=</a:t>
                      </a:r>
                      <a:r>
                        <a:rPr lang="es-ES" baseline="0" dirty="0" smtClean="0"/>
                        <a:t> el que disfruta recibiendo o dando mimos</a:t>
                      </a:r>
                    </a:p>
                    <a:p>
                      <a:r>
                        <a:rPr lang="es-ES" dirty="0" smtClean="0"/>
                        <a:t>Ver</a:t>
                      </a:r>
                      <a:r>
                        <a:rPr lang="es-ES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os</a:t>
                      </a:r>
                      <a:r>
                        <a:rPr lang="es-ES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</a:t>
                      </a:r>
                      <a:r>
                        <a:rPr lang="es-ES" dirty="0" smtClean="0"/>
                        <a:t>= con tendencia al color verde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aseline="0" dirty="0" smtClean="0"/>
                        <a:t>Lech</a:t>
                      </a:r>
                      <a:r>
                        <a:rPr lang="es-E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oso</a:t>
                      </a:r>
                      <a:r>
                        <a:rPr lang="es-ES" baseline="0" dirty="0" smtClean="0"/>
                        <a:t>= que tiene aspecto de leche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-UDO/A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con abundancia de…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Melen</a:t>
                      </a:r>
                      <a:r>
                        <a:rPr lang="es-E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udo</a:t>
                      </a:r>
                      <a:r>
                        <a:rPr lang="es-ES" dirty="0" smtClean="0"/>
                        <a:t>= con una</a:t>
                      </a:r>
                      <a:r>
                        <a:rPr lang="es-ES" baseline="0" dirty="0" smtClean="0"/>
                        <a:t> melena abundante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6206"/>
            <a:ext cx="1584176" cy="1277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327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5">
      <a:dk1>
        <a:sysClr val="windowText" lastClr="000000"/>
      </a:dk1>
      <a:lt1>
        <a:srgbClr val="E9FBF9"/>
      </a:lt1>
      <a:dk2>
        <a:srgbClr val="94EFE3"/>
      </a:dk2>
      <a:lt2>
        <a:srgbClr val="C9F7F1"/>
      </a:lt2>
      <a:accent1>
        <a:srgbClr val="1AB39F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</TotalTime>
  <Words>1942</Words>
  <Application>Microsoft Office PowerPoint</Application>
  <PresentationFormat>Presentación en pantalla (4:3)</PresentationFormat>
  <Paragraphs>394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Tema 6: ¡A comer!</vt:lpstr>
      <vt:lpstr>Tema 6. ¡A comer!</vt:lpstr>
      <vt:lpstr>Tema 6. ¡A comer!</vt:lpstr>
      <vt:lpstr>Tema 6. ¡A comer!</vt:lpstr>
      <vt:lpstr>Tema 6. ¡A comer!</vt:lpstr>
      <vt:lpstr>Tema 6. ¡A comer!</vt:lpstr>
      <vt:lpstr>Tema 6. ¡A comer!</vt:lpstr>
      <vt:lpstr>Tema 6. ¡A comer!</vt:lpstr>
      <vt:lpstr>Tema 6. ¡A comer!</vt:lpstr>
      <vt:lpstr>Tema 6. ¡A comer!</vt:lpstr>
      <vt:lpstr>Tema 6. ¡A comer!</vt:lpstr>
      <vt:lpstr>Tema 6. ¡A comer!</vt:lpstr>
      <vt:lpstr>Tema 6. ¡A comer!</vt:lpstr>
      <vt:lpstr>Tema 6. ¡A comer!</vt:lpstr>
      <vt:lpstr>Tema 6. ¡A comer!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Anna</dc:creator>
  <cp:lastModifiedBy>Anna</cp:lastModifiedBy>
  <cp:revision>64</cp:revision>
  <dcterms:created xsi:type="dcterms:W3CDTF">2014-09-11T16:16:25Z</dcterms:created>
  <dcterms:modified xsi:type="dcterms:W3CDTF">2014-09-17T16:27:43Z</dcterms:modified>
</cp:coreProperties>
</file>