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8" r:id="rId12"/>
    <p:sldId id="267" r:id="rId13"/>
    <p:sldId id="273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08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96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97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6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90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25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76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98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96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3A09-6AD1-4E60-8FAD-D338998187EB}" type="datetimeFigureOut">
              <a:rPr lang="es-ES" smtClean="0"/>
              <a:pPr/>
              <a:t>17/08/2014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186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Tema 5</a:t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es-ES" dirty="0" smtClean="0">
                <a:latin typeface="Arial Rounded MT Bold" panose="020F0704030504030204" pitchFamily="34" charset="0"/>
              </a:rPr>
              <a:t>Son como fieras</a:t>
            </a:r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es-ES" dirty="0">
              <a:solidFill>
                <a:schemeClr val="bg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372" y="3128079"/>
            <a:ext cx="2891796" cy="242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59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6120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contra argumentativos: </a:t>
            </a:r>
            <a:r>
              <a:rPr lang="es-ES" dirty="0" smtClean="0"/>
              <a:t>vinculan dos miembros del discurso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6384" y="1791741"/>
            <a:ext cx="6442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No obstante,… / Ahora bien,…/ Aun así,…/ 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Así y todo,…/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87944" y="2681917"/>
            <a:ext cx="6446135" cy="2834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Los osos pardos </a:t>
            </a:r>
            <a:r>
              <a:rPr lang="es-ES" dirty="0">
                <a:solidFill>
                  <a:schemeClr val="tx1"/>
                </a:solidFill>
              </a:rPr>
              <a:t>son </a:t>
            </a:r>
            <a:r>
              <a:rPr lang="es-ES" dirty="0" err="1" smtClean="0">
                <a:solidFill>
                  <a:schemeClr val="tx1"/>
                </a:solidFill>
              </a:rPr>
              <a:t>hibernantes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y pasan </a:t>
            </a:r>
            <a:r>
              <a:rPr lang="es-ES" dirty="0">
                <a:solidFill>
                  <a:schemeClr val="tx1"/>
                </a:solidFill>
              </a:rPr>
              <a:t>la época crítica del invierno recogidos en la osera donde su actividad orgánica disminuye. </a:t>
            </a:r>
            <a:r>
              <a:rPr lang="es-ES" dirty="0" smtClean="0">
                <a:solidFill>
                  <a:schemeClr val="tx1"/>
                </a:solidFill>
              </a:rPr>
              <a:t>El </a:t>
            </a:r>
            <a:r>
              <a:rPr lang="es-ES" dirty="0">
                <a:solidFill>
                  <a:schemeClr val="tx1"/>
                </a:solidFill>
              </a:rPr>
              <a:t>oso </a:t>
            </a:r>
            <a:r>
              <a:rPr lang="es-ES" dirty="0" smtClean="0">
                <a:solidFill>
                  <a:schemeClr val="tx1"/>
                </a:solidFill>
              </a:rPr>
              <a:t>permanece </a:t>
            </a:r>
            <a:r>
              <a:rPr lang="es-ES" dirty="0">
                <a:solidFill>
                  <a:schemeClr val="tx1"/>
                </a:solidFill>
              </a:rPr>
              <a:t>sin alimentarse mientras hiberna, la actividad del aparato digestivo y del riñón son muy bajas, y no elimina los desechos metabólicos; este estado puede durar entre 3 y 5 </a:t>
            </a:r>
            <a:r>
              <a:rPr lang="es-ES" dirty="0" smtClean="0">
                <a:solidFill>
                  <a:schemeClr val="tx1"/>
                </a:solidFill>
              </a:rPr>
              <a:t>meses.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No obstante/ Ahora bien / Aun así / Así y todo,</a:t>
            </a:r>
            <a:r>
              <a:rPr lang="es-ES" dirty="0" smtClean="0">
                <a:solidFill>
                  <a:schemeClr val="tx1"/>
                </a:solidFill>
              </a:rPr>
              <a:t> el </a:t>
            </a:r>
            <a:r>
              <a:rPr lang="es-ES" dirty="0">
                <a:solidFill>
                  <a:schemeClr val="tx1"/>
                </a:solidFill>
              </a:rPr>
              <a:t>oso </a:t>
            </a:r>
            <a:r>
              <a:rPr lang="es-ES" dirty="0" smtClean="0">
                <a:solidFill>
                  <a:schemeClr val="tx1"/>
                </a:solidFill>
              </a:rPr>
              <a:t>conserva </a:t>
            </a:r>
            <a:r>
              <a:rPr lang="es-ES" dirty="0">
                <a:solidFill>
                  <a:schemeClr val="tx1"/>
                </a:solidFill>
              </a:rPr>
              <a:t>funcionales los sentidos de la vista, del oído y del olfato, y en el caso de que se produzcan periodos invernales más cálidos, puede reanimarse y dejar su guarida transitoriamente. </a:t>
            </a:r>
          </a:p>
        </p:txBody>
      </p:sp>
      <p:pic>
        <p:nvPicPr>
          <p:cNvPr id="2050" name="Picture 2" descr="Oso pardo animales y masco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541038"/>
            <a:ext cx="1710935" cy="119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7357174" y="2757283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6896045" y="2972727"/>
            <a:ext cx="2160241" cy="16214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segundo elemento </a:t>
            </a:r>
            <a:r>
              <a:rPr lang="es-ES" dirty="0" smtClean="0">
                <a:solidFill>
                  <a:srgbClr val="FF0000"/>
                </a:solidFill>
              </a:rPr>
              <a:t>presenta conclusiones contrarias a las esperadas </a:t>
            </a:r>
            <a:r>
              <a:rPr lang="es-ES" dirty="0" smtClean="0">
                <a:solidFill>
                  <a:schemeClr val="bg1"/>
                </a:solidFill>
              </a:rPr>
              <a:t>respecto </a:t>
            </a:r>
            <a:r>
              <a:rPr lang="es-ES" dirty="0" smtClean="0"/>
              <a:t>del primero</a:t>
            </a:r>
            <a:endParaRPr lang="es-ES" dirty="0"/>
          </a:p>
        </p:txBody>
      </p:sp>
      <p:cxnSp>
        <p:nvCxnSpPr>
          <p:cNvPr id="13" name="12 Conector recto"/>
          <p:cNvCxnSpPr>
            <a:endCxn id="12" idx="1"/>
          </p:cNvCxnSpPr>
          <p:nvPr/>
        </p:nvCxnSpPr>
        <p:spPr>
          <a:xfrm>
            <a:off x="6712647" y="3783443"/>
            <a:ext cx="183398" cy="1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14 Rectángulo redondeado"/>
          <p:cNvSpPr/>
          <p:nvPr/>
        </p:nvSpPr>
        <p:spPr>
          <a:xfrm>
            <a:off x="442536" y="5661248"/>
            <a:ext cx="630579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Un oso puede llegar a vivir hasta los 25 años;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no obstante/ ahora bien / aun así / así y todo </a:t>
            </a:r>
            <a:r>
              <a:rPr lang="es-ES" dirty="0" smtClean="0">
                <a:solidFill>
                  <a:srgbClr val="FF0000"/>
                </a:solidFill>
              </a:rPr>
              <a:t>/sin embargo,</a:t>
            </a:r>
            <a:r>
              <a:rPr lang="es-ES" dirty="0" smtClean="0">
                <a:solidFill>
                  <a:schemeClr val="tx1"/>
                </a:solidFill>
              </a:rPr>
              <a:t> la mayoría de los que viven en libertad suelen morir antes por causas naturales. 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6722949" y="6201307"/>
            <a:ext cx="183398" cy="1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6878607" y="4653136"/>
            <a:ext cx="2238513" cy="22048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segundo elemento </a:t>
            </a:r>
            <a:r>
              <a:rPr lang="es-ES" dirty="0" smtClean="0">
                <a:solidFill>
                  <a:srgbClr val="FF0000"/>
                </a:solidFill>
              </a:rPr>
              <a:t>supone un obstáculo para que se cumpla </a:t>
            </a:r>
            <a:r>
              <a:rPr lang="es-ES" dirty="0" smtClean="0"/>
              <a:t>el primer elemento.</a:t>
            </a:r>
          </a:p>
          <a:p>
            <a:pPr algn="ctr"/>
            <a:r>
              <a:rPr lang="es-ES" b="1" i="1" dirty="0" smtClean="0">
                <a:solidFill>
                  <a:srgbClr val="FF0000"/>
                </a:solidFill>
              </a:rPr>
              <a:t>SIN EMBARGO</a:t>
            </a:r>
            <a:r>
              <a:rPr lang="es-ES" b="1" i="1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puede funcionar con este significado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2483768" y="226019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</a:rPr>
              <a:t>Sin embargo…* </a:t>
            </a:r>
          </a:p>
        </p:txBody>
      </p:sp>
    </p:spTree>
    <p:extLst>
      <p:ext uri="{BB962C8B-B14F-4D97-AF65-F5344CB8AC3E}">
        <p14:creationId xmlns:p14="http://schemas.microsoft.com/office/powerpoint/2010/main" val="42538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/>
      <p:bldP spid="12" grpId="0" animBg="1"/>
      <p:bldP spid="15" grpId="0" animBg="1"/>
      <p:bldP spid="17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concesivos: </a:t>
            </a:r>
            <a:r>
              <a:rPr lang="es-ES" dirty="0" smtClean="0"/>
              <a:t>indican que hay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 obstáculo </a:t>
            </a:r>
            <a:r>
              <a:rPr lang="es-ES" dirty="0" smtClean="0"/>
              <a:t>que no impide que se realice una acción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4033" y="1996666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 pesar de (que)… / Pese a (que)…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98450" y="2466475"/>
            <a:ext cx="6233790" cy="1178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La musaraña acorazada Thor,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a pesar de </a:t>
            </a:r>
            <a:r>
              <a:rPr lang="es-ES" dirty="0" smtClean="0"/>
              <a:t>ser un animal pequeño, tiene la columna más fuerte y robusta que se conoce en el reino animal.</a:t>
            </a:r>
            <a:endParaRPr lang="es-ES" dirty="0"/>
          </a:p>
        </p:txBody>
      </p:sp>
      <p:pic>
        <p:nvPicPr>
          <p:cNvPr id="1026" name="Picture 2" descr="http://wikifaunia.com/wp-content/uploads/2014/02/musara%C3%B1a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31" y="2816932"/>
            <a:ext cx="1987420" cy="82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7270073" y="3717612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94655" y="3933056"/>
            <a:ext cx="6233790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Pese a</a:t>
            </a:r>
            <a:r>
              <a:rPr lang="es-ES" dirty="0" smtClean="0"/>
              <a:t>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que </a:t>
            </a:r>
            <a:r>
              <a:rPr lang="es-ES" dirty="0" smtClean="0">
                <a:solidFill>
                  <a:schemeClr val="tx1"/>
                </a:solidFill>
              </a:rPr>
              <a:t>tan solo mide</a:t>
            </a:r>
            <a:r>
              <a:rPr lang="es-ES" dirty="0" smtClean="0"/>
              <a:t> 25 </a:t>
            </a:r>
            <a:r>
              <a:rPr lang="es-ES" dirty="0"/>
              <a:t>centímetros </a:t>
            </a:r>
            <a:r>
              <a:rPr lang="es-ES" dirty="0" smtClean="0"/>
              <a:t>y pesa 50 gramos, </a:t>
            </a:r>
            <a:r>
              <a:rPr lang="es-ES" dirty="0"/>
              <a:t>las vértebras de este pequeño animal se engarzan de tal modo que su columna </a:t>
            </a:r>
            <a:r>
              <a:rPr lang="es-ES" dirty="0" smtClean="0"/>
              <a:t>es capaz </a:t>
            </a:r>
            <a:r>
              <a:rPr lang="es-ES" dirty="0"/>
              <a:t>de dibujar una ‘S’ sin perder movilidad ni resistencia. Además, sus costillas son planas, cerrando casi todo su tórax, lo que le concede esa coraza resistente que le protege del </a:t>
            </a:r>
            <a:r>
              <a:rPr lang="es-ES" dirty="0" smtClean="0"/>
              <a:t>exterior y que le permite hacer palanca para quitar obstáculos y así obtener comida.</a:t>
            </a:r>
            <a:endParaRPr lang="es-ES" dirty="0"/>
          </a:p>
        </p:txBody>
      </p:sp>
      <p:pic>
        <p:nvPicPr>
          <p:cNvPr id="3074" name="Picture 2" descr="columna musaraña animales y mascota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31" y="4077071"/>
            <a:ext cx="2107326" cy="131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13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reformuladores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: reformulan o matizan </a:t>
            </a:r>
            <a:r>
              <a:rPr lang="es-ES" dirty="0" smtClean="0"/>
              <a:t>lo que hemos dicho anteriormente, para clarificar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4032" y="1996666"/>
            <a:ext cx="8602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Dicho de otro modo,… / En otras palabras,…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Esto es,… / Esto significa que… / Con esto pretendo decir…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98450" y="3140968"/>
            <a:ext cx="500965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Las hormigas son animales capaces </a:t>
            </a:r>
            <a:r>
              <a:rPr lang="es-ES" dirty="0"/>
              <a:t>de llevar sobre su cabeza hasta cincuenta veces su propio </a:t>
            </a:r>
            <a:r>
              <a:rPr lang="es-ES" dirty="0" smtClean="0"/>
              <a:t>peso;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dicho de otro modo /en otras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palabras / esto es, </a:t>
            </a:r>
            <a:r>
              <a:rPr lang="es-ES" dirty="0" smtClean="0"/>
              <a:t>son animales muy fuertes.</a:t>
            </a:r>
            <a:endParaRPr lang="es-ES" dirty="0"/>
          </a:p>
        </p:txBody>
      </p:sp>
      <p:pic>
        <p:nvPicPr>
          <p:cNvPr id="4098" name="Picture 2" descr="http://wikifaunia.com/wp-content/uploads/2013/11/hormig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52700"/>
            <a:ext cx="2850298" cy="11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6658005" y="438701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98450" y="4725144"/>
            <a:ext cx="5009654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Otros insectos, como el escarabajo pelotero, también son capaces de arrastrar o transportar masas de hasta 200 veces su peso; 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esto significa que /con esto pretendo decir que </a:t>
            </a:r>
            <a:r>
              <a:rPr lang="es-ES" dirty="0" smtClean="0">
                <a:solidFill>
                  <a:schemeClr val="tx1"/>
                </a:solidFill>
              </a:rPr>
              <a:t>las hormigas no s</a:t>
            </a:r>
            <a:r>
              <a:rPr lang="es-ES" dirty="0" smtClean="0"/>
              <a:t>on los únicos “pequeños” animales con una gran fuerza.</a:t>
            </a:r>
            <a:endParaRPr lang="es-ES" dirty="0"/>
          </a:p>
        </p:txBody>
      </p:sp>
      <p:pic>
        <p:nvPicPr>
          <p:cNvPr id="4100" name="Picture 4" descr="http://upload.wikimedia.org/wikipedia/commons/thumb/e/e2/Scarabaeus_laticollis_2.jpg/800px-Scarabaeus_laticollis_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271" y="4795472"/>
            <a:ext cx="2354027" cy="165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42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reformuladores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: concretan o especifican </a:t>
            </a:r>
            <a:r>
              <a:rPr lang="es-ES" dirty="0" smtClean="0"/>
              <a:t>dando ejemplos de lo que queremos clarificar. Muchas veces van seguidos de una enumeración o un nombre determinado.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4032" y="1996666"/>
            <a:ext cx="8602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 saber,… / Esto es,…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39552" y="5136630"/>
            <a:ext cx="500965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La mayoría de las mariquitas tienen siete puntos negros, pero hay un tipo de  mariquita,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a saber/esto es, </a:t>
            </a:r>
            <a:r>
              <a:rPr lang="es-ES" dirty="0" smtClean="0">
                <a:solidFill>
                  <a:schemeClr val="tx1"/>
                </a:solidFill>
              </a:rPr>
              <a:t>la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i="1" dirty="0" err="1"/>
              <a:t>Adalia</a:t>
            </a:r>
            <a:r>
              <a:rPr lang="es-ES" i="1" dirty="0"/>
              <a:t> </a:t>
            </a:r>
            <a:r>
              <a:rPr lang="es-ES" i="1" dirty="0" err="1" smtClean="0"/>
              <a:t>bipunctata</a:t>
            </a:r>
            <a:r>
              <a:rPr lang="es-ES" i="1" dirty="0" smtClean="0"/>
              <a:t> </a:t>
            </a:r>
            <a:r>
              <a:rPr lang="es-ES" dirty="0" smtClean="0"/>
              <a:t>o mariquita de dos puntos, que solo tiene dos, uno en cada costado.</a:t>
            </a:r>
            <a:r>
              <a:rPr lang="es-ES" i="1" dirty="0" smtClean="0"/>
              <a:t> 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58005" y="541531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pic>
        <p:nvPicPr>
          <p:cNvPr id="7170" name="Picture 2" descr="Mariquita3.jpg animales y masco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627" y="2852936"/>
            <a:ext cx="3143250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539552" y="2559098"/>
            <a:ext cx="5009654" cy="2382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Las mariquitas viven  </a:t>
            </a:r>
            <a:r>
              <a:rPr lang="es-ES" dirty="0"/>
              <a:t>donde viven sus </a:t>
            </a:r>
            <a:r>
              <a:rPr lang="es-ES" dirty="0" smtClean="0"/>
              <a:t>presas;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a saber /esto es, </a:t>
            </a:r>
            <a:r>
              <a:rPr lang="es-ES" dirty="0" smtClean="0"/>
              <a:t>en </a:t>
            </a:r>
            <a:r>
              <a:rPr lang="es-ES" dirty="0"/>
              <a:t>plantas, hierbas, arbustos y, a veces, árboles o césped. Prefieren los climas más cálidos y pueden pasar el invierno ocultas debajo de cortezas o en grietas o hendiduras para huir del frío.</a:t>
            </a:r>
          </a:p>
        </p:txBody>
      </p:sp>
    </p:spTree>
    <p:extLst>
      <p:ext uri="{BB962C8B-B14F-4D97-AF65-F5344CB8AC3E}">
        <p14:creationId xmlns:p14="http://schemas.microsoft.com/office/powerpoint/2010/main" val="115809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482848" y="2512618"/>
            <a:ext cx="623379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/>
              <a:t>Los buitres son </a:t>
            </a:r>
            <a:r>
              <a:rPr lang="es-ES" dirty="0" smtClean="0"/>
              <a:t>aves rapaces </a:t>
            </a:r>
            <a:r>
              <a:rPr lang="es-ES" dirty="0"/>
              <a:t>que suelen alimentarse únicamente de animales muertos, aunque a falta de estos, son capaces de cazar piezas vivas. Los buitres se encuentran distribuidos por todos los continentes,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salvo, con la excepción de /excepto en </a:t>
            </a:r>
            <a:r>
              <a:rPr lang="es-ES" dirty="0" smtClean="0"/>
              <a:t> </a:t>
            </a:r>
            <a:r>
              <a:rPr lang="es-ES" dirty="0"/>
              <a:t>la Antártida y Oceanía.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41864" y="1268760"/>
            <a:ext cx="6678408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Marcadores de concreción </a:t>
            </a:r>
            <a:r>
              <a:rPr lang="es-ES" dirty="0" smtClean="0">
                <a:solidFill>
                  <a:schemeClr val="bg1"/>
                </a:solidFill>
              </a:rPr>
              <a:t>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muestran las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excepciones </a:t>
            </a:r>
            <a:r>
              <a:rPr lang="es-ES" dirty="0" smtClean="0">
                <a:solidFill>
                  <a:schemeClr val="bg1"/>
                </a:solidFill>
              </a:rPr>
              <a:t>a una regla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1864" y="1972630"/>
            <a:ext cx="6966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Salvo,… /Con la excepción de,… /Excepto en… </a:t>
            </a:r>
            <a:endParaRPr lang="es-ES" sz="2800" dirty="0">
              <a:solidFill>
                <a:schemeClr val="bg1"/>
              </a:solidFill>
            </a:endParaRPr>
          </a:p>
        </p:txBody>
      </p:sp>
      <p:pic>
        <p:nvPicPr>
          <p:cNvPr id="6146" name="Picture 2" descr="Buitre2.jpg animales y masco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392664"/>
            <a:ext cx="1824083" cy="182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7348672" y="424110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351364" y="4439057"/>
            <a:ext cx="7172964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Marcadores de concreción </a:t>
            </a:r>
            <a:r>
              <a:rPr lang="es-ES" dirty="0" smtClean="0">
                <a:solidFill>
                  <a:schemeClr val="bg1"/>
                </a:solidFill>
              </a:rPr>
              <a:t>que </a:t>
            </a:r>
            <a:r>
              <a:rPr lang="es-ES" dirty="0" smtClean="0"/>
              <a:t>muestran 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un ejemplo concreto </a:t>
            </a:r>
            <a:r>
              <a:rPr lang="es-ES" dirty="0" smtClean="0">
                <a:solidFill>
                  <a:schemeClr val="bg1"/>
                </a:solidFill>
              </a:rPr>
              <a:t>de algo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1364" y="5087129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En concreto,… /En particular,… /Poniendo por caso…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51364" y="5519911"/>
            <a:ext cx="8221444" cy="1149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La mayoría de estas aves rapaces,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 concreto/ en particular /poniendo por caso </a:t>
            </a:r>
            <a:r>
              <a:rPr lang="es-ES" dirty="0" smtClean="0">
                <a:solidFill>
                  <a:schemeClr val="tx1"/>
                </a:solidFill>
              </a:rPr>
              <a:t>el quebrantahuesos</a:t>
            </a:r>
            <a:r>
              <a:rPr lang="es-ES" dirty="0" smtClean="0"/>
              <a:t> y el alimoche común, son monógamas, por lo que las parejas permanecerán juntas toda su vida.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394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2" grpId="0"/>
      <p:bldP spid="13" grpId="0" animBg="1"/>
      <p:bldP spid="14" grpId="0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11560" y="1438535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Coloca los siguientes conectores en este texto de un estudio sobre los pingüinos. 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4485" y="2636912"/>
            <a:ext cx="74168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____________ una </a:t>
            </a:r>
            <a:r>
              <a:rPr lang="es-ES" dirty="0">
                <a:solidFill>
                  <a:schemeClr val="bg1"/>
                </a:solidFill>
              </a:rPr>
              <a:t>investigación llevada a cabo por científicos del Museo Nacional de Historia Natural de Reino Unido a partir de 17 fragmentos </a:t>
            </a:r>
            <a:r>
              <a:rPr lang="es-ES" dirty="0" smtClean="0">
                <a:solidFill>
                  <a:schemeClr val="bg1"/>
                </a:solidFill>
              </a:rPr>
              <a:t>fósiles sudafricanos (______________, piezas </a:t>
            </a:r>
            <a:r>
              <a:rPr lang="es-ES" dirty="0">
                <a:solidFill>
                  <a:schemeClr val="bg1"/>
                </a:solidFill>
              </a:rPr>
              <a:t>de columna vertebral, esternón, alas y </a:t>
            </a:r>
            <a:r>
              <a:rPr lang="es-ES" dirty="0" smtClean="0">
                <a:solidFill>
                  <a:schemeClr val="bg1"/>
                </a:solidFill>
              </a:rPr>
              <a:t>patas) se ha </a:t>
            </a:r>
            <a:r>
              <a:rPr lang="es-ES" dirty="0">
                <a:solidFill>
                  <a:schemeClr val="bg1"/>
                </a:solidFill>
              </a:rPr>
              <a:t>demostrado que hace aproximadamente 12 millones de años vivían cuatro especies diferentes de pingüinos en las costas de África.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_________estos </a:t>
            </a:r>
            <a:r>
              <a:rPr lang="es-ES" dirty="0">
                <a:solidFill>
                  <a:schemeClr val="bg1"/>
                </a:solidFill>
              </a:rPr>
              <a:t>fósiles ahora se sabe que estas especies </a:t>
            </a:r>
            <a:r>
              <a:rPr lang="es-ES" dirty="0" smtClean="0">
                <a:solidFill>
                  <a:schemeClr val="bg1"/>
                </a:solidFill>
              </a:rPr>
              <a:t>tenían diferentes tamaños; _______________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habitaron esas tierras desde </a:t>
            </a:r>
            <a:r>
              <a:rPr lang="es-ES" dirty="0">
                <a:solidFill>
                  <a:schemeClr val="bg1"/>
                </a:solidFill>
              </a:rPr>
              <a:t>un diminuto pingüino de 0,3 metros de altura hasta una especie de cerca de 0,9 metros. </a:t>
            </a:r>
            <a:r>
              <a:rPr lang="es-ES" dirty="0" smtClean="0">
                <a:solidFill>
                  <a:schemeClr val="bg1"/>
                </a:solidFill>
              </a:rPr>
              <a:t>____________ el hallazgo supone la evidencia más antigua de la existencia de estas aves en África, </a:t>
            </a:r>
            <a:r>
              <a:rPr lang="es-ES" dirty="0">
                <a:solidFill>
                  <a:schemeClr val="bg1"/>
                </a:solidFill>
              </a:rPr>
              <a:t>actualmente, solo una especie de pingüinos continúa habitando </a:t>
            </a:r>
            <a:r>
              <a:rPr lang="es-ES" dirty="0" smtClean="0">
                <a:solidFill>
                  <a:schemeClr val="bg1"/>
                </a:solidFill>
              </a:rPr>
              <a:t>este continente: ______________el </a:t>
            </a:r>
            <a:r>
              <a:rPr lang="es-ES" dirty="0">
                <a:solidFill>
                  <a:schemeClr val="bg1"/>
                </a:solidFill>
              </a:rPr>
              <a:t>pingüino </a:t>
            </a:r>
            <a:r>
              <a:rPr lang="es-ES" dirty="0" smtClean="0">
                <a:solidFill>
                  <a:schemeClr val="bg1"/>
                </a:solidFill>
              </a:rPr>
              <a:t>africano, </a:t>
            </a:r>
            <a:r>
              <a:rPr lang="es-ES" dirty="0">
                <a:solidFill>
                  <a:schemeClr val="bg1"/>
                </a:solidFill>
              </a:rPr>
              <a:t>también conocido como pingüino del Cabo, calificado como especie en peligro de extinción desde 2010.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755576" y="2084866"/>
            <a:ext cx="7488832" cy="5520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 saber,…     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 pesar de 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…      Esto es…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Gracias a…      En otras palabras…	Con motivo de…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00994" y="260359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Con motivo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23728" y="318745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saber/esto es,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817340" y="40050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Gracias 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763688" y="422500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otras palabras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85267" y="476848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pesar de que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491880" y="5404574"/>
            <a:ext cx="173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saber/esto es,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66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7" grpId="0"/>
      <p:bldP spid="11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750218" y="2179796"/>
            <a:ext cx="799288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Según </a:t>
            </a:r>
            <a:r>
              <a:rPr lang="es-ES" dirty="0">
                <a:solidFill>
                  <a:schemeClr val="bg1"/>
                </a:solidFill>
              </a:rPr>
              <a:t>han explicado los expertos, </a:t>
            </a:r>
            <a:r>
              <a:rPr lang="es-ES" dirty="0" smtClean="0">
                <a:solidFill>
                  <a:schemeClr val="bg1"/>
                </a:solidFill>
              </a:rPr>
              <a:t>____________ la enorme cantidad  de vertidos </a:t>
            </a:r>
            <a:r>
              <a:rPr lang="es-ES" dirty="0">
                <a:solidFill>
                  <a:schemeClr val="bg1"/>
                </a:solidFill>
              </a:rPr>
              <a:t>de petróleo </a:t>
            </a:r>
            <a:r>
              <a:rPr lang="es-ES" dirty="0" smtClean="0">
                <a:solidFill>
                  <a:schemeClr val="bg1"/>
                </a:solidFill>
              </a:rPr>
              <a:t>al mar y  </a:t>
            </a:r>
            <a:r>
              <a:rPr lang="es-ES" dirty="0">
                <a:solidFill>
                  <a:schemeClr val="bg1"/>
                </a:solidFill>
              </a:rPr>
              <a:t>la pesca excesiva de sardinas y </a:t>
            </a:r>
            <a:r>
              <a:rPr lang="es-ES" dirty="0" smtClean="0">
                <a:solidFill>
                  <a:schemeClr val="bg1"/>
                </a:solidFill>
              </a:rPr>
              <a:t>anchoas, </a:t>
            </a:r>
            <a:r>
              <a:rPr lang="es-ES" dirty="0">
                <a:solidFill>
                  <a:schemeClr val="bg1"/>
                </a:solidFill>
              </a:rPr>
              <a:t>el alimento favorito de este </a:t>
            </a:r>
            <a:r>
              <a:rPr lang="es-ES" dirty="0" smtClean="0">
                <a:solidFill>
                  <a:schemeClr val="bg1"/>
                </a:solidFill>
              </a:rPr>
              <a:t>animal, se puede decir que el </a:t>
            </a:r>
            <a:r>
              <a:rPr lang="es-ES" dirty="0">
                <a:solidFill>
                  <a:schemeClr val="bg1"/>
                </a:solidFill>
              </a:rPr>
              <a:t>hombre </a:t>
            </a:r>
            <a:r>
              <a:rPr lang="es-ES" dirty="0" smtClean="0">
                <a:solidFill>
                  <a:schemeClr val="bg1"/>
                </a:solidFill>
              </a:rPr>
              <a:t>es el causante de la desaparición del 80 </a:t>
            </a:r>
            <a:r>
              <a:rPr lang="es-ES" dirty="0">
                <a:solidFill>
                  <a:schemeClr val="bg1"/>
                </a:solidFill>
              </a:rPr>
              <a:t>por ciento </a:t>
            </a:r>
            <a:r>
              <a:rPr lang="es-ES" dirty="0" smtClean="0">
                <a:solidFill>
                  <a:schemeClr val="bg1"/>
                </a:solidFill>
              </a:rPr>
              <a:t>de estas aves en </a:t>
            </a:r>
            <a:r>
              <a:rPr lang="es-ES" dirty="0">
                <a:solidFill>
                  <a:schemeClr val="bg1"/>
                </a:solidFill>
              </a:rPr>
              <a:t>los últimos 50 </a:t>
            </a:r>
            <a:r>
              <a:rPr lang="es-ES" dirty="0" smtClean="0">
                <a:solidFill>
                  <a:schemeClr val="bg1"/>
                </a:solidFill>
              </a:rPr>
              <a:t>años.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_____________________ los </a:t>
            </a:r>
            <a:r>
              <a:rPr lang="es-ES" dirty="0">
                <a:solidFill>
                  <a:schemeClr val="bg1"/>
                </a:solidFill>
              </a:rPr>
              <a:t>científicos no tienen tan </a:t>
            </a:r>
            <a:r>
              <a:rPr lang="es-ES" dirty="0" smtClean="0">
                <a:solidFill>
                  <a:schemeClr val="bg1"/>
                </a:solidFill>
              </a:rPr>
              <a:t>claro que la razón </a:t>
            </a:r>
            <a:r>
              <a:rPr lang="es-ES" dirty="0">
                <a:solidFill>
                  <a:schemeClr val="bg1"/>
                </a:solidFill>
              </a:rPr>
              <a:t>de la extinción de los pingüinos </a:t>
            </a:r>
            <a:r>
              <a:rPr lang="es-ES" dirty="0" smtClean="0">
                <a:solidFill>
                  <a:schemeClr val="bg1"/>
                </a:solidFill>
              </a:rPr>
              <a:t>prehistóricos fuera el hombre. </a:t>
            </a:r>
            <a:r>
              <a:rPr lang="es-ES" dirty="0">
                <a:solidFill>
                  <a:schemeClr val="bg1"/>
                </a:solidFill>
              </a:rPr>
              <a:t>Las lagunas en el registro fósil hacen difícil determinar </a:t>
            </a:r>
            <a:r>
              <a:rPr lang="es-ES" dirty="0" smtClean="0">
                <a:solidFill>
                  <a:schemeClr val="bg1"/>
                </a:solidFill>
              </a:rPr>
              <a:t>las causas y si la </a:t>
            </a:r>
            <a:r>
              <a:rPr lang="es-ES" dirty="0">
                <a:solidFill>
                  <a:schemeClr val="bg1"/>
                </a:solidFill>
              </a:rPr>
              <a:t>desaparición de estas especies </a:t>
            </a:r>
            <a:r>
              <a:rPr lang="es-ES" dirty="0" smtClean="0">
                <a:solidFill>
                  <a:schemeClr val="bg1"/>
                </a:solidFill>
              </a:rPr>
              <a:t>fue repentina </a:t>
            </a:r>
            <a:r>
              <a:rPr lang="es-ES" dirty="0">
                <a:solidFill>
                  <a:schemeClr val="bg1"/>
                </a:solidFill>
              </a:rPr>
              <a:t>o </a:t>
            </a:r>
            <a:r>
              <a:rPr lang="es-ES" dirty="0" smtClean="0">
                <a:solidFill>
                  <a:schemeClr val="bg1"/>
                </a:solidFill>
              </a:rPr>
              <a:t>gradual. </a:t>
            </a:r>
            <a:r>
              <a:rPr lang="es-ES" dirty="0">
                <a:solidFill>
                  <a:schemeClr val="bg1"/>
                </a:solidFill>
              </a:rPr>
              <a:t>“Tenemos fósiles de hace 5-7 millones de años y otros de 10-12 millones de años, pero no sabemos qué pasó en medio”, ha explicado uno de los autores de la investigación, Daniel </a:t>
            </a:r>
            <a:r>
              <a:rPr lang="es-ES" dirty="0" smtClean="0">
                <a:solidFill>
                  <a:schemeClr val="bg1"/>
                </a:solidFill>
              </a:rPr>
              <a:t>Thomas. También  </a:t>
            </a:r>
            <a:r>
              <a:rPr lang="es-ES" dirty="0">
                <a:solidFill>
                  <a:schemeClr val="bg1"/>
                </a:solidFill>
              </a:rPr>
              <a:t>ha señalado que </a:t>
            </a:r>
            <a:r>
              <a:rPr lang="es-ES" dirty="0" smtClean="0">
                <a:solidFill>
                  <a:schemeClr val="bg1"/>
                </a:solidFill>
              </a:rPr>
              <a:t>“_________________ a la causa, probablemente no sea el ser humano el culpable, </a:t>
            </a:r>
            <a:r>
              <a:rPr lang="es-ES" dirty="0">
                <a:solidFill>
                  <a:schemeClr val="bg1"/>
                </a:solidFill>
              </a:rPr>
              <a:t>ya que los humanos modernos llegaron a Sudáfrica cuando estos pingüinos ya habían desaparecido”. Entre las </a:t>
            </a:r>
            <a:r>
              <a:rPr lang="es-ES" dirty="0" smtClean="0">
                <a:solidFill>
                  <a:schemeClr val="bg1"/>
                </a:solidFill>
              </a:rPr>
              <a:t>posibles causas </a:t>
            </a:r>
            <a:r>
              <a:rPr lang="es-ES" dirty="0">
                <a:solidFill>
                  <a:schemeClr val="bg1"/>
                </a:solidFill>
              </a:rPr>
              <a:t>que se </a:t>
            </a:r>
            <a:r>
              <a:rPr lang="es-ES" dirty="0" smtClean="0">
                <a:solidFill>
                  <a:schemeClr val="bg1"/>
                </a:solidFill>
              </a:rPr>
              <a:t>barajan está  la </a:t>
            </a:r>
            <a:r>
              <a:rPr lang="es-ES" dirty="0">
                <a:solidFill>
                  <a:schemeClr val="bg1"/>
                </a:solidFill>
              </a:rPr>
              <a:t>subida y bajada del nivel del </a:t>
            </a:r>
            <a:r>
              <a:rPr lang="es-ES" dirty="0" smtClean="0">
                <a:solidFill>
                  <a:schemeClr val="bg1"/>
                </a:solidFill>
              </a:rPr>
              <a:t>mar. ______________________, </a:t>
            </a:r>
            <a:r>
              <a:rPr lang="es-ES" dirty="0">
                <a:solidFill>
                  <a:schemeClr val="bg1"/>
                </a:solidFill>
              </a:rPr>
              <a:t>según los científicos, </a:t>
            </a:r>
            <a:r>
              <a:rPr lang="es-ES" dirty="0" smtClean="0">
                <a:solidFill>
                  <a:schemeClr val="bg1"/>
                </a:solidFill>
              </a:rPr>
              <a:t>se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quedaron sin lugares </a:t>
            </a:r>
            <a:r>
              <a:rPr lang="es-ES" dirty="0">
                <a:solidFill>
                  <a:schemeClr val="bg1"/>
                </a:solidFill>
              </a:rPr>
              <a:t>seguros para la </a:t>
            </a:r>
            <a:r>
              <a:rPr lang="es-ES" dirty="0" smtClean="0">
                <a:solidFill>
                  <a:schemeClr val="bg1"/>
                </a:solidFill>
              </a:rPr>
              <a:t>anidación y __________ ello no pudieron utilizar la </a:t>
            </a:r>
            <a:r>
              <a:rPr lang="es-ES" dirty="0">
                <a:solidFill>
                  <a:schemeClr val="bg1"/>
                </a:solidFill>
              </a:rPr>
              <a:t>costa para construir sus nidos y criar a sus polluelos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</a:p>
          <a:p>
            <a:pPr algn="r"/>
            <a:r>
              <a:rPr lang="es-ES" sz="1000" dirty="0" smtClean="0">
                <a:solidFill>
                  <a:schemeClr val="bg1"/>
                </a:solidFill>
              </a:rPr>
              <a:t>Texto adaptado de muyinteresante.es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755576" y="1556119"/>
            <a:ext cx="7488832" cy="5520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Por lo que respecta…      Es por esta razón por la que …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Por culpa de…      No obstante/Sin embargo…	Dada…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427984" y="2159317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dada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55576" y="3283843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No obstante/Sin embargo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827584" y="4856420"/>
            <a:ext cx="2106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Por lo que respecta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25602" y="5656611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Es por esta razón por la que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724128" y="6025943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por culpa de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90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4000" dirty="0" smtClean="0"/>
              <a:t>Conectores del registro formal </a:t>
            </a:r>
          </a:p>
          <a:p>
            <a:pPr marL="0" indent="0" algn="just">
              <a:buNone/>
            </a:pPr>
            <a:r>
              <a:rPr lang="es-ES" sz="2200" dirty="0" smtClean="0">
                <a:solidFill>
                  <a:schemeClr val="bg1"/>
                </a:solidFill>
              </a:rPr>
              <a:t>Tanto en el discurso oral como en el escrito, es necesario utilizar  conectores que ayuden al interlocutor a enlazar y ordenar las  diferentes ideas que se exponen. En el </a:t>
            </a:r>
            <a:r>
              <a:rPr lang="es-ES" sz="2200" dirty="0">
                <a:solidFill>
                  <a:schemeClr val="bg1"/>
                </a:solidFill>
              </a:rPr>
              <a:t>lenguaje </a:t>
            </a:r>
            <a:r>
              <a:rPr lang="es-ES" sz="2200" dirty="0" smtClean="0">
                <a:solidFill>
                  <a:schemeClr val="bg1"/>
                </a:solidFill>
              </a:rPr>
              <a:t>formal, que es el que trataremos ahora, se utilizan determinados conectores y nexos que hacen un discurso más neutral, puesto que se busca expresar las ideas de una manera más objetiva y veraz. </a:t>
            </a:r>
            <a:endParaRPr lang="es-ES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467544" y="5301208"/>
            <a:ext cx="73448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jirafas nacen tras un periodo de gestación de 450 días. Podemos afirmar que tienen una cría en cada alumbramiento,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 pesar de que </a:t>
            </a:r>
            <a:r>
              <a:rPr lang="es-ES" dirty="0" smtClean="0"/>
              <a:t>se conocen partos de mellizos.</a:t>
            </a: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467544" y="4257092"/>
            <a:ext cx="734481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jirafas nacen después de estar 450 días en el vientre de su madre. Tienen un bebé cada vez,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pero </a:t>
            </a:r>
            <a:r>
              <a:rPr lang="es-ES" dirty="0" smtClean="0"/>
              <a:t>se sabe que alguna vez han nacido dos crías.</a:t>
            </a:r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7871742" y="4311098"/>
            <a:ext cx="1152128" cy="5400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informal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7871742" y="5427222"/>
            <a:ext cx="1152128" cy="5400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formal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68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86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Algunos de los conectores formales: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68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18584" y="3514184"/>
            <a:ext cx="8186843" cy="171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En/por lo que respecta a</a:t>
            </a:r>
            <a:r>
              <a:rPr lang="es-ES" dirty="0" smtClean="0"/>
              <a:t> los insectos, debemos decir que algunas especies son muy curiosas, como la hormiga panda  (que no es una hormiga, sino una abeja) .</a:t>
            </a:r>
          </a:p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En/por lo que se refiere a</a:t>
            </a:r>
            <a:r>
              <a:rPr lang="es-ES" dirty="0" smtClean="0"/>
              <a:t>l aspecto de la hormiga panda, su cuerpo está cubierto por un vello de dos colores, semejante al del oso panda, de ahí su nombre. </a:t>
            </a:r>
            <a:endParaRPr lang="es-ES" dirty="0"/>
          </a:p>
        </p:txBody>
      </p:sp>
      <p:sp>
        <p:nvSpPr>
          <p:cNvPr id="9" name="8 Rectángulo redondeado"/>
          <p:cNvSpPr/>
          <p:nvPr/>
        </p:nvSpPr>
        <p:spPr>
          <a:xfrm>
            <a:off x="646262" y="2199928"/>
            <a:ext cx="5221882" cy="5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Conectores</a:t>
            </a:r>
            <a:r>
              <a:rPr lang="es-ES" dirty="0" smtClean="0"/>
              <a:t> para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introducir temas o aspectos nuevos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93676" y="3042556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En/por lo que respecta a…, En/por lo que se refiere a…</a:t>
            </a:r>
            <a:endParaRPr lang="es-ES" sz="28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ormiga panda2--644x362 animales y mascot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107" y="1965858"/>
            <a:ext cx="1834321" cy="103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564513" y="5405264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En lo referido a…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64288" y="2983000"/>
            <a:ext cx="16561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550424" y="6021288"/>
            <a:ext cx="8186843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 lo referido a</a:t>
            </a:r>
            <a:r>
              <a:rPr lang="es-ES" dirty="0" smtClean="0"/>
              <a:t> su hábitat, debemos indicar que se puede encontrar en los bosques de Chile.</a:t>
            </a:r>
          </a:p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04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/>
      <p:bldP spid="12" grpId="0"/>
      <p:bldP spid="11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68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556792"/>
            <a:ext cx="6264696" cy="5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causales </a:t>
            </a:r>
            <a:r>
              <a:rPr lang="es-ES" dirty="0" smtClean="0">
                <a:solidFill>
                  <a:schemeClr val="bg1"/>
                </a:solidFill>
              </a:rPr>
              <a:t>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introducen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causa</a:t>
            </a:r>
            <a:r>
              <a:rPr lang="es-ES" dirty="0" smtClean="0"/>
              <a:t> que aparecerá después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545654" y="2810014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Dado que…, Dado/a/os/as + artículo + nombre…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99724" y="3466301"/>
            <a:ext cx="8186843" cy="171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Dado que </a:t>
            </a:r>
            <a:r>
              <a:rPr lang="es-ES" dirty="0" smtClean="0"/>
              <a:t>los asnos pueden encontrarse tanto en estado salvaje como doméstico, creemos que es interesante hablar de ellos.</a:t>
            </a:r>
          </a:p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Dada la </a:t>
            </a:r>
            <a:r>
              <a:rPr lang="es-ES" dirty="0" smtClean="0">
                <a:solidFill>
                  <a:schemeClr val="tx1"/>
                </a:solidFill>
              </a:rPr>
              <a:t>poca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necesidad </a:t>
            </a:r>
            <a:r>
              <a:rPr lang="es-ES" dirty="0" smtClean="0"/>
              <a:t>de comida de estos animales , pueden vivir en zonas poco accesibles.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91583" y="5229200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Puesto que…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45654" y="5916974"/>
            <a:ext cx="8186843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dirty="0" smtClean="0"/>
              <a:t>Son animales muy útiles para el hombre,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puesto que </a:t>
            </a:r>
            <a:r>
              <a:rPr lang="es-ES" dirty="0" smtClean="0"/>
              <a:t>son relativamente ágiles y capaces de caminar por zonas escarpadas.</a:t>
            </a:r>
          </a:p>
          <a:p>
            <a:pPr algn="ctr"/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Asno.jpg animales y masco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556792"/>
            <a:ext cx="1752129" cy="131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7356276" y="285618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71649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68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556792"/>
            <a:ext cx="7717382" cy="5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causales</a:t>
            </a:r>
            <a:r>
              <a:rPr lang="es-ES" dirty="0" smtClean="0">
                <a:solidFill>
                  <a:schemeClr val="bg1"/>
                </a:solidFill>
              </a:rPr>
              <a:t> 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introducen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razón</a:t>
            </a:r>
            <a:r>
              <a:rPr lang="es-ES" dirty="0" smtClean="0"/>
              <a:t> por la que ocurre o se celebra algo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539552" y="2348880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Con motivo de…, En conmemoración de…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93623" y="2872100"/>
            <a:ext cx="5374522" cy="13489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Con motivo de</a:t>
            </a:r>
            <a:r>
              <a:rPr lang="es-ES" dirty="0" smtClean="0">
                <a:solidFill>
                  <a:schemeClr val="tx1"/>
                </a:solidFill>
              </a:rPr>
              <a:t>l nacimiento de una cría de oso panda en el zoo de Madrid  se ha puesto en marcha una votación popular para poner nombre a este nuevo animal …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539552" y="4653136"/>
            <a:ext cx="5374522" cy="1204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 conmemoración de</a:t>
            </a:r>
            <a:r>
              <a:rPr lang="es-ES" dirty="0" smtClean="0">
                <a:solidFill>
                  <a:schemeClr val="tx1"/>
                </a:solidFill>
              </a:rPr>
              <a:t>l bicentenario del nacimiento de Darwin, se celebraron numerosos actos…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516216" y="4571546"/>
            <a:ext cx="2304256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 usa seguido de hitos importantes, eventos o aniversarios de hechos históricos</a:t>
            </a:r>
            <a:endParaRPr lang="es-ES" dirty="0"/>
          </a:p>
        </p:txBody>
      </p:sp>
      <p:cxnSp>
        <p:nvCxnSpPr>
          <p:cNvPr id="12" name="11 Conector recto"/>
          <p:cNvCxnSpPr>
            <a:stCxn id="9" idx="3"/>
          </p:cNvCxnSpPr>
          <p:nvPr/>
        </p:nvCxnSpPr>
        <p:spPr>
          <a:xfrm>
            <a:off x="5914074" y="5255622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868145" y="3515841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12 Rectángulo redondeado"/>
          <p:cNvSpPr/>
          <p:nvPr/>
        </p:nvSpPr>
        <p:spPr>
          <a:xfrm>
            <a:off x="6444683" y="2900221"/>
            <a:ext cx="2304256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Marca el motivo por el que ocurre o se hace algo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17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68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493623" y="1289559"/>
            <a:ext cx="6264696" cy="5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causales</a:t>
            </a:r>
            <a:r>
              <a:rPr lang="es-ES" dirty="0" smtClean="0">
                <a:solidFill>
                  <a:schemeClr val="bg1"/>
                </a:solidFill>
              </a:rPr>
              <a:t> 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introducen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 origen </a:t>
            </a:r>
            <a:r>
              <a:rPr lang="es-ES" dirty="0" smtClean="0"/>
              <a:t>de algo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528325" y="1943254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Por culpa de…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93623" y="2459216"/>
            <a:ext cx="5374522" cy="926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Estos animales están en peligro de extinción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por culpa de</a:t>
            </a:r>
            <a:r>
              <a:rPr lang="es-ES" dirty="0" smtClean="0">
                <a:solidFill>
                  <a:schemeClr val="tx1"/>
                </a:solidFill>
              </a:rPr>
              <a:t> la codicia de los hombres 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5868145" y="2980072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9 Rectángulo redondeado"/>
          <p:cNvSpPr/>
          <p:nvPr/>
        </p:nvSpPr>
        <p:spPr>
          <a:xfrm>
            <a:off x="6464879" y="2526433"/>
            <a:ext cx="230425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Expresa una idea negativa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8325" y="350100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Gracias a…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77202" y="3980484"/>
            <a:ext cx="5374522" cy="888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Un hombre con </a:t>
            </a:r>
            <a:r>
              <a:rPr lang="es-ES" dirty="0" err="1" smtClean="0">
                <a:solidFill>
                  <a:schemeClr val="tx1"/>
                </a:solidFill>
              </a:rPr>
              <a:t>alzheimer</a:t>
            </a:r>
            <a:r>
              <a:rPr lang="es-ES" dirty="0" smtClean="0">
                <a:solidFill>
                  <a:schemeClr val="tx1"/>
                </a:solidFill>
              </a:rPr>
              <a:t> recupera el habla, después de cinco años sin hablar,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gracias a </a:t>
            </a:r>
            <a:r>
              <a:rPr lang="es-ES" dirty="0" smtClean="0">
                <a:solidFill>
                  <a:schemeClr val="tx1"/>
                </a:solidFill>
              </a:rPr>
              <a:t>su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perro. 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5851724" y="4424822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13 Rectángulo redondeado"/>
          <p:cNvSpPr/>
          <p:nvPr/>
        </p:nvSpPr>
        <p:spPr>
          <a:xfrm>
            <a:off x="6444683" y="4028778"/>
            <a:ext cx="230425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Expresa una idea positiva</a:t>
            </a:r>
            <a:endParaRPr lang="es-ES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38636" y="5074182"/>
            <a:ext cx="6264696" cy="5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 causal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que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dirty="0" smtClean="0"/>
              <a:t>indica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quién solicita </a:t>
            </a:r>
            <a:r>
              <a:rPr lang="es-ES" dirty="0" smtClean="0"/>
              <a:t>un trabajo o asunto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43769" y="5693350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 /por petición (de)…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544349" y="6216570"/>
            <a:ext cx="7072658" cy="5503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Hemos realizado este programa sobre los delfines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a/p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or petición </a:t>
            </a:r>
            <a:r>
              <a:rPr lang="es-ES" dirty="0" smtClean="0">
                <a:solidFill>
                  <a:schemeClr val="tx1"/>
                </a:solidFill>
              </a:rPr>
              <a:t>popular. </a:t>
            </a:r>
          </a:p>
        </p:txBody>
      </p:sp>
    </p:spTree>
    <p:extLst>
      <p:ext uri="{BB962C8B-B14F-4D97-AF65-F5344CB8AC3E}">
        <p14:creationId xmlns:p14="http://schemas.microsoft.com/office/powerpoint/2010/main" val="10259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 animBg="1"/>
      <p:bldP spid="11" grpId="0"/>
      <p:bldP spid="12" grpId="0" animBg="1"/>
      <p:bldP spid="14" grpId="0" animBg="1"/>
      <p:bldP spid="15" grpId="0" animBg="1"/>
      <p:bldP spid="1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798" y="332656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045120"/>
            <a:ext cx="659876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consecutivos</a:t>
            </a:r>
            <a:r>
              <a:rPr lang="es-ES" dirty="0" smtClean="0">
                <a:solidFill>
                  <a:schemeClr val="bg1"/>
                </a:solidFill>
              </a:rPr>
              <a:t> 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introducen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consecuencia</a:t>
            </a:r>
            <a:r>
              <a:rPr lang="es-ES" dirty="0" smtClean="0"/>
              <a:t> de la causa que 		se presenta antes y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 la que se hace referencia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4033" y="1772816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Es por esta razón por la que…, Es por ello por lo que…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22601" y="2249110"/>
            <a:ext cx="8536168" cy="80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Antiguamente </a:t>
            </a:r>
            <a:r>
              <a:rPr lang="es-ES" dirty="0"/>
              <a:t>se consideraba que la orca era un animal terrible y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es por esa razón por la que/es por ello por lo que </a:t>
            </a:r>
            <a:r>
              <a:rPr lang="es-ES" dirty="0" smtClean="0"/>
              <a:t>se la conoce también por el </a:t>
            </a:r>
            <a:r>
              <a:rPr lang="es-ES" dirty="0"/>
              <a:t>nombre de </a:t>
            </a:r>
            <a:r>
              <a:rPr lang="es-ES" dirty="0" smtClean="0"/>
              <a:t>la “ballena asesina”. </a:t>
            </a: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08501" y="3735508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Esto implica/supone (que)…, De modo que…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15008" y="4173897"/>
            <a:ext cx="6471005" cy="7009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Es un animal que se adapta fácilmente a su entorno.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Esto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implica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que </a:t>
            </a:r>
            <a:r>
              <a:rPr lang="es-ES" dirty="0" smtClean="0"/>
              <a:t>lo podemos encontrar en cualquier océano del mundo.</a:t>
            </a: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0" name="Picture 2" descr="orca animales y mascot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38"/>
          <a:stretch/>
        </p:blipFill>
        <p:spPr bwMode="auto">
          <a:xfrm>
            <a:off x="7032798" y="3717031"/>
            <a:ext cx="1788216" cy="115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7181365" y="4944435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81489" y="5582598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De ahí que…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72624" y="6021288"/>
            <a:ext cx="686367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Es un animal que se adapta fácilmente a su entorno,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de ahí que</a:t>
            </a:r>
            <a:r>
              <a:rPr lang="es-ES" dirty="0" smtClean="0"/>
              <a:t> lo </a:t>
            </a:r>
            <a:r>
              <a:rPr lang="es-ES" dirty="0" smtClean="0">
                <a:solidFill>
                  <a:srgbClr val="FF0000"/>
                </a:solidFill>
              </a:rPr>
              <a:t>podamos</a:t>
            </a:r>
            <a:r>
              <a:rPr lang="es-ES" dirty="0" smtClean="0"/>
              <a:t> encontrar en cualquier océano del mundo.</a:t>
            </a: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15 Conector recto"/>
          <p:cNvCxnSpPr>
            <a:stCxn id="15" idx="3"/>
          </p:cNvCxnSpPr>
          <p:nvPr/>
        </p:nvCxnSpPr>
        <p:spPr>
          <a:xfrm>
            <a:off x="7236296" y="6381328"/>
            <a:ext cx="436389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7596336" y="5926088"/>
            <a:ext cx="1287921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Solo usa subjuntivo</a:t>
            </a:r>
            <a:endParaRPr lang="es-ES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398193" y="3147828"/>
            <a:ext cx="6395747" cy="5490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consecutivos</a:t>
            </a:r>
            <a:r>
              <a:rPr lang="es-ES" dirty="0" smtClean="0">
                <a:solidFill>
                  <a:schemeClr val="bg1"/>
                </a:solidFill>
              </a:rPr>
              <a:t> 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introducen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consecuencia</a:t>
            </a:r>
            <a:r>
              <a:rPr lang="es-ES" dirty="0" smtClean="0"/>
              <a:t> de la causa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60563" y="4944435"/>
            <a:ext cx="6471005" cy="7009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Es un animal que se adapta fácilmente a su entorno,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de modo que </a:t>
            </a:r>
            <a:r>
              <a:rPr lang="es-ES" dirty="0" smtClean="0"/>
              <a:t>lo podemos encontrar en cualquier océano del mundo.</a:t>
            </a:r>
            <a:endParaRPr lang="es-E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23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2" grpId="0"/>
      <p:bldP spid="13" grpId="0"/>
      <p:bldP spid="15" grpId="0" animBg="1"/>
      <p:bldP spid="17" grpId="0" animBg="1"/>
      <p:bldP spid="20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consecutivos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que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smtClean="0"/>
              <a:t>expresan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la conclusión </a:t>
            </a:r>
            <a:r>
              <a:rPr lang="es-ES" dirty="0" smtClean="0"/>
              <a:t> a la que se llega después de una premisa explicada anteriormente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28324" y="1943254"/>
            <a:ext cx="6996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Por consiguiente,…/ Por (lo) tanto,…/ Luego,…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10147" y="2405983"/>
            <a:ext cx="6737846" cy="1394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/>
              <a:t>Los </a:t>
            </a:r>
            <a:r>
              <a:rPr lang="es-ES" dirty="0" smtClean="0"/>
              <a:t>ojos </a:t>
            </a:r>
            <a:r>
              <a:rPr lang="es-ES" dirty="0"/>
              <a:t>de los búhos </a:t>
            </a:r>
            <a:r>
              <a:rPr lang="es-ES" dirty="0" smtClean="0"/>
              <a:t>están incorporados </a:t>
            </a:r>
            <a:r>
              <a:rPr lang="es-ES" dirty="0"/>
              <a:t>en una cápsula ósea </a:t>
            </a:r>
            <a:r>
              <a:rPr lang="es-ES" dirty="0" smtClean="0"/>
              <a:t>y </a:t>
            </a:r>
            <a:r>
              <a:rPr lang="es-ES" dirty="0"/>
              <a:t>dirigidos </a:t>
            </a:r>
            <a:r>
              <a:rPr lang="es-ES"/>
              <a:t>hacia </a:t>
            </a:r>
            <a:r>
              <a:rPr lang="es-ES" smtClean="0"/>
              <a:t>adelante,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por consiguiente, /por (lo) tanto, / luego</a:t>
            </a:r>
            <a:r>
              <a:rPr lang="es-ES" dirty="0" smtClean="0"/>
              <a:t> tienen una </a:t>
            </a:r>
            <a:r>
              <a:rPr lang="es-ES" dirty="0"/>
              <a:t>limitada capacidad </a:t>
            </a:r>
            <a:r>
              <a:rPr lang="es-ES" dirty="0" smtClean="0"/>
              <a:t>visual. Para solucionar esto, pueden girar la </a:t>
            </a:r>
            <a:r>
              <a:rPr lang="es-ES" dirty="0"/>
              <a:t>cabeza </a:t>
            </a:r>
            <a:r>
              <a:rPr lang="es-ES" dirty="0" smtClean="0"/>
              <a:t>(hasta 270 grados) para </a:t>
            </a:r>
            <a:r>
              <a:rPr lang="es-ES" dirty="0"/>
              <a:t>mirar a los </a:t>
            </a:r>
            <a:r>
              <a:rPr lang="es-ES" dirty="0" smtClean="0"/>
              <a:t>lados.</a:t>
            </a:r>
            <a:endParaRPr lang="es-ES" dirty="0"/>
          </a:p>
        </p:txBody>
      </p:sp>
      <p:pic>
        <p:nvPicPr>
          <p:cNvPr id="5122" name="Picture 2" descr="Buho.jpg animales y masco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546" y="1737465"/>
            <a:ext cx="1326156" cy="155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7420556" y="3356992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382012" y="4005064"/>
            <a:ext cx="8150428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Algunos de ellos también pueden expresar la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reformulación  </a:t>
            </a:r>
            <a:r>
              <a:rPr lang="es-ES" dirty="0" smtClean="0"/>
              <a:t>de algo anteriormente dicho, para reforzar el nuevo argumento que se introduce. </a:t>
            </a:r>
          </a:p>
          <a:p>
            <a:pPr algn="ctr"/>
            <a:r>
              <a:rPr lang="es-ES" dirty="0" smtClean="0"/>
              <a:t>Equivaldrían a </a:t>
            </a:r>
            <a:r>
              <a:rPr lang="es-ES" b="1" dirty="0" smtClean="0">
                <a:solidFill>
                  <a:srgbClr val="FF0000"/>
                </a:solidFill>
              </a:rPr>
              <a:t>EN RESUMIDAS CUENTAS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85206" y="4940207"/>
            <a:ext cx="805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Por consiguiente,…/ Por (lo) tanto,…/ En definitiva,…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528324" y="5463427"/>
            <a:ext cx="8364156" cy="1277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/>
              <a:t>Los búhos tienen </a:t>
            </a:r>
            <a:r>
              <a:rPr lang="es-ES" dirty="0" smtClean="0"/>
              <a:t>los ojos fijos en una cápsula ósea , pero pueden girar </a:t>
            </a:r>
            <a:r>
              <a:rPr lang="es-ES" dirty="0"/>
              <a:t>toda la cabeza </a:t>
            </a:r>
            <a:r>
              <a:rPr lang="es-ES" dirty="0" smtClean="0"/>
              <a:t>para poder </a:t>
            </a:r>
            <a:r>
              <a:rPr lang="es-ES" dirty="0"/>
              <a:t>mirar a los </a:t>
            </a:r>
            <a:r>
              <a:rPr lang="es-ES" dirty="0" smtClean="0"/>
              <a:t>lados y sobrevivir.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Por consiguiente, /por tanto, /en definitiva, </a:t>
            </a:r>
            <a:r>
              <a:rPr lang="es-ES" dirty="0" smtClean="0"/>
              <a:t>podemos decir que la naturaleza  les ha </a:t>
            </a:r>
            <a:r>
              <a:rPr lang="es-ES" dirty="0"/>
              <a:t>facilitado </a:t>
            </a:r>
            <a:r>
              <a:rPr lang="es-ES" dirty="0" smtClean="0"/>
              <a:t>un </a:t>
            </a:r>
            <a:r>
              <a:rPr lang="es-ES" dirty="0"/>
              <a:t>cuello relativamente </a:t>
            </a:r>
            <a:r>
              <a:rPr lang="es-ES" dirty="0" smtClean="0"/>
              <a:t>flexible para permitirles </a:t>
            </a:r>
            <a:r>
              <a:rPr lang="es-ES" dirty="0"/>
              <a:t>girar la cabeza hasta 270 </a:t>
            </a:r>
            <a:r>
              <a:rPr lang="es-ES" dirty="0" smtClean="0"/>
              <a:t>grados.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616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  <p:bldP spid="11" grpId="0" animBg="1"/>
      <p:bldP spid="12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5:</a:t>
            </a:r>
            <a:r>
              <a:rPr lang="es-ES" dirty="0" smtClean="0"/>
              <a:t> Son como fieras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0027"/>
            <a:ext cx="1320246" cy="11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358113" y="1160748"/>
            <a:ext cx="6598766" cy="621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Nexos contra argumentativos: </a:t>
            </a:r>
            <a:r>
              <a:rPr lang="es-ES" dirty="0" smtClean="0"/>
              <a:t>vinculan dos miembros del discurso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17542" y="1787861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En cambio,… / Por el contrario,… / Sin embargo,…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13003" y="2311349"/>
            <a:ext cx="6401816" cy="3770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El oso es uno de los animales más grandes de la naturaleza. Un macho puede llegar a pesar hasta 780 kg de peso. Se caracterizan, entre otras cosas, por un gran pelaje que les cubre la piel. El oso pardo, por ejemplo,  tiene un espeso y tupido pelaje de color que va del pardo oscuro al color crema, pero con una coloración  más oscura, casi negra en las patas. El pelo del oso polar,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en cambio / por el contrario /sin embargo,  </a:t>
            </a:r>
            <a:r>
              <a:rPr lang="es-ES" dirty="0" smtClean="0"/>
              <a:t>se </a:t>
            </a:r>
            <a:r>
              <a:rPr lang="es-ES" dirty="0"/>
              <a:t>compone de una capa protectora de pelos largos y </a:t>
            </a:r>
            <a:r>
              <a:rPr lang="es-ES" dirty="0" smtClean="0"/>
              <a:t>fuertes transparentes en su totalidad (que nos </a:t>
            </a:r>
            <a:r>
              <a:rPr lang="es-ES" dirty="0"/>
              <a:t>parecen blancos porque reflejan todo el espectro </a:t>
            </a:r>
            <a:r>
              <a:rPr lang="es-ES" dirty="0" smtClean="0"/>
              <a:t>visible) </a:t>
            </a:r>
            <a:r>
              <a:rPr lang="es-ES" dirty="0"/>
              <a:t>y de otra interior más </a:t>
            </a:r>
            <a:r>
              <a:rPr lang="es-ES" dirty="0" smtClean="0"/>
              <a:t>densa, </a:t>
            </a:r>
            <a:r>
              <a:rPr lang="es-ES" dirty="0"/>
              <a:t>formada por pelos más </a:t>
            </a:r>
            <a:r>
              <a:rPr lang="es-ES" dirty="0" smtClean="0"/>
              <a:t>finos y huecos, en cuyo interior hay aire para poder aislarse del frío mejor. </a:t>
            </a:r>
            <a:endParaRPr lang="es-ES" dirty="0"/>
          </a:p>
        </p:txBody>
      </p:sp>
      <p:pic>
        <p:nvPicPr>
          <p:cNvPr id="2" name="Picture 2" descr="Osopardo2.jpg animales y mascot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/>
          <a:stretch/>
        </p:blipFill>
        <p:spPr bwMode="auto">
          <a:xfrm>
            <a:off x="6858000" y="2663947"/>
            <a:ext cx="2175688" cy="178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7285204" y="2448503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/>
              <a:t>Foto: wikifaunia.com</a:t>
            </a:r>
            <a:endParaRPr lang="es-ES" sz="800" dirty="0"/>
          </a:p>
        </p:txBody>
      </p:sp>
      <p:pic>
        <p:nvPicPr>
          <p:cNvPr id="3" name="Picture 4" descr="Polarhab.jpg animales y mascota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4447082"/>
            <a:ext cx="2175688" cy="1671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Rectángulo redondeado"/>
          <p:cNvSpPr/>
          <p:nvPr/>
        </p:nvSpPr>
        <p:spPr>
          <a:xfrm>
            <a:off x="745654" y="6251673"/>
            <a:ext cx="6768752" cy="53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Contrastan dos miembros del discurso. El segundo miembro aparece como </a:t>
            </a:r>
            <a:r>
              <a:rPr lang="es-ES" dirty="0" smtClean="0">
                <a:solidFill>
                  <a:srgbClr val="FF0000"/>
                </a:solidFill>
              </a:rPr>
              <a:t>un contraste o diferencia</a:t>
            </a:r>
            <a:r>
              <a:rPr lang="es-ES" dirty="0" smtClean="0"/>
              <a:t> </a:t>
            </a:r>
            <a:r>
              <a:rPr lang="es-ES" dirty="0" smtClean="0">
                <a:solidFill>
                  <a:schemeClr val="bg1"/>
                </a:solidFill>
              </a:rPr>
              <a:t>respecto </a:t>
            </a:r>
            <a:r>
              <a:rPr lang="es-ES" dirty="0" smtClean="0"/>
              <a:t>del primer miembro.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077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  <p:bldP spid="1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8">
      <a:dk1>
        <a:sysClr val="windowText" lastClr="000000"/>
      </a:dk1>
      <a:lt1>
        <a:sysClr val="window" lastClr="FFFFFF"/>
      </a:lt1>
      <a:dk2>
        <a:srgbClr val="FEB2FF"/>
      </a:dk2>
      <a:lt2>
        <a:srgbClr val="B2A2C7"/>
      </a:lt2>
      <a:accent1>
        <a:srgbClr val="FE66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2108</Words>
  <Application>Microsoft Office PowerPoint</Application>
  <PresentationFormat>Presentación en pantalla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Tema 5 Son como fieras 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  <vt:lpstr>Tema 5: Son como fieras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 Son como fieras</dc:title>
  <dc:creator>Anna</dc:creator>
  <cp:lastModifiedBy>Anna</cp:lastModifiedBy>
  <cp:revision>58</cp:revision>
  <dcterms:created xsi:type="dcterms:W3CDTF">2014-08-07T10:28:35Z</dcterms:created>
  <dcterms:modified xsi:type="dcterms:W3CDTF">2014-08-17T11:36:54Z</dcterms:modified>
</cp:coreProperties>
</file>