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12373"/>
    <a:srgbClr val="6600CC"/>
    <a:srgbClr val="CC66FF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6F1B3-7C71-4F7D-A5D3-07F4D920DF69}" type="datetimeFigureOut">
              <a:rPr lang="es-ES" smtClean="0"/>
              <a:pPr/>
              <a:t>04/08/2014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0DEB4-689E-40F1-B570-8451C86A81D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6F1B3-7C71-4F7D-A5D3-07F4D920DF69}" type="datetimeFigureOut">
              <a:rPr lang="es-ES" smtClean="0"/>
              <a:pPr/>
              <a:t>04/08/2014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0DEB4-689E-40F1-B570-8451C86A81D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6F1B3-7C71-4F7D-A5D3-07F4D920DF69}" type="datetimeFigureOut">
              <a:rPr lang="es-ES" smtClean="0"/>
              <a:pPr/>
              <a:t>04/08/2014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0DEB4-689E-40F1-B570-8451C86A81D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6F1B3-7C71-4F7D-A5D3-07F4D920DF69}" type="datetimeFigureOut">
              <a:rPr lang="es-ES" smtClean="0"/>
              <a:pPr/>
              <a:t>04/08/2014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0DEB4-689E-40F1-B570-8451C86A81D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6F1B3-7C71-4F7D-A5D3-07F4D920DF69}" type="datetimeFigureOut">
              <a:rPr lang="es-ES" smtClean="0"/>
              <a:pPr/>
              <a:t>04/08/2014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0DEB4-689E-40F1-B570-8451C86A81D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6F1B3-7C71-4F7D-A5D3-07F4D920DF69}" type="datetimeFigureOut">
              <a:rPr lang="es-ES" smtClean="0"/>
              <a:pPr/>
              <a:t>04/08/2014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0DEB4-689E-40F1-B570-8451C86A81D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6F1B3-7C71-4F7D-A5D3-07F4D920DF69}" type="datetimeFigureOut">
              <a:rPr lang="es-ES" smtClean="0"/>
              <a:pPr/>
              <a:t>04/08/2014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0DEB4-689E-40F1-B570-8451C86A81D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6F1B3-7C71-4F7D-A5D3-07F4D920DF69}" type="datetimeFigureOut">
              <a:rPr lang="es-ES" smtClean="0"/>
              <a:pPr/>
              <a:t>04/08/2014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0DEB4-689E-40F1-B570-8451C86A81D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6F1B3-7C71-4F7D-A5D3-07F4D920DF69}" type="datetimeFigureOut">
              <a:rPr lang="es-ES" smtClean="0"/>
              <a:pPr/>
              <a:t>04/08/2014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0DEB4-689E-40F1-B570-8451C86A81D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6F1B3-7C71-4F7D-A5D3-07F4D920DF69}" type="datetimeFigureOut">
              <a:rPr lang="es-ES" smtClean="0"/>
              <a:pPr/>
              <a:t>04/08/2014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0DEB4-689E-40F1-B570-8451C86A81D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6F1B3-7C71-4F7D-A5D3-07F4D920DF69}" type="datetimeFigureOut">
              <a:rPr lang="es-ES" smtClean="0"/>
              <a:pPr/>
              <a:t>04/08/2014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0DEB4-689E-40F1-B570-8451C86A81D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56F1B3-7C71-4F7D-A5D3-07F4D920DF69}" type="datetimeFigureOut">
              <a:rPr lang="es-ES" smtClean="0"/>
              <a:pPr/>
              <a:t>04/08/2014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80DEB4-689E-40F1-B570-8451C86A81D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ctrTitle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ＭＳ Ｐゴシック" charset="-128"/>
                <a:cs typeface="ＭＳ Ｐゴシック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s-ES_tradnl" dirty="0" smtClean="0">
                <a:solidFill>
                  <a:schemeClr val="accent2">
                    <a:lumMod val="50000"/>
                  </a:schemeClr>
                </a:solidFill>
                <a:latin typeface="Arial Black" charset="0"/>
              </a:rPr>
              <a:t>Tema 4</a:t>
            </a:r>
            <a:r>
              <a:rPr lang="es-ES_tradnl" dirty="0" smtClean="0">
                <a:solidFill>
                  <a:srgbClr val="0070C0"/>
                </a:solidFill>
                <a:latin typeface="Arial Rounded MT Bold" charset="0"/>
              </a:rPr>
              <a:t/>
            </a:r>
            <a:br>
              <a:rPr lang="es-ES_tradnl" dirty="0" smtClean="0">
                <a:solidFill>
                  <a:srgbClr val="0070C0"/>
                </a:solidFill>
                <a:latin typeface="Arial Rounded MT Bold" charset="0"/>
              </a:rPr>
            </a:br>
            <a:r>
              <a:rPr lang="es-ES_tradnl" dirty="0" smtClean="0">
                <a:solidFill>
                  <a:srgbClr val="6600CC"/>
                </a:solidFill>
                <a:latin typeface="Arial Rounded MT Bold" charset="0"/>
              </a:rPr>
              <a:t>El mundo de la ciencia</a:t>
            </a:r>
            <a:endParaRPr lang="es-ES" dirty="0" smtClean="0">
              <a:solidFill>
                <a:srgbClr val="6600CC"/>
              </a:solidFill>
              <a:latin typeface="Arial Rounded MT Bold" charset="0"/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868" y="3643314"/>
            <a:ext cx="2271728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/>
          <a:lstStyle/>
          <a:p>
            <a:pPr algn="l"/>
            <a:r>
              <a:rPr lang="es-ES" dirty="0" smtClean="0"/>
              <a:t>Tema 4. </a:t>
            </a:r>
            <a:r>
              <a:rPr lang="es-ES" sz="4000" dirty="0" smtClean="0">
                <a:solidFill>
                  <a:srgbClr val="7030A0"/>
                </a:solidFill>
              </a:rPr>
              <a:t>El mundo de la ciencia</a:t>
            </a:r>
            <a:endParaRPr lang="es-ES" sz="4000" dirty="0">
              <a:solidFill>
                <a:srgbClr val="7030A0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29520" y="214290"/>
            <a:ext cx="1514475" cy="138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5 Rectángulo"/>
          <p:cNvSpPr/>
          <p:nvPr/>
        </p:nvSpPr>
        <p:spPr>
          <a:xfrm>
            <a:off x="500034" y="1430324"/>
            <a:ext cx="1714512" cy="571504"/>
          </a:xfrm>
          <a:prstGeom prst="rect">
            <a:avLst/>
          </a:prstGeom>
          <a:solidFill>
            <a:srgbClr val="CC66FF"/>
          </a:solidFill>
          <a:ln>
            <a:solidFill>
              <a:srgbClr val="66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i="1" dirty="0" smtClean="0">
                <a:solidFill>
                  <a:srgbClr val="512373"/>
                </a:solidFill>
              </a:rPr>
              <a:t>Tener</a:t>
            </a:r>
          </a:p>
          <a:p>
            <a:pPr algn="ctr"/>
            <a:r>
              <a:rPr lang="es-ES" sz="2000" b="1" i="1" dirty="0" smtClean="0">
                <a:solidFill>
                  <a:srgbClr val="512373"/>
                </a:solidFill>
              </a:rPr>
              <a:t>Tomar</a:t>
            </a:r>
            <a:endParaRPr lang="es-ES" sz="2000" b="1" i="1" dirty="0">
              <a:solidFill>
                <a:srgbClr val="512373"/>
              </a:solidFill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2357422" y="1428736"/>
            <a:ext cx="1714512" cy="571504"/>
          </a:xfrm>
          <a:prstGeom prst="rect">
            <a:avLst/>
          </a:prstGeom>
          <a:solidFill>
            <a:srgbClr val="CC66FF"/>
          </a:solidFill>
          <a:ln>
            <a:solidFill>
              <a:srgbClr val="66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i="1" dirty="0" smtClean="0">
                <a:solidFill>
                  <a:schemeClr val="tx1"/>
                </a:solidFill>
              </a:rPr>
              <a:t>una iniciativa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6715140" y="1714488"/>
            <a:ext cx="2143140" cy="857256"/>
          </a:xfrm>
          <a:prstGeom prst="rect">
            <a:avLst/>
          </a:prstGeom>
          <a:solidFill>
            <a:srgbClr val="CC66FF"/>
          </a:solidFill>
          <a:ln>
            <a:solidFill>
              <a:srgbClr val="66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i="1" dirty="0" smtClean="0">
                <a:solidFill>
                  <a:schemeClr val="tx1"/>
                </a:solidFill>
              </a:rPr>
              <a:t>dinero en efectivo</a:t>
            </a:r>
          </a:p>
          <a:p>
            <a:pPr algn="ctr"/>
            <a:r>
              <a:rPr lang="es-ES" sz="2000" i="1" dirty="0" smtClean="0">
                <a:solidFill>
                  <a:schemeClr val="tx1"/>
                </a:solidFill>
              </a:rPr>
              <a:t>liquidez</a:t>
            </a:r>
            <a:endParaRPr lang="es-ES" sz="2000" i="1" dirty="0">
              <a:solidFill>
                <a:schemeClr val="tx1"/>
              </a:solidFill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4714876" y="1714488"/>
            <a:ext cx="1714512" cy="571504"/>
          </a:xfrm>
          <a:prstGeom prst="rect">
            <a:avLst/>
          </a:prstGeom>
          <a:solidFill>
            <a:srgbClr val="CC66FF"/>
          </a:solidFill>
          <a:ln>
            <a:solidFill>
              <a:srgbClr val="66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i="1" dirty="0" smtClean="0">
                <a:solidFill>
                  <a:srgbClr val="512373"/>
                </a:solidFill>
              </a:rPr>
              <a:t>Disponer de</a:t>
            </a:r>
          </a:p>
          <a:p>
            <a:pPr algn="ctr"/>
            <a:r>
              <a:rPr lang="es-ES" sz="2000" b="1" i="1" dirty="0" smtClean="0">
                <a:solidFill>
                  <a:srgbClr val="512373"/>
                </a:solidFill>
              </a:rPr>
              <a:t>Tener/Poseer</a:t>
            </a:r>
            <a:endParaRPr lang="es-ES" sz="2000" b="1" i="1" dirty="0">
              <a:solidFill>
                <a:srgbClr val="512373"/>
              </a:solidFill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2380377" y="2230483"/>
            <a:ext cx="1714512" cy="857256"/>
          </a:xfrm>
          <a:prstGeom prst="rect">
            <a:avLst/>
          </a:prstGeom>
          <a:solidFill>
            <a:srgbClr val="CC66FF"/>
          </a:solidFill>
          <a:ln>
            <a:solidFill>
              <a:srgbClr val="66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i="1" dirty="0" smtClean="0">
                <a:solidFill>
                  <a:schemeClr val="tx1"/>
                </a:solidFill>
              </a:rPr>
              <a:t>complemento ayuda</a:t>
            </a:r>
          </a:p>
          <a:p>
            <a:pPr algn="ctr"/>
            <a:r>
              <a:rPr lang="es-ES" sz="2000" i="1" dirty="0" smtClean="0">
                <a:solidFill>
                  <a:schemeClr val="tx1"/>
                </a:solidFill>
              </a:rPr>
              <a:t>refuerzo</a:t>
            </a:r>
            <a:endParaRPr lang="es-ES" sz="2000" i="1" dirty="0">
              <a:solidFill>
                <a:schemeClr val="tx1"/>
              </a:solidFill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428860" y="3286124"/>
            <a:ext cx="1714512" cy="857256"/>
          </a:xfrm>
          <a:prstGeom prst="rect">
            <a:avLst/>
          </a:prstGeom>
          <a:solidFill>
            <a:srgbClr val="CC66FF"/>
          </a:solidFill>
          <a:ln>
            <a:solidFill>
              <a:srgbClr val="66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i="1" dirty="0" smtClean="0">
                <a:solidFill>
                  <a:schemeClr val="tx1"/>
                </a:solidFill>
              </a:rPr>
              <a:t>una propuesta</a:t>
            </a:r>
          </a:p>
          <a:p>
            <a:pPr algn="ctr"/>
            <a:r>
              <a:rPr lang="es-ES" sz="2000" i="1" dirty="0" smtClean="0">
                <a:solidFill>
                  <a:schemeClr val="tx1"/>
                </a:solidFill>
              </a:rPr>
              <a:t>una gestión</a:t>
            </a:r>
          </a:p>
          <a:p>
            <a:pPr algn="ctr"/>
            <a:r>
              <a:rPr lang="es-ES" sz="2000" i="1" dirty="0" smtClean="0">
                <a:solidFill>
                  <a:schemeClr val="tx1"/>
                </a:solidFill>
              </a:rPr>
              <a:t>un plan</a:t>
            </a:r>
            <a:endParaRPr lang="es-ES" sz="2000" i="1" dirty="0">
              <a:solidFill>
                <a:schemeClr val="tx1"/>
              </a:solidFill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2428860" y="4429132"/>
            <a:ext cx="1714512" cy="571504"/>
          </a:xfrm>
          <a:prstGeom prst="rect">
            <a:avLst/>
          </a:prstGeom>
          <a:solidFill>
            <a:srgbClr val="CC66FF"/>
          </a:solidFill>
          <a:ln>
            <a:solidFill>
              <a:srgbClr val="66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i="1" dirty="0" smtClean="0">
                <a:solidFill>
                  <a:schemeClr val="tx1"/>
                </a:solidFill>
              </a:rPr>
              <a:t>una solución</a:t>
            </a:r>
          </a:p>
        </p:txBody>
      </p:sp>
      <p:sp>
        <p:nvSpPr>
          <p:cNvPr id="13" name="12 Rectángulo"/>
          <p:cNvSpPr/>
          <p:nvPr/>
        </p:nvSpPr>
        <p:spPr>
          <a:xfrm>
            <a:off x="500034" y="4429132"/>
            <a:ext cx="1714512" cy="571504"/>
          </a:xfrm>
          <a:prstGeom prst="rect">
            <a:avLst/>
          </a:prstGeom>
          <a:solidFill>
            <a:srgbClr val="CC66FF"/>
          </a:solidFill>
          <a:ln>
            <a:solidFill>
              <a:srgbClr val="66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i="1" dirty="0" smtClean="0">
                <a:solidFill>
                  <a:srgbClr val="512373"/>
                </a:solidFill>
              </a:rPr>
              <a:t>Brindar</a:t>
            </a:r>
          </a:p>
          <a:p>
            <a:pPr algn="ctr"/>
            <a:r>
              <a:rPr lang="es-ES" sz="2000" b="1" i="1" dirty="0" smtClean="0">
                <a:solidFill>
                  <a:srgbClr val="512373"/>
                </a:solidFill>
              </a:rPr>
              <a:t>Ofrecer/dar</a:t>
            </a:r>
          </a:p>
        </p:txBody>
      </p:sp>
      <p:sp>
        <p:nvSpPr>
          <p:cNvPr id="14" name="13 Rectángulo"/>
          <p:cNvSpPr/>
          <p:nvPr/>
        </p:nvSpPr>
        <p:spPr>
          <a:xfrm>
            <a:off x="500034" y="3286124"/>
            <a:ext cx="1714512" cy="857256"/>
          </a:xfrm>
          <a:prstGeom prst="rect">
            <a:avLst/>
          </a:prstGeom>
          <a:solidFill>
            <a:srgbClr val="CC66FF"/>
          </a:solidFill>
          <a:ln>
            <a:solidFill>
              <a:srgbClr val="66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i="1" dirty="0" smtClean="0">
                <a:solidFill>
                  <a:srgbClr val="512373"/>
                </a:solidFill>
              </a:rPr>
              <a:t>Realizar</a:t>
            </a:r>
          </a:p>
          <a:p>
            <a:pPr algn="ctr"/>
            <a:r>
              <a:rPr lang="es-ES" sz="2000" b="1" i="1" dirty="0" smtClean="0">
                <a:solidFill>
                  <a:srgbClr val="512373"/>
                </a:solidFill>
              </a:rPr>
              <a:t>Llevar a cabo</a:t>
            </a:r>
          </a:p>
          <a:p>
            <a:pPr algn="ctr"/>
            <a:r>
              <a:rPr lang="es-ES" sz="2000" b="1" i="1" dirty="0" smtClean="0">
                <a:solidFill>
                  <a:srgbClr val="512373"/>
                </a:solidFill>
              </a:rPr>
              <a:t>Hacer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500034" y="2357430"/>
            <a:ext cx="1714512" cy="571504"/>
          </a:xfrm>
          <a:prstGeom prst="rect">
            <a:avLst/>
          </a:prstGeom>
          <a:solidFill>
            <a:srgbClr val="CC66FF"/>
          </a:solidFill>
          <a:ln>
            <a:solidFill>
              <a:srgbClr val="66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i="1" dirty="0" smtClean="0">
                <a:solidFill>
                  <a:srgbClr val="512373"/>
                </a:solidFill>
              </a:rPr>
              <a:t>Sirve de</a:t>
            </a:r>
            <a:endParaRPr lang="es-ES" sz="2000" b="1" i="1" dirty="0">
              <a:solidFill>
                <a:srgbClr val="512373"/>
              </a:solidFill>
            </a:endParaRPr>
          </a:p>
        </p:txBody>
      </p:sp>
      <p:sp>
        <p:nvSpPr>
          <p:cNvPr id="16" name="15 Rectángulo"/>
          <p:cNvSpPr/>
          <p:nvPr/>
        </p:nvSpPr>
        <p:spPr>
          <a:xfrm>
            <a:off x="4714876" y="2571744"/>
            <a:ext cx="1714512" cy="857256"/>
          </a:xfrm>
          <a:prstGeom prst="rect">
            <a:avLst/>
          </a:prstGeom>
          <a:solidFill>
            <a:srgbClr val="CC66FF"/>
          </a:solidFill>
          <a:ln>
            <a:solidFill>
              <a:srgbClr val="66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i="1" dirty="0" smtClean="0">
                <a:solidFill>
                  <a:srgbClr val="512373"/>
                </a:solidFill>
              </a:rPr>
              <a:t>Establecer</a:t>
            </a:r>
          </a:p>
          <a:p>
            <a:pPr algn="ctr"/>
            <a:r>
              <a:rPr lang="es-ES" sz="2000" b="1" i="1" dirty="0" smtClean="0">
                <a:solidFill>
                  <a:srgbClr val="512373"/>
                </a:solidFill>
              </a:rPr>
              <a:t>Marcar</a:t>
            </a:r>
          </a:p>
          <a:p>
            <a:pPr algn="ctr"/>
            <a:r>
              <a:rPr lang="es-ES" sz="2000" b="1" i="1" dirty="0" smtClean="0">
                <a:solidFill>
                  <a:srgbClr val="512373"/>
                </a:solidFill>
              </a:rPr>
              <a:t>Seguir</a:t>
            </a:r>
            <a:endParaRPr lang="es-ES" sz="2000" b="1" i="1" dirty="0">
              <a:solidFill>
                <a:srgbClr val="512373"/>
              </a:solidFill>
            </a:endParaRPr>
          </a:p>
        </p:txBody>
      </p:sp>
      <p:sp>
        <p:nvSpPr>
          <p:cNvPr id="17" name="16 Rectángulo"/>
          <p:cNvSpPr/>
          <p:nvPr/>
        </p:nvSpPr>
        <p:spPr>
          <a:xfrm>
            <a:off x="6786578" y="4857760"/>
            <a:ext cx="1714512" cy="571504"/>
          </a:xfrm>
          <a:prstGeom prst="rect">
            <a:avLst/>
          </a:prstGeom>
          <a:solidFill>
            <a:srgbClr val="CC66FF"/>
          </a:solidFill>
          <a:ln>
            <a:solidFill>
              <a:srgbClr val="66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i="1" dirty="0" smtClean="0">
                <a:solidFill>
                  <a:schemeClr val="tx1"/>
                </a:solidFill>
              </a:rPr>
              <a:t>un proyecto</a:t>
            </a:r>
          </a:p>
          <a:p>
            <a:pPr algn="ctr"/>
            <a:r>
              <a:rPr lang="es-ES" sz="2000" i="1" dirty="0" smtClean="0">
                <a:solidFill>
                  <a:schemeClr val="tx1"/>
                </a:solidFill>
              </a:rPr>
              <a:t>un programa</a:t>
            </a:r>
          </a:p>
        </p:txBody>
      </p:sp>
      <p:sp>
        <p:nvSpPr>
          <p:cNvPr id="18" name="17 Rectángulo"/>
          <p:cNvSpPr/>
          <p:nvPr/>
        </p:nvSpPr>
        <p:spPr>
          <a:xfrm>
            <a:off x="4572000" y="4714884"/>
            <a:ext cx="2071702" cy="857256"/>
          </a:xfrm>
          <a:prstGeom prst="rect">
            <a:avLst/>
          </a:prstGeom>
          <a:solidFill>
            <a:srgbClr val="CC66FF"/>
          </a:solidFill>
          <a:ln>
            <a:solidFill>
              <a:srgbClr val="66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i="1" dirty="0" smtClean="0">
                <a:solidFill>
                  <a:srgbClr val="512373"/>
                </a:solidFill>
              </a:rPr>
              <a:t>Poner en marcha</a:t>
            </a:r>
          </a:p>
          <a:p>
            <a:pPr algn="ctr"/>
            <a:r>
              <a:rPr lang="es-ES" sz="2000" b="1" i="1" dirty="0" smtClean="0">
                <a:solidFill>
                  <a:srgbClr val="512373"/>
                </a:solidFill>
              </a:rPr>
              <a:t>Desarrollar</a:t>
            </a:r>
            <a:endParaRPr lang="es-ES" sz="2000" b="1" i="1" dirty="0">
              <a:solidFill>
                <a:srgbClr val="512373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6786578" y="3643314"/>
            <a:ext cx="2143140" cy="857256"/>
          </a:xfrm>
          <a:prstGeom prst="rect">
            <a:avLst/>
          </a:prstGeom>
          <a:solidFill>
            <a:srgbClr val="CC66FF"/>
          </a:solidFill>
          <a:ln>
            <a:solidFill>
              <a:srgbClr val="66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i="1" dirty="0" smtClean="0">
                <a:solidFill>
                  <a:schemeClr val="tx1"/>
                </a:solidFill>
              </a:rPr>
              <a:t>un crimen</a:t>
            </a:r>
          </a:p>
          <a:p>
            <a:pPr algn="ctr"/>
            <a:r>
              <a:rPr lang="es-ES" sz="2000" i="1" dirty="0" smtClean="0">
                <a:solidFill>
                  <a:schemeClr val="tx1"/>
                </a:solidFill>
              </a:rPr>
              <a:t>un acto violento</a:t>
            </a:r>
          </a:p>
          <a:p>
            <a:pPr algn="ctr"/>
            <a:r>
              <a:rPr lang="es-ES" sz="2000" i="1" dirty="0" smtClean="0">
                <a:solidFill>
                  <a:schemeClr val="tx1"/>
                </a:solidFill>
              </a:rPr>
              <a:t>una infracción</a:t>
            </a:r>
          </a:p>
        </p:txBody>
      </p:sp>
      <p:sp>
        <p:nvSpPr>
          <p:cNvPr id="20" name="19 Rectángulo"/>
          <p:cNvSpPr/>
          <p:nvPr/>
        </p:nvSpPr>
        <p:spPr>
          <a:xfrm>
            <a:off x="4714876" y="3714752"/>
            <a:ext cx="1714512" cy="571504"/>
          </a:xfrm>
          <a:prstGeom prst="rect">
            <a:avLst/>
          </a:prstGeom>
          <a:solidFill>
            <a:srgbClr val="CC66FF"/>
          </a:solidFill>
          <a:ln>
            <a:solidFill>
              <a:srgbClr val="66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i="1" dirty="0" smtClean="0">
                <a:solidFill>
                  <a:srgbClr val="512373"/>
                </a:solidFill>
              </a:rPr>
              <a:t>Cometer</a:t>
            </a:r>
            <a:endParaRPr lang="es-ES" sz="2000" b="1" i="1" dirty="0">
              <a:solidFill>
                <a:srgbClr val="512373"/>
              </a:solidFill>
            </a:endParaRPr>
          </a:p>
        </p:txBody>
      </p:sp>
      <p:sp>
        <p:nvSpPr>
          <p:cNvPr id="21" name="20 Rectángulo"/>
          <p:cNvSpPr/>
          <p:nvPr/>
        </p:nvSpPr>
        <p:spPr>
          <a:xfrm>
            <a:off x="6715140" y="2714620"/>
            <a:ext cx="2143140" cy="571504"/>
          </a:xfrm>
          <a:prstGeom prst="rect">
            <a:avLst/>
          </a:prstGeom>
          <a:solidFill>
            <a:srgbClr val="CC66FF"/>
          </a:solidFill>
          <a:ln>
            <a:solidFill>
              <a:srgbClr val="66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i="1" dirty="0" smtClean="0">
                <a:solidFill>
                  <a:schemeClr val="tx1"/>
                </a:solidFill>
              </a:rPr>
              <a:t>unas directrices</a:t>
            </a:r>
          </a:p>
          <a:p>
            <a:pPr algn="ctr"/>
            <a:r>
              <a:rPr lang="es-ES" sz="2000" i="1" dirty="0" smtClean="0">
                <a:solidFill>
                  <a:schemeClr val="tx1"/>
                </a:solidFill>
              </a:rPr>
              <a:t>unas pautas</a:t>
            </a:r>
            <a:endParaRPr lang="es-ES" sz="2000" i="1" dirty="0">
              <a:solidFill>
                <a:schemeClr val="tx1"/>
              </a:solidFill>
            </a:endParaRPr>
          </a:p>
        </p:txBody>
      </p:sp>
      <p:sp>
        <p:nvSpPr>
          <p:cNvPr id="22" name="21 Rectángulo"/>
          <p:cNvSpPr/>
          <p:nvPr/>
        </p:nvSpPr>
        <p:spPr>
          <a:xfrm>
            <a:off x="4857752" y="5857892"/>
            <a:ext cx="1714512" cy="571504"/>
          </a:xfrm>
          <a:prstGeom prst="rect">
            <a:avLst/>
          </a:prstGeom>
          <a:solidFill>
            <a:srgbClr val="CC66FF"/>
          </a:solidFill>
          <a:ln>
            <a:solidFill>
              <a:srgbClr val="66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i="1" dirty="0" smtClean="0">
                <a:solidFill>
                  <a:srgbClr val="512373"/>
                </a:solidFill>
              </a:rPr>
              <a:t>Desempeñar</a:t>
            </a:r>
            <a:endParaRPr lang="es-ES" sz="2000" b="1" i="1" dirty="0">
              <a:solidFill>
                <a:srgbClr val="512373"/>
              </a:solidFill>
            </a:endParaRPr>
          </a:p>
        </p:txBody>
      </p:sp>
      <p:sp>
        <p:nvSpPr>
          <p:cNvPr id="23" name="22 Rectángulo"/>
          <p:cNvSpPr/>
          <p:nvPr/>
        </p:nvSpPr>
        <p:spPr>
          <a:xfrm>
            <a:off x="500034" y="5143512"/>
            <a:ext cx="1714512" cy="714380"/>
          </a:xfrm>
          <a:prstGeom prst="rect">
            <a:avLst/>
          </a:prstGeom>
          <a:solidFill>
            <a:srgbClr val="CC66FF"/>
          </a:solidFill>
          <a:ln>
            <a:solidFill>
              <a:srgbClr val="66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i="1" dirty="0">
                <a:solidFill>
                  <a:srgbClr val="512373"/>
                </a:solidFill>
              </a:rPr>
              <a:t>Tomar</a:t>
            </a:r>
            <a:endParaRPr lang="es-ES" sz="2000" b="1" i="1" dirty="0">
              <a:solidFill>
                <a:srgbClr val="512373"/>
              </a:solidFill>
            </a:endParaRPr>
          </a:p>
        </p:txBody>
      </p:sp>
      <p:sp>
        <p:nvSpPr>
          <p:cNvPr id="24" name="23 Rectángulo"/>
          <p:cNvSpPr/>
          <p:nvPr/>
        </p:nvSpPr>
        <p:spPr>
          <a:xfrm>
            <a:off x="2428860" y="5145100"/>
            <a:ext cx="1714512" cy="712792"/>
          </a:xfrm>
          <a:prstGeom prst="rect">
            <a:avLst/>
          </a:prstGeom>
          <a:solidFill>
            <a:srgbClr val="CC66FF"/>
          </a:solidFill>
          <a:ln>
            <a:solidFill>
              <a:srgbClr val="66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i="1" dirty="0" smtClean="0">
                <a:solidFill>
                  <a:schemeClr val="tx1"/>
                </a:solidFill>
              </a:rPr>
              <a:t>unas medidas</a:t>
            </a:r>
          </a:p>
          <a:p>
            <a:pPr algn="ctr"/>
            <a:r>
              <a:rPr lang="es-ES" sz="2000" i="1" dirty="0" smtClean="0">
                <a:solidFill>
                  <a:schemeClr val="tx1"/>
                </a:solidFill>
              </a:rPr>
              <a:t>una decisión </a:t>
            </a:r>
            <a:endParaRPr lang="es-ES" sz="2000" i="1" dirty="0">
              <a:solidFill>
                <a:schemeClr val="tx1"/>
              </a:solidFill>
            </a:endParaRPr>
          </a:p>
        </p:txBody>
      </p:sp>
      <p:sp>
        <p:nvSpPr>
          <p:cNvPr id="25" name="24 Rectángulo"/>
          <p:cNvSpPr/>
          <p:nvPr/>
        </p:nvSpPr>
        <p:spPr>
          <a:xfrm>
            <a:off x="6929454" y="5857892"/>
            <a:ext cx="2000264" cy="571504"/>
          </a:xfrm>
          <a:prstGeom prst="rect">
            <a:avLst/>
          </a:prstGeom>
          <a:solidFill>
            <a:srgbClr val="CC66FF"/>
          </a:solidFill>
          <a:ln>
            <a:solidFill>
              <a:srgbClr val="66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i="1" dirty="0" smtClean="0">
                <a:solidFill>
                  <a:schemeClr val="tx1"/>
                </a:solidFill>
              </a:rPr>
              <a:t>un rol/un papel</a:t>
            </a:r>
          </a:p>
          <a:p>
            <a:pPr algn="ctr"/>
            <a:r>
              <a:rPr lang="es-ES" sz="2000" i="1" dirty="0" smtClean="0">
                <a:solidFill>
                  <a:schemeClr val="tx1"/>
                </a:solidFill>
              </a:rPr>
              <a:t>una función</a:t>
            </a:r>
          </a:p>
        </p:txBody>
      </p:sp>
      <p:sp>
        <p:nvSpPr>
          <p:cNvPr id="26" name="25 Rectángulo"/>
          <p:cNvSpPr/>
          <p:nvPr/>
        </p:nvSpPr>
        <p:spPr>
          <a:xfrm>
            <a:off x="500034" y="6072206"/>
            <a:ext cx="1714512" cy="571504"/>
          </a:xfrm>
          <a:prstGeom prst="rect">
            <a:avLst/>
          </a:prstGeom>
          <a:solidFill>
            <a:srgbClr val="CC66FF"/>
          </a:solidFill>
          <a:ln>
            <a:solidFill>
              <a:srgbClr val="66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i="1" dirty="0" smtClean="0">
                <a:solidFill>
                  <a:srgbClr val="512373"/>
                </a:solidFill>
              </a:rPr>
              <a:t>Cumplir (con)</a:t>
            </a:r>
            <a:endParaRPr lang="es-ES" sz="2000" b="1" i="1" dirty="0">
              <a:solidFill>
                <a:srgbClr val="512373"/>
              </a:solidFill>
            </a:endParaRPr>
          </a:p>
        </p:txBody>
      </p:sp>
      <p:sp>
        <p:nvSpPr>
          <p:cNvPr id="27" name="26 Rectángulo"/>
          <p:cNvSpPr/>
          <p:nvPr/>
        </p:nvSpPr>
        <p:spPr>
          <a:xfrm>
            <a:off x="2428860" y="6072206"/>
            <a:ext cx="2000264" cy="571504"/>
          </a:xfrm>
          <a:prstGeom prst="rect">
            <a:avLst/>
          </a:prstGeom>
          <a:solidFill>
            <a:srgbClr val="CC66FF"/>
          </a:solidFill>
          <a:ln>
            <a:solidFill>
              <a:srgbClr val="66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i="1" dirty="0" smtClean="0">
                <a:solidFill>
                  <a:schemeClr val="tx1"/>
                </a:solidFill>
              </a:rPr>
              <a:t>unos objetivos</a:t>
            </a:r>
          </a:p>
        </p:txBody>
      </p:sp>
      <p:cxnSp>
        <p:nvCxnSpPr>
          <p:cNvPr id="28" name="27 Conector recto"/>
          <p:cNvCxnSpPr/>
          <p:nvPr/>
        </p:nvCxnSpPr>
        <p:spPr>
          <a:xfrm>
            <a:off x="2000232" y="2643182"/>
            <a:ext cx="78581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28 Conector recto"/>
          <p:cNvCxnSpPr/>
          <p:nvPr/>
        </p:nvCxnSpPr>
        <p:spPr>
          <a:xfrm>
            <a:off x="1928794" y="5572140"/>
            <a:ext cx="64294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29 Conector recto"/>
          <p:cNvCxnSpPr/>
          <p:nvPr/>
        </p:nvCxnSpPr>
        <p:spPr>
          <a:xfrm>
            <a:off x="2000232" y="4714884"/>
            <a:ext cx="571504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30 Conector recto"/>
          <p:cNvCxnSpPr/>
          <p:nvPr/>
        </p:nvCxnSpPr>
        <p:spPr>
          <a:xfrm>
            <a:off x="2071670" y="3714752"/>
            <a:ext cx="500066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31 Conector recto"/>
          <p:cNvCxnSpPr/>
          <p:nvPr/>
        </p:nvCxnSpPr>
        <p:spPr>
          <a:xfrm>
            <a:off x="2071670" y="6357958"/>
            <a:ext cx="571504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32 Conector recto"/>
          <p:cNvCxnSpPr/>
          <p:nvPr/>
        </p:nvCxnSpPr>
        <p:spPr>
          <a:xfrm>
            <a:off x="6215074" y="2000240"/>
            <a:ext cx="64294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40 Conector recto"/>
          <p:cNvCxnSpPr/>
          <p:nvPr/>
        </p:nvCxnSpPr>
        <p:spPr>
          <a:xfrm>
            <a:off x="6215074" y="3000372"/>
            <a:ext cx="78581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43 Conector recto"/>
          <p:cNvCxnSpPr/>
          <p:nvPr/>
        </p:nvCxnSpPr>
        <p:spPr>
          <a:xfrm>
            <a:off x="6215074" y="4000504"/>
            <a:ext cx="78581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44 Conector recto"/>
          <p:cNvCxnSpPr/>
          <p:nvPr/>
        </p:nvCxnSpPr>
        <p:spPr>
          <a:xfrm>
            <a:off x="6429388" y="5143512"/>
            <a:ext cx="64294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45 Conector recto"/>
          <p:cNvCxnSpPr/>
          <p:nvPr/>
        </p:nvCxnSpPr>
        <p:spPr>
          <a:xfrm>
            <a:off x="6429388" y="6143644"/>
            <a:ext cx="64294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46 Conector recto"/>
          <p:cNvCxnSpPr/>
          <p:nvPr/>
        </p:nvCxnSpPr>
        <p:spPr>
          <a:xfrm>
            <a:off x="2071670" y="1714488"/>
            <a:ext cx="42862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158" y="1071547"/>
            <a:ext cx="8229600" cy="1785950"/>
          </a:xfrm>
        </p:spPr>
        <p:txBody>
          <a:bodyPr/>
          <a:lstStyle/>
          <a:p>
            <a:pPr>
              <a:buNone/>
            </a:pPr>
            <a:r>
              <a:rPr lang="es-ES" dirty="0" smtClean="0"/>
              <a:t>Como recurso útil, cuando no conocemos </a:t>
            </a:r>
          </a:p>
          <a:p>
            <a:pPr marL="0" indent="0">
              <a:buNone/>
            </a:pPr>
            <a:r>
              <a:rPr lang="es-ES" dirty="0" smtClean="0"/>
              <a:t>un nombre y se trata de una acción, se puede  usar “el hecho de + infinitivo / que + </a:t>
            </a:r>
            <a:r>
              <a:rPr lang="es-ES" dirty="0" err="1" smtClean="0"/>
              <a:t>subj</a:t>
            </a:r>
            <a:r>
              <a:rPr lang="es-ES" dirty="0"/>
              <a:t>.</a:t>
            </a:r>
            <a:r>
              <a:rPr lang="es-ES" dirty="0" smtClean="0"/>
              <a:t>”.</a:t>
            </a:r>
          </a:p>
          <a:p>
            <a:pPr marL="0" indent="0">
              <a:buNone/>
            </a:pPr>
            <a:endParaRPr lang="es-ES" dirty="0"/>
          </a:p>
        </p:txBody>
      </p:sp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/>
          <a:lstStyle/>
          <a:p>
            <a:pPr algn="l"/>
            <a:r>
              <a:rPr lang="es-ES" dirty="0" smtClean="0"/>
              <a:t>Tema 4. </a:t>
            </a:r>
            <a:r>
              <a:rPr lang="es-ES" sz="4000" dirty="0" smtClean="0">
                <a:solidFill>
                  <a:srgbClr val="7030A0"/>
                </a:solidFill>
              </a:rPr>
              <a:t>El mundo de la ciencia</a:t>
            </a:r>
            <a:endParaRPr lang="es-ES" sz="4000" dirty="0">
              <a:solidFill>
                <a:srgbClr val="7030A0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29520" y="214290"/>
            <a:ext cx="1514475" cy="138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5 Rectángulo"/>
          <p:cNvSpPr/>
          <p:nvPr/>
        </p:nvSpPr>
        <p:spPr>
          <a:xfrm>
            <a:off x="571472" y="3286124"/>
            <a:ext cx="6786610" cy="571504"/>
          </a:xfrm>
          <a:prstGeom prst="rect">
            <a:avLst/>
          </a:prstGeom>
          <a:solidFill>
            <a:srgbClr val="CC66FF"/>
          </a:solidFill>
          <a:ln>
            <a:solidFill>
              <a:srgbClr val="66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i="1" dirty="0" smtClean="0">
                <a:solidFill>
                  <a:schemeClr val="tx1"/>
                </a:solidFill>
              </a:rPr>
              <a:t>Si la gente </a:t>
            </a:r>
            <a:r>
              <a:rPr lang="es-ES" sz="2000" b="1" i="1" dirty="0" smtClean="0">
                <a:solidFill>
                  <a:srgbClr val="512373"/>
                </a:solidFill>
              </a:rPr>
              <a:t>contrae</a:t>
            </a:r>
            <a:r>
              <a:rPr lang="es-ES" sz="2000" i="1" dirty="0" smtClean="0">
                <a:solidFill>
                  <a:schemeClr val="tx1"/>
                </a:solidFill>
              </a:rPr>
              <a:t> el entrecejo, esto significa que están pensativos o enfadados</a:t>
            </a:r>
            <a:endParaRPr lang="es-ES" sz="2000" i="1" dirty="0">
              <a:solidFill>
                <a:schemeClr val="tx1"/>
              </a:solidFill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571472" y="3933056"/>
            <a:ext cx="6858048" cy="781828"/>
          </a:xfrm>
          <a:prstGeom prst="rect">
            <a:avLst/>
          </a:prstGeom>
          <a:solidFill>
            <a:srgbClr val="CC66FF"/>
          </a:solidFill>
          <a:ln>
            <a:solidFill>
              <a:srgbClr val="66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i="1" dirty="0" smtClean="0">
                <a:solidFill>
                  <a:srgbClr val="512373"/>
                </a:solidFill>
              </a:rPr>
              <a:t>El hecho de contraer </a:t>
            </a:r>
            <a:r>
              <a:rPr lang="es-ES" sz="2000" i="1" dirty="0" smtClean="0">
                <a:solidFill>
                  <a:schemeClr val="tx1"/>
                </a:solidFill>
              </a:rPr>
              <a:t>el entrecejo denota abstracción o enfado</a:t>
            </a:r>
          </a:p>
          <a:p>
            <a:pPr algn="ctr"/>
            <a:r>
              <a:rPr lang="es-ES" sz="2000" b="1" i="1" dirty="0">
                <a:solidFill>
                  <a:srgbClr val="512373"/>
                </a:solidFill>
              </a:rPr>
              <a:t>El hecho de que se contraiga </a:t>
            </a:r>
            <a:r>
              <a:rPr lang="es-ES" sz="2000" i="1" dirty="0" smtClean="0">
                <a:solidFill>
                  <a:schemeClr val="tx1"/>
                </a:solidFill>
              </a:rPr>
              <a:t>el entrecejo denota … 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71472" y="5072074"/>
            <a:ext cx="6858048" cy="571504"/>
          </a:xfrm>
          <a:prstGeom prst="rect">
            <a:avLst/>
          </a:prstGeom>
          <a:solidFill>
            <a:srgbClr val="CC66FF"/>
          </a:solidFill>
          <a:ln>
            <a:solidFill>
              <a:srgbClr val="66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i="1" dirty="0" smtClean="0">
                <a:solidFill>
                  <a:srgbClr val="512373"/>
                </a:solidFill>
              </a:rPr>
              <a:t>La contracción </a:t>
            </a:r>
            <a:r>
              <a:rPr lang="es-ES" sz="2000" i="1" dirty="0" smtClean="0">
                <a:solidFill>
                  <a:schemeClr val="tx1"/>
                </a:solidFill>
              </a:rPr>
              <a:t>del entrecejo denota abstracción o enfado </a:t>
            </a:r>
            <a:endParaRPr lang="es-ES" sz="2000" b="1" i="1" dirty="0">
              <a:solidFill>
                <a:srgbClr val="512373"/>
              </a:solidFill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7572396" y="3071810"/>
            <a:ext cx="1295408" cy="264320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Menos </a:t>
            </a:r>
          </a:p>
          <a:p>
            <a:pPr algn="ctr"/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Formal</a:t>
            </a:r>
          </a:p>
          <a:p>
            <a:pPr algn="ctr"/>
            <a:endParaRPr lang="es-ES" sz="2000" i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ctr"/>
            <a:endParaRPr lang="es-ES" sz="2000" i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ctr"/>
            <a:endParaRPr lang="es-ES" sz="2000" i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ctr"/>
            <a:endParaRPr lang="es-ES" sz="2000" i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ctr"/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Más</a:t>
            </a:r>
          </a:p>
          <a:p>
            <a:pPr algn="ctr"/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formal</a:t>
            </a:r>
            <a:endParaRPr lang="es-ES" sz="2000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cxnSp>
        <p:nvCxnSpPr>
          <p:cNvPr id="11" name="10 Conector recto de flecha"/>
          <p:cNvCxnSpPr/>
          <p:nvPr/>
        </p:nvCxnSpPr>
        <p:spPr>
          <a:xfrm rot="5400000">
            <a:off x="6680215" y="4392619"/>
            <a:ext cx="2071702" cy="1588"/>
          </a:xfrm>
          <a:prstGeom prst="straightConnector1">
            <a:avLst/>
          </a:prstGeom>
          <a:ln w="25400">
            <a:solidFill>
              <a:schemeClr val="accent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0034" y="1214423"/>
            <a:ext cx="8229600" cy="1714512"/>
          </a:xfrm>
        </p:spPr>
        <p:txBody>
          <a:bodyPr/>
          <a:lstStyle/>
          <a:p>
            <a:pPr>
              <a:buNone/>
            </a:pPr>
            <a:r>
              <a:rPr lang="es-ES" dirty="0" smtClean="0"/>
              <a:t>Por último, en  el registro formal es </a:t>
            </a:r>
            <a:r>
              <a:rPr lang="es-ES" dirty="0" err="1" smtClean="0"/>
              <a:t>habi</a:t>
            </a:r>
            <a:r>
              <a:rPr lang="es-ES" dirty="0" smtClean="0"/>
              <a:t>-</a:t>
            </a:r>
          </a:p>
          <a:p>
            <a:pPr marL="0" indent="0">
              <a:buNone/>
            </a:pPr>
            <a:r>
              <a:rPr lang="es-ES" dirty="0" err="1" smtClean="0"/>
              <a:t>tual</a:t>
            </a:r>
            <a:r>
              <a:rPr lang="es-ES" dirty="0" smtClean="0"/>
              <a:t> encontrar el adjetivo delante del nombre, aunque no siempre resulta natural hacer esto.</a:t>
            </a:r>
            <a:endParaRPr lang="es-ES" dirty="0"/>
          </a:p>
        </p:txBody>
      </p:sp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/>
          <a:lstStyle/>
          <a:p>
            <a:pPr algn="l"/>
            <a:r>
              <a:rPr lang="es-ES" dirty="0" smtClean="0"/>
              <a:t>Tema 4. </a:t>
            </a:r>
            <a:r>
              <a:rPr lang="es-ES" sz="4000" dirty="0" smtClean="0">
                <a:solidFill>
                  <a:srgbClr val="7030A0"/>
                </a:solidFill>
              </a:rPr>
              <a:t>El mundo de la ciencia</a:t>
            </a:r>
            <a:endParaRPr lang="es-ES" sz="4000" dirty="0">
              <a:solidFill>
                <a:srgbClr val="7030A0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29520" y="214290"/>
            <a:ext cx="1514475" cy="138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5 CuadroTexto"/>
          <p:cNvSpPr txBox="1"/>
          <p:nvPr/>
        </p:nvSpPr>
        <p:spPr>
          <a:xfrm>
            <a:off x="428596" y="5786454"/>
            <a:ext cx="69294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 smtClean="0"/>
              <a:t>* Se estudia este recurso con más detenimiento en el tema 9</a:t>
            </a:r>
            <a:endParaRPr lang="es-ES" sz="2000" dirty="0"/>
          </a:p>
        </p:txBody>
      </p:sp>
      <p:sp>
        <p:nvSpPr>
          <p:cNvPr id="7" name="6 Rectángulo"/>
          <p:cNvSpPr/>
          <p:nvPr/>
        </p:nvSpPr>
        <p:spPr>
          <a:xfrm>
            <a:off x="357158" y="3143248"/>
            <a:ext cx="6143668" cy="714380"/>
          </a:xfrm>
          <a:prstGeom prst="rect">
            <a:avLst/>
          </a:prstGeom>
          <a:solidFill>
            <a:srgbClr val="CC66FF"/>
          </a:solidFill>
          <a:ln>
            <a:solidFill>
              <a:srgbClr val="66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i="1" dirty="0" smtClean="0">
                <a:solidFill>
                  <a:srgbClr val="512373"/>
                </a:solidFill>
              </a:rPr>
              <a:t>Los elevados costes </a:t>
            </a:r>
            <a:r>
              <a:rPr lang="es-ES" sz="2000" i="1" dirty="0" smtClean="0">
                <a:solidFill>
                  <a:schemeClr val="tx1"/>
                </a:solidFill>
              </a:rPr>
              <a:t>del programa supusieron la negativa del comité. </a:t>
            </a:r>
            <a:endParaRPr lang="es-ES" sz="2000" i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357158" y="4000504"/>
            <a:ext cx="6143668" cy="571504"/>
          </a:xfrm>
          <a:prstGeom prst="rect">
            <a:avLst/>
          </a:prstGeom>
          <a:solidFill>
            <a:srgbClr val="CC66FF"/>
          </a:solidFill>
          <a:ln>
            <a:solidFill>
              <a:srgbClr val="66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i="1" dirty="0" smtClean="0">
                <a:solidFill>
                  <a:schemeClr val="tx1"/>
                </a:solidFill>
              </a:rPr>
              <a:t>Para </a:t>
            </a:r>
            <a:r>
              <a:rPr lang="es-ES" sz="2000" b="1" i="1" dirty="0" smtClean="0">
                <a:solidFill>
                  <a:srgbClr val="512373"/>
                </a:solidFill>
              </a:rPr>
              <a:t>la correcta supervisión  </a:t>
            </a:r>
            <a:r>
              <a:rPr lang="es-ES" sz="2000" i="1" dirty="0" smtClean="0">
                <a:solidFill>
                  <a:schemeClr val="tx1"/>
                </a:solidFill>
              </a:rPr>
              <a:t>del proyecto se procedió a la contratación de un experto en aeronáutica.</a:t>
            </a:r>
            <a:endParaRPr lang="es-ES" sz="2000" i="1" dirty="0">
              <a:solidFill>
                <a:schemeClr val="tx1"/>
              </a:solidFill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428596" y="4857760"/>
            <a:ext cx="6072230" cy="571504"/>
          </a:xfrm>
          <a:prstGeom prst="rect">
            <a:avLst/>
          </a:prstGeom>
          <a:solidFill>
            <a:srgbClr val="CC66FF"/>
          </a:solidFill>
          <a:ln>
            <a:solidFill>
              <a:srgbClr val="66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i="1" dirty="0" smtClean="0">
                <a:solidFill>
                  <a:schemeClr val="tx1"/>
                </a:solidFill>
              </a:rPr>
              <a:t>El experimento resultó un fracaso debido a </a:t>
            </a:r>
            <a:r>
              <a:rPr lang="es-ES" sz="2000" b="1" i="1" dirty="0" smtClean="0">
                <a:solidFill>
                  <a:srgbClr val="512373"/>
                </a:solidFill>
              </a:rPr>
              <a:t>la ineficaz actuación </a:t>
            </a:r>
            <a:r>
              <a:rPr lang="es-ES" sz="2000" i="1" dirty="0" smtClean="0">
                <a:solidFill>
                  <a:schemeClr val="tx1"/>
                </a:solidFill>
              </a:rPr>
              <a:t>del equipo. </a:t>
            </a:r>
            <a:endParaRPr lang="es-ES" sz="2000" i="1" dirty="0">
              <a:solidFill>
                <a:schemeClr val="tx1"/>
              </a:solidFill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6786578" y="3143248"/>
            <a:ext cx="1724036" cy="57150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O “los costes elevados”</a:t>
            </a:r>
            <a:endParaRPr lang="es-ES" sz="2000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6786578" y="4000504"/>
            <a:ext cx="2000264" cy="57150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O “la supervisión</a:t>
            </a:r>
          </a:p>
          <a:p>
            <a:pPr algn="ctr"/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correcta”</a:t>
            </a:r>
            <a:endParaRPr lang="es-ES" sz="2000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6858016" y="4929198"/>
            <a:ext cx="1928826" cy="57150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O “la actuación</a:t>
            </a:r>
          </a:p>
          <a:p>
            <a:pPr algn="ctr"/>
            <a:r>
              <a:rPr lang="es-ES" sz="2000" i="1" dirty="0">
                <a:solidFill>
                  <a:schemeClr val="accent2">
                    <a:lumMod val="50000"/>
                  </a:schemeClr>
                </a:solidFill>
              </a:rPr>
              <a:t>i</a:t>
            </a:r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neficaz”</a:t>
            </a:r>
            <a:endParaRPr lang="es-ES" sz="2000" i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2269" y="1105524"/>
            <a:ext cx="8229600" cy="14662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ES" sz="2800" b="1" dirty="0" smtClean="0"/>
              <a:t>Transforma este texto  sobre ropa inteligente </a:t>
            </a:r>
          </a:p>
          <a:p>
            <a:pPr marL="0" indent="0">
              <a:buNone/>
            </a:pPr>
            <a:r>
              <a:rPr lang="es-ES" sz="2800" b="1" dirty="0" smtClean="0"/>
              <a:t>para que resulte más formal. </a:t>
            </a:r>
            <a:r>
              <a:rPr lang="es-ES" sz="2800" b="1" i="1" dirty="0" smtClean="0"/>
              <a:t>(las solución propuesta es solo una de las múltiples posibilidades)</a:t>
            </a:r>
            <a:endParaRPr lang="es-ES" sz="2800" b="1" i="1" dirty="0"/>
          </a:p>
        </p:txBody>
      </p:sp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/>
          <a:lstStyle/>
          <a:p>
            <a:pPr algn="l"/>
            <a:r>
              <a:rPr lang="es-ES" dirty="0" smtClean="0"/>
              <a:t>Tema 4. </a:t>
            </a:r>
            <a:r>
              <a:rPr lang="es-ES" sz="4000" dirty="0" smtClean="0">
                <a:solidFill>
                  <a:srgbClr val="7030A0"/>
                </a:solidFill>
              </a:rPr>
              <a:t>El mundo de la ciencia</a:t>
            </a:r>
            <a:endParaRPr lang="es-ES" sz="4000" dirty="0">
              <a:solidFill>
                <a:srgbClr val="7030A0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29520" y="214290"/>
            <a:ext cx="1514475" cy="138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5 CuadroTexto"/>
          <p:cNvSpPr txBox="1"/>
          <p:nvPr/>
        </p:nvSpPr>
        <p:spPr>
          <a:xfrm>
            <a:off x="357158" y="2643182"/>
            <a:ext cx="835824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smtClean="0"/>
              <a:t>Los expertos están poniendo sensores en la ropa para controlar nuestro estado de salud. </a:t>
            </a:r>
            <a:endParaRPr lang="es-ES" sz="2800" dirty="0"/>
          </a:p>
        </p:txBody>
      </p:sp>
      <p:sp>
        <p:nvSpPr>
          <p:cNvPr id="7" name="6 Rectángulo redondeado"/>
          <p:cNvSpPr/>
          <p:nvPr/>
        </p:nvSpPr>
        <p:spPr>
          <a:xfrm>
            <a:off x="357158" y="3571876"/>
            <a:ext cx="8143932" cy="714380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sz="2800" b="1" dirty="0" smtClean="0">
                <a:solidFill>
                  <a:schemeClr val="accent2">
                    <a:lumMod val="50000"/>
                  </a:schemeClr>
                </a:solidFill>
              </a:rPr>
              <a:t>Se está procediendo a la colocación de </a:t>
            </a:r>
            <a:r>
              <a:rPr lang="es-ES" sz="2800" dirty="0" smtClean="0">
                <a:solidFill>
                  <a:schemeClr val="accent2">
                    <a:lumMod val="50000"/>
                  </a:schemeClr>
                </a:solidFill>
              </a:rPr>
              <a:t>sensores en la ropa para </a:t>
            </a:r>
            <a:r>
              <a:rPr lang="es-ES" sz="2800" b="1" dirty="0" smtClean="0">
                <a:solidFill>
                  <a:schemeClr val="accent2">
                    <a:lumMod val="50000"/>
                  </a:schemeClr>
                </a:solidFill>
              </a:rPr>
              <a:t>el control de la salud </a:t>
            </a:r>
            <a:r>
              <a:rPr lang="es-ES" sz="2800" dirty="0" smtClean="0">
                <a:solidFill>
                  <a:schemeClr val="accent2">
                    <a:lumMod val="50000"/>
                  </a:schemeClr>
                </a:solidFill>
              </a:rPr>
              <a:t>de las personas. </a:t>
            </a:r>
            <a:r>
              <a:rPr lang="es-ES" dirty="0" smtClean="0"/>
              <a:t> </a:t>
            </a:r>
            <a:endParaRPr lang="es-ES" dirty="0"/>
          </a:p>
        </p:txBody>
      </p:sp>
      <p:sp>
        <p:nvSpPr>
          <p:cNvPr id="8" name="7 CuadroTexto"/>
          <p:cNvSpPr txBox="1"/>
          <p:nvPr/>
        </p:nvSpPr>
        <p:spPr>
          <a:xfrm>
            <a:off x="428596" y="4429132"/>
            <a:ext cx="835824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smtClean="0"/>
              <a:t>Los sensores cambiarán los datos en señales eléctricas</a:t>
            </a:r>
          </a:p>
          <a:p>
            <a:r>
              <a:rPr lang="es-ES" sz="2800" dirty="0" smtClean="0"/>
              <a:t>y los enviarán a un ordenador o a un aparato móvil. </a:t>
            </a:r>
            <a:endParaRPr lang="es-ES" sz="2800" dirty="0"/>
          </a:p>
        </p:txBody>
      </p:sp>
      <p:sp>
        <p:nvSpPr>
          <p:cNvPr id="9" name="8 Rectángulo redondeado"/>
          <p:cNvSpPr/>
          <p:nvPr/>
        </p:nvSpPr>
        <p:spPr>
          <a:xfrm>
            <a:off x="357158" y="5500702"/>
            <a:ext cx="8143932" cy="1143008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sz="2800" dirty="0" smtClean="0">
                <a:solidFill>
                  <a:schemeClr val="accent2">
                    <a:lumMod val="50000"/>
                  </a:schemeClr>
                </a:solidFill>
              </a:rPr>
              <a:t>Los sensores </a:t>
            </a:r>
            <a:r>
              <a:rPr lang="es-ES" sz="2800" b="1" dirty="0" smtClean="0">
                <a:solidFill>
                  <a:schemeClr val="accent2">
                    <a:lumMod val="50000"/>
                  </a:schemeClr>
                </a:solidFill>
              </a:rPr>
              <a:t>llevarán a cabo la transformación </a:t>
            </a:r>
            <a:r>
              <a:rPr lang="es-ES" sz="2800" dirty="0" smtClean="0">
                <a:solidFill>
                  <a:schemeClr val="accent2">
                    <a:lumMod val="50000"/>
                  </a:schemeClr>
                </a:solidFill>
              </a:rPr>
              <a:t>de los datos en señales eléctricas, y </a:t>
            </a:r>
            <a:r>
              <a:rPr lang="es-ES" sz="2800" b="1" dirty="0" smtClean="0">
                <a:solidFill>
                  <a:schemeClr val="accent2">
                    <a:lumMod val="50000"/>
                  </a:schemeClr>
                </a:solidFill>
              </a:rPr>
              <a:t>procederán al envío de los mismos</a:t>
            </a:r>
            <a:r>
              <a:rPr lang="es-ES" sz="2800" dirty="0" smtClean="0">
                <a:solidFill>
                  <a:schemeClr val="accent2">
                    <a:lumMod val="50000"/>
                  </a:schemeClr>
                </a:solidFill>
              </a:rPr>
              <a:t> a un ordenador o a un dispositivo móvil.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158" y="1071546"/>
            <a:ext cx="8229600" cy="92869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s-ES" sz="2800" dirty="0" smtClean="0"/>
              <a:t>Desde allí, los médicos o el propio usuario </a:t>
            </a:r>
            <a:r>
              <a:rPr lang="es-ES" sz="2800" dirty="0" err="1" smtClean="0"/>
              <a:t>po</a:t>
            </a:r>
            <a:r>
              <a:rPr lang="es-ES" sz="2800" dirty="0" smtClean="0"/>
              <a:t>-</a:t>
            </a:r>
          </a:p>
          <a:p>
            <a:pPr>
              <a:buNone/>
            </a:pPr>
            <a:r>
              <a:rPr lang="es-ES" sz="2800" dirty="0" err="1" smtClean="0"/>
              <a:t>drán</a:t>
            </a:r>
            <a:r>
              <a:rPr lang="es-ES" sz="2800" dirty="0" smtClean="0"/>
              <a:t> interpretarlos.</a:t>
            </a:r>
            <a:endParaRPr lang="es-ES" sz="2800" dirty="0"/>
          </a:p>
        </p:txBody>
      </p:sp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/>
          <a:lstStyle/>
          <a:p>
            <a:pPr algn="l"/>
            <a:r>
              <a:rPr lang="es-ES" dirty="0" smtClean="0"/>
              <a:t>Tema 4. </a:t>
            </a:r>
            <a:r>
              <a:rPr lang="es-ES" sz="4000" dirty="0" smtClean="0">
                <a:solidFill>
                  <a:srgbClr val="7030A0"/>
                </a:solidFill>
              </a:rPr>
              <a:t>El mundo de la ciencia</a:t>
            </a:r>
            <a:endParaRPr lang="es-ES" sz="4000" dirty="0">
              <a:solidFill>
                <a:srgbClr val="7030A0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29520" y="214290"/>
            <a:ext cx="1514475" cy="138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5 Rectángulo redondeado"/>
          <p:cNvSpPr/>
          <p:nvPr/>
        </p:nvSpPr>
        <p:spPr>
          <a:xfrm>
            <a:off x="214282" y="2143116"/>
            <a:ext cx="8429684" cy="714380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sz="2400" b="1" dirty="0" smtClean="0">
                <a:solidFill>
                  <a:schemeClr val="accent2">
                    <a:lumMod val="50000"/>
                  </a:schemeClr>
                </a:solidFill>
              </a:rPr>
              <a:t>Desde el cual será posible su interpretación por</a:t>
            </a:r>
            <a:r>
              <a:rPr lang="es-ES" sz="2400" dirty="0" smtClean="0">
                <a:solidFill>
                  <a:schemeClr val="accent2">
                    <a:lumMod val="50000"/>
                  </a:schemeClr>
                </a:solidFill>
              </a:rPr>
              <a:t> los médicos o </a:t>
            </a:r>
            <a:r>
              <a:rPr lang="es-ES" sz="2400" b="1" dirty="0" smtClean="0">
                <a:solidFill>
                  <a:schemeClr val="accent2">
                    <a:lumMod val="50000"/>
                  </a:schemeClr>
                </a:solidFill>
              </a:rPr>
              <a:t>por </a:t>
            </a:r>
            <a:r>
              <a:rPr lang="es-ES" sz="2400" dirty="0" smtClean="0">
                <a:solidFill>
                  <a:schemeClr val="accent2">
                    <a:lumMod val="50000"/>
                  </a:schemeClr>
                </a:solidFill>
              </a:rPr>
              <a:t>el propio usuario.    </a:t>
            </a:r>
            <a:r>
              <a:rPr lang="es-ES" sz="2400" dirty="0" smtClean="0"/>
              <a:t> </a:t>
            </a:r>
            <a:endParaRPr lang="es-ES" sz="2400" dirty="0"/>
          </a:p>
        </p:txBody>
      </p:sp>
      <p:sp>
        <p:nvSpPr>
          <p:cNvPr id="7" name="2 Marcador de contenido"/>
          <p:cNvSpPr txBox="1">
            <a:spLocks/>
          </p:cNvSpPr>
          <p:nvPr/>
        </p:nvSpPr>
        <p:spPr>
          <a:xfrm>
            <a:off x="357158" y="2928934"/>
            <a:ext cx="8229600" cy="92869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s-ES" sz="2800" dirty="0" smtClean="0"/>
              <a:t>Ya hay prendas capaces de medir la temperatura corporal, el ritmo cardiaco o la tensión arterial.</a:t>
            </a:r>
            <a:endParaRPr kumimoji="0" lang="es-E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7 Rectángulo redondeado"/>
          <p:cNvSpPr/>
          <p:nvPr/>
        </p:nvSpPr>
        <p:spPr>
          <a:xfrm>
            <a:off x="357158" y="3929066"/>
            <a:ext cx="8429684" cy="857256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sz="2400" dirty="0" smtClean="0">
                <a:solidFill>
                  <a:schemeClr val="accent2">
                    <a:lumMod val="50000"/>
                  </a:schemeClr>
                </a:solidFill>
              </a:rPr>
              <a:t>Ya </a:t>
            </a:r>
            <a:r>
              <a:rPr lang="es-ES" sz="2400" b="1" dirty="0" smtClean="0">
                <a:solidFill>
                  <a:schemeClr val="accent2">
                    <a:lumMod val="50000"/>
                  </a:schemeClr>
                </a:solidFill>
              </a:rPr>
              <a:t>existen</a:t>
            </a:r>
            <a:r>
              <a:rPr lang="es-ES" sz="2400" dirty="0" smtClean="0">
                <a:solidFill>
                  <a:schemeClr val="accent2">
                    <a:lumMod val="50000"/>
                  </a:schemeClr>
                </a:solidFill>
              </a:rPr>
              <a:t> prendas </a:t>
            </a:r>
            <a:r>
              <a:rPr lang="es-ES" sz="2400" b="1" dirty="0" smtClean="0">
                <a:solidFill>
                  <a:schemeClr val="accent2">
                    <a:lumMod val="50000"/>
                  </a:schemeClr>
                </a:solidFill>
              </a:rPr>
              <a:t>(dotadas) con la capacidad </a:t>
            </a:r>
            <a:r>
              <a:rPr lang="es-ES" sz="2400" dirty="0" smtClean="0">
                <a:solidFill>
                  <a:schemeClr val="accent2">
                    <a:lumMod val="50000"/>
                  </a:schemeClr>
                </a:solidFill>
              </a:rPr>
              <a:t>de medir la temperatura corporal, el ritmo cardiaco o la tensión arterial. </a:t>
            </a:r>
            <a:endParaRPr lang="es-ES" sz="2400" dirty="0"/>
          </a:p>
        </p:txBody>
      </p:sp>
      <p:sp>
        <p:nvSpPr>
          <p:cNvPr id="9" name="2 Marcador de contenido"/>
          <p:cNvSpPr txBox="1">
            <a:spLocks/>
          </p:cNvSpPr>
          <p:nvPr/>
        </p:nvSpPr>
        <p:spPr>
          <a:xfrm>
            <a:off x="357158" y="4786322"/>
            <a:ext cx="8229600" cy="92869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El reto ahora es desarrollar detectores químicos que analicen fluidos como el sudor</a:t>
            </a:r>
            <a:r>
              <a:rPr kumimoji="0" lang="es-E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 la orina.</a:t>
            </a:r>
            <a:endParaRPr kumimoji="0" lang="es-E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9 Rectángulo redondeado"/>
          <p:cNvSpPr/>
          <p:nvPr/>
        </p:nvSpPr>
        <p:spPr>
          <a:xfrm>
            <a:off x="285720" y="5715016"/>
            <a:ext cx="8429684" cy="857256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sz="2400" dirty="0" smtClean="0">
                <a:solidFill>
                  <a:schemeClr val="accent2">
                    <a:lumMod val="50000"/>
                  </a:schemeClr>
                </a:solidFill>
              </a:rPr>
              <a:t>El reto </a:t>
            </a:r>
            <a:r>
              <a:rPr lang="es-ES" sz="2400" b="1" dirty="0" smtClean="0">
                <a:solidFill>
                  <a:schemeClr val="accent2">
                    <a:lumMod val="50000"/>
                  </a:schemeClr>
                </a:solidFill>
              </a:rPr>
              <a:t>actual consiste en el desarrollo </a:t>
            </a:r>
            <a:r>
              <a:rPr lang="es-ES" sz="2400" dirty="0" smtClean="0">
                <a:solidFill>
                  <a:schemeClr val="accent2">
                    <a:lumMod val="50000"/>
                  </a:schemeClr>
                </a:solidFill>
              </a:rPr>
              <a:t>de detectores químicos </a:t>
            </a:r>
            <a:r>
              <a:rPr lang="es-ES" sz="2400" b="1" dirty="0" smtClean="0">
                <a:solidFill>
                  <a:schemeClr val="accent2">
                    <a:lumMod val="50000"/>
                  </a:schemeClr>
                </a:solidFill>
              </a:rPr>
              <a:t>para el análisis </a:t>
            </a:r>
            <a:r>
              <a:rPr lang="es-ES" sz="2400" dirty="0" smtClean="0">
                <a:solidFill>
                  <a:schemeClr val="accent2">
                    <a:lumMod val="50000"/>
                  </a:schemeClr>
                </a:solidFill>
              </a:rPr>
              <a:t>de fluidos como el sudor o la orina.    </a:t>
            </a:r>
            <a:r>
              <a:rPr lang="es-ES" sz="2400" dirty="0" smtClean="0"/>
              <a:t> </a:t>
            </a:r>
            <a:endParaRPr lang="es-E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1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 txBox="1">
            <a:spLocks/>
          </p:cNvSpPr>
          <p:nvPr/>
        </p:nvSpPr>
        <p:spPr>
          <a:xfrm>
            <a:off x="457200" y="274638"/>
            <a:ext cx="8229600" cy="8683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Tema 4. </a:t>
            </a:r>
            <a:r>
              <a:rPr kumimoji="0" lang="es-ES" sz="4000" b="0" i="0" u="none" strike="noStrike" kern="1200" cap="none" spc="0" normalizeH="0" baseline="0" noProof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El mundo de la ciencia</a:t>
            </a:r>
            <a:endParaRPr kumimoji="0" lang="es-ES" sz="40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29520" y="214290"/>
            <a:ext cx="1514475" cy="138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2 Marcador de contenido"/>
          <p:cNvSpPr txBox="1">
            <a:spLocks/>
          </p:cNvSpPr>
          <p:nvPr/>
        </p:nvSpPr>
        <p:spPr>
          <a:xfrm>
            <a:off x="357158" y="1071546"/>
            <a:ext cx="8229600" cy="200026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s-ES" sz="2800" dirty="0" smtClean="0"/>
              <a:t>El investigador argentino Francisco Andrade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s-ES" sz="2800" dirty="0" smtClean="0"/>
              <a:t>afirma que ahora que t</a:t>
            </a:r>
            <a:r>
              <a:rPr kumimoji="0" lang="es-ES" sz="28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enemos</a:t>
            </a:r>
            <a:r>
              <a:rPr kumimoji="0" lang="es-ES" sz="2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una red informativa que llega a casi</a:t>
            </a:r>
            <a:r>
              <a:rPr kumimoji="0" lang="es-ES" sz="28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todo el planeta, necesitamos conseguir la información directamente del mundo físico. </a:t>
            </a:r>
            <a:endParaRPr kumimoji="0" lang="es-ES" sz="28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6 Rectángulo redondeado"/>
          <p:cNvSpPr/>
          <p:nvPr/>
        </p:nvSpPr>
        <p:spPr>
          <a:xfrm>
            <a:off x="428596" y="3000372"/>
            <a:ext cx="8429684" cy="1428760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sz="2400" dirty="0" smtClean="0">
                <a:solidFill>
                  <a:schemeClr val="accent2">
                    <a:lumMod val="50000"/>
                  </a:schemeClr>
                </a:solidFill>
              </a:rPr>
              <a:t>El investigador argentino Francisco Andrade afirma que </a:t>
            </a:r>
            <a:r>
              <a:rPr lang="es-ES" sz="2400" b="1" dirty="0" smtClean="0">
                <a:solidFill>
                  <a:schemeClr val="accent2">
                    <a:lumMod val="50000"/>
                  </a:schemeClr>
                </a:solidFill>
              </a:rPr>
              <a:t>a pesar de que en la actualidad se posee </a:t>
            </a:r>
            <a:r>
              <a:rPr lang="es-ES" sz="2400" dirty="0" smtClean="0">
                <a:solidFill>
                  <a:schemeClr val="accent2">
                    <a:lumMod val="50000"/>
                  </a:schemeClr>
                </a:solidFill>
              </a:rPr>
              <a:t>una red de información que </a:t>
            </a:r>
            <a:r>
              <a:rPr lang="es-ES" sz="2400" b="1" dirty="0" smtClean="0">
                <a:solidFill>
                  <a:schemeClr val="accent2">
                    <a:lumMod val="50000"/>
                  </a:schemeClr>
                </a:solidFill>
              </a:rPr>
              <a:t>abarca</a:t>
            </a:r>
            <a:r>
              <a:rPr lang="es-ES" sz="2400" dirty="0" smtClean="0">
                <a:solidFill>
                  <a:schemeClr val="accent2">
                    <a:lumMod val="50000"/>
                  </a:schemeClr>
                </a:solidFill>
              </a:rPr>
              <a:t> casi la totalidad del planeta,  </a:t>
            </a:r>
            <a:r>
              <a:rPr lang="es-ES" sz="2400" b="1" dirty="0" smtClean="0">
                <a:solidFill>
                  <a:schemeClr val="accent2">
                    <a:lumMod val="50000"/>
                  </a:schemeClr>
                </a:solidFill>
              </a:rPr>
              <a:t>existe la necesidad de/es necesaria la obtención </a:t>
            </a:r>
            <a:r>
              <a:rPr lang="es-ES" sz="2400" dirty="0" smtClean="0">
                <a:solidFill>
                  <a:schemeClr val="accent2">
                    <a:lumMod val="50000"/>
                  </a:schemeClr>
                </a:solidFill>
              </a:rPr>
              <a:t>de la información directamente del mundo físico. </a:t>
            </a:r>
            <a:endParaRPr lang="es-ES" sz="2400" dirty="0"/>
          </a:p>
        </p:txBody>
      </p:sp>
      <p:sp>
        <p:nvSpPr>
          <p:cNvPr id="8" name="2 Marcador de contenido"/>
          <p:cNvSpPr txBox="1">
            <a:spLocks/>
          </p:cNvSpPr>
          <p:nvPr/>
        </p:nvSpPr>
        <p:spPr>
          <a:xfrm>
            <a:off x="428596" y="4429132"/>
            <a:ext cx="8229600" cy="92869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Si</a:t>
            </a:r>
            <a:r>
              <a:rPr kumimoji="0" lang="es-ES" sz="28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somos capaces  de poner sensores en la vida cotidiana, </a:t>
            </a:r>
            <a:r>
              <a:rPr lang="es-ES" sz="2800" dirty="0" smtClean="0"/>
              <a:t>e</a:t>
            </a:r>
            <a:r>
              <a:rPr lang="es-ES" sz="2800" baseline="0" dirty="0" smtClean="0"/>
              <a:t>l</a:t>
            </a:r>
            <a:r>
              <a:rPr lang="es-ES" sz="2800" dirty="0" smtClean="0"/>
              <a:t> planeta se volverá un lugar inteligente.</a:t>
            </a:r>
            <a:endParaRPr kumimoji="0" lang="es-ES" sz="28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8 Rectángulo redondeado"/>
          <p:cNvSpPr/>
          <p:nvPr/>
        </p:nvSpPr>
        <p:spPr>
          <a:xfrm>
            <a:off x="285720" y="5500702"/>
            <a:ext cx="8429684" cy="714356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sz="2400" b="1" dirty="0" smtClean="0">
                <a:solidFill>
                  <a:schemeClr val="accent2">
                    <a:lumMod val="50000"/>
                  </a:schemeClr>
                </a:solidFill>
              </a:rPr>
              <a:t>La incorporación de </a:t>
            </a:r>
            <a:r>
              <a:rPr lang="es-ES" sz="2400" dirty="0" smtClean="0">
                <a:solidFill>
                  <a:schemeClr val="accent2">
                    <a:lumMod val="50000"/>
                  </a:schemeClr>
                </a:solidFill>
              </a:rPr>
              <a:t>sensores en la vida cotidiana </a:t>
            </a:r>
            <a:r>
              <a:rPr lang="es-ES" sz="2400" b="1" dirty="0" smtClean="0">
                <a:solidFill>
                  <a:schemeClr val="accent2">
                    <a:lumMod val="50000"/>
                  </a:schemeClr>
                </a:solidFill>
              </a:rPr>
              <a:t>resultaría en la transformación del planeta </a:t>
            </a:r>
            <a:r>
              <a:rPr lang="es-ES" sz="2400" dirty="0" smtClean="0">
                <a:solidFill>
                  <a:schemeClr val="accent2">
                    <a:lumMod val="50000"/>
                  </a:schemeClr>
                </a:solidFill>
              </a:rPr>
              <a:t>en un lugar inteligente.</a:t>
            </a:r>
            <a:endParaRPr lang="es-ES" sz="2400" dirty="0"/>
          </a:p>
        </p:txBody>
      </p:sp>
      <p:sp>
        <p:nvSpPr>
          <p:cNvPr id="10" name="9 CuadroTexto"/>
          <p:cNvSpPr txBox="1"/>
          <p:nvPr/>
        </p:nvSpPr>
        <p:spPr>
          <a:xfrm>
            <a:off x="285720" y="6286520"/>
            <a:ext cx="40214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* Texto adaptado del periódico </a:t>
            </a:r>
            <a:r>
              <a:rPr lang="es-ES" i="1" dirty="0" smtClean="0"/>
              <a:t>El Mundo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/>
          <a:lstStyle/>
          <a:p>
            <a:pPr algn="l"/>
            <a:r>
              <a:rPr lang="es-ES" dirty="0" smtClean="0"/>
              <a:t>Tema 4. </a:t>
            </a:r>
            <a:r>
              <a:rPr lang="es-ES" sz="4000" dirty="0" smtClean="0">
                <a:solidFill>
                  <a:srgbClr val="7030A0"/>
                </a:solidFill>
              </a:rPr>
              <a:t>El mundo de la ciencia</a:t>
            </a:r>
            <a:endParaRPr lang="es-ES" sz="4000" dirty="0">
              <a:solidFill>
                <a:srgbClr val="7030A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28596" y="1214422"/>
            <a:ext cx="8229600" cy="3714776"/>
          </a:xfrm>
        </p:spPr>
        <p:txBody>
          <a:bodyPr/>
          <a:lstStyle/>
          <a:p>
            <a:pPr>
              <a:buNone/>
            </a:pPr>
            <a:r>
              <a:rPr lang="es-ES" sz="4000" dirty="0" smtClean="0">
                <a:solidFill>
                  <a:schemeClr val="accent2">
                    <a:lumMod val="50000"/>
                  </a:schemeClr>
                </a:solidFill>
              </a:rPr>
              <a:t>Los textos formales</a:t>
            </a:r>
          </a:p>
          <a:p>
            <a:pPr marL="0" indent="0" algn="just">
              <a:buNone/>
            </a:pPr>
            <a:r>
              <a:rPr lang="es-ES" sz="2400" dirty="0" smtClean="0"/>
              <a:t>En los informes, ensayos, artículos de investigación y divulgación científica, etc. se utiliza un lenguaje marcadamente formal. Algunas de las características de este tipo de textos son:</a:t>
            </a:r>
          </a:p>
          <a:p>
            <a:pPr marL="0" indent="0" algn="just"/>
            <a:r>
              <a:rPr lang="es-ES" sz="2800" dirty="0" smtClean="0"/>
              <a:t> El uso de construcciones impersonales y de la pasiva, porque en los textos de carácter científico tiene que estar claramente separada la opinión personal de los hechos, para mostrar objetividad, veracidad.</a:t>
            </a:r>
          </a:p>
          <a:p>
            <a:pPr marL="0" indent="0" algn="just">
              <a:buNone/>
            </a:pPr>
            <a:endParaRPr lang="es-ES" sz="2800" dirty="0" smtClean="0"/>
          </a:p>
          <a:p>
            <a:pPr marL="0" indent="0" algn="just">
              <a:buNone/>
            </a:pPr>
            <a:endParaRPr lang="es-ES" sz="28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29520" y="214290"/>
            <a:ext cx="1514475" cy="138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9" name="18 Rectángulo"/>
          <p:cNvSpPr/>
          <p:nvPr/>
        </p:nvSpPr>
        <p:spPr>
          <a:xfrm>
            <a:off x="500034" y="5000636"/>
            <a:ext cx="6143668" cy="571504"/>
          </a:xfrm>
          <a:prstGeom prst="rect">
            <a:avLst/>
          </a:prstGeom>
          <a:solidFill>
            <a:srgbClr val="CC66FF"/>
          </a:solidFill>
          <a:ln>
            <a:solidFill>
              <a:srgbClr val="66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i="1" dirty="0" smtClean="0">
                <a:solidFill>
                  <a:schemeClr val="tx1"/>
                </a:solidFill>
              </a:rPr>
              <a:t>Como en el experimento </a:t>
            </a:r>
            <a:r>
              <a:rPr lang="es-ES" sz="2000" b="1" i="1" dirty="0" smtClean="0">
                <a:solidFill>
                  <a:srgbClr val="512373"/>
                </a:solidFill>
              </a:rPr>
              <a:t>se ha podido constatar</a:t>
            </a:r>
            <a:r>
              <a:rPr lang="es-ES" sz="2000" i="1" dirty="0" smtClean="0">
                <a:solidFill>
                  <a:schemeClr val="tx1"/>
                </a:solidFill>
              </a:rPr>
              <a:t>…</a:t>
            </a:r>
            <a:endParaRPr lang="es-ES" sz="2000" i="1" dirty="0">
              <a:solidFill>
                <a:schemeClr val="tx1"/>
              </a:solidFill>
            </a:endParaRPr>
          </a:p>
        </p:txBody>
      </p:sp>
      <p:sp>
        <p:nvSpPr>
          <p:cNvPr id="20" name="19 Rectángulo"/>
          <p:cNvSpPr/>
          <p:nvPr/>
        </p:nvSpPr>
        <p:spPr>
          <a:xfrm>
            <a:off x="1000100" y="5786454"/>
            <a:ext cx="6143668" cy="571504"/>
          </a:xfrm>
          <a:prstGeom prst="rect">
            <a:avLst/>
          </a:prstGeom>
          <a:solidFill>
            <a:srgbClr val="CC66FF"/>
          </a:solidFill>
          <a:ln>
            <a:solidFill>
              <a:srgbClr val="66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i="1" dirty="0" smtClean="0">
                <a:solidFill>
                  <a:schemeClr val="tx1"/>
                </a:solidFill>
              </a:rPr>
              <a:t>Los resultados </a:t>
            </a:r>
            <a:r>
              <a:rPr lang="es-ES" sz="2000" b="1" i="1" dirty="0" smtClean="0">
                <a:solidFill>
                  <a:srgbClr val="512373"/>
                </a:solidFill>
              </a:rPr>
              <a:t>fueron publicados por </a:t>
            </a:r>
            <a:r>
              <a:rPr lang="es-ES" sz="2000" i="1" dirty="0" smtClean="0">
                <a:solidFill>
                  <a:schemeClr val="tx1"/>
                </a:solidFill>
              </a:rPr>
              <a:t>la revista…</a:t>
            </a:r>
            <a:endParaRPr lang="es-ES" sz="2000" i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428596" y="1214422"/>
            <a:ext cx="8358246" cy="3286148"/>
          </a:xfrm>
        </p:spPr>
        <p:txBody>
          <a:bodyPr>
            <a:normAutofit/>
          </a:bodyPr>
          <a:lstStyle/>
          <a:p>
            <a:pPr algn="just">
              <a:buFont typeface="Arial" pitchFamily="34" charset="0"/>
              <a:buChar char="•"/>
            </a:pPr>
            <a:r>
              <a:rPr lang="es-ES" sz="2800" dirty="0" smtClean="0">
                <a:solidFill>
                  <a:schemeClr val="tx1"/>
                </a:solidFill>
              </a:rPr>
              <a:t> El uso de un lenguaje técnico, que a veces es</a:t>
            </a:r>
          </a:p>
          <a:p>
            <a:pPr algn="just"/>
            <a:r>
              <a:rPr lang="es-ES" sz="2800" dirty="0" smtClean="0">
                <a:solidFill>
                  <a:schemeClr val="tx1"/>
                </a:solidFill>
              </a:rPr>
              <a:t>más específico </a:t>
            </a:r>
            <a:r>
              <a:rPr lang="es-ES" sz="2800" i="1" dirty="0" smtClean="0">
                <a:solidFill>
                  <a:schemeClr val="tx1"/>
                </a:solidFill>
              </a:rPr>
              <a:t>(probeta </a:t>
            </a:r>
            <a:r>
              <a:rPr lang="es-ES" sz="2800" dirty="0" smtClean="0">
                <a:solidFill>
                  <a:schemeClr val="tx1"/>
                </a:solidFill>
              </a:rPr>
              <a:t>por </a:t>
            </a:r>
            <a:r>
              <a:rPr lang="es-ES" sz="2800" i="1" dirty="0" smtClean="0">
                <a:solidFill>
                  <a:schemeClr val="tx1"/>
                </a:solidFill>
              </a:rPr>
              <a:t>frasco; detectar </a:t>
            </a:r>
            <a:r>
              <a:rPr lang="es-ES" sz="2800" dirty="0" smtClean="0">
                <a:solidFill>
                  <a:schemeClr val="tx1"/>
                </a:solidFill>
              </a:rPr>
              <a:t>por </a:t>
            </a:r>
            <a:r>
              <a:rPr lang="es-ES" sz="2800" i="1" dirty="0" smtClean="0">
                <a:solidFill>
                  <a:schemeClr val="tx1"/>
                </a:solidFill>
              </a:rPr>
              <a:t>descubrir),</a:t>
            </a:r>
            <a:r>
              <a:rPr lang="es-ES" sz="2800" dirty="0" smtClean="0">
                <a:solidFill>
                  <a:schemeClr val="tx1"/>
                </a:solidFill>
              </a:rPr>
              <a:t> y otras veces aporta otros tipos de matices, como de grado, de refinamiento </a:t>
            </a:r>
            <a:r>
              <a:rPr lang="es-ES" sz="2800" i="1" dirty="0" smtClean="0">
                <a:solidFill>
                  <a:schemeClr val="tx1"/>
                </a:solidFill>
              </a:rPr>
              <a:t>(exquisito </a:t>
            </a:r>
            <a:r>
              <a:rPr lang="es-ES" sz="2800" dirty="0" smtClean="0">
                <a:solidFill>
                  <a:schemeClr val="tx1"/>
                </a:solidFill>
              </a:rPr>
              <a:t>por </a:t>
            </a:r>
            <a:r>
              <a:rPr lang="es-ES" sz="2800" i="1" dirty="0" smtClean="0">
                <a:solidFill>
                  <a:schemeClr val="tx1"/>
                </a:solidFill>
              </a:rPr>
              <a:t>rico), </a:t>
            </a:r>
            <a:r>
              <a:rPr lang="es-ES" sz="2800" dirty="0" smtClean="0">
                <a:solidFill>
                  <a:schemeClr val="tx1"/>
                </a:solidFill>
              </a:rPr>
              <a:t>literarios </a:t>
            </a:r>
            <a:r>
              <a:rPr lang="es-ES" sz="2800" i="1" dirty="0" smtClean="0">
                <a:solidFill>
                  <a:schemeClr val="tx1"/>
                </a:solidFill>
              </a:rPr>
              <a:t>(cabello </a:t>
            </a:r>
            <a:r>
              <a:rPr lang="es-ES" sz="2800" dirty="0" smtClean="0">
                <a:solidFill>
                  <a:schemeClr val="tx1"/>
                </a:solidFill>
              </a:rPr>
              <a:t>por </a:t>
            </a:r>
            <a:r>
              <a:rPr lang="es-ES" sz="2800" i="1" dirty="0" smtClean="0">
                <a:solidFill>
                  <a:schemeClr val="tx1"/>
                </a:solidFill>
              </a:rPr>
              <a:t>pelo), </a:t>
            </a:r>
            <a:r>
              <a:rPr lang="es-ES" sz="2800" dirty="0" smtClean="0">
                <a:solidFill>
                  <a:schemeClr val="tx1"/>
                </a:solidFill>
              </a:rPr>
              <a:t>etc. Esto se da tanto en nombres </a:t>
            </a:r>
            <a:r>
              <a:rPr lang="es-ES" sz="2800" i="1" dirty="0" smtClean="0">
                <a:solidFill>
                  <a:schemeClr val="tx1"/>
                </a:solidFill>
              </a:rPr>
              <a:t>(convaleciente </a:t>
            </a:r>
            <a:r>
              <a:rPr lang="es-ES" sz="2800" dirty="0" smtClean="0">
                <a:solidFill>
                  <a:schemeClr val="tx1"/>
                </a:solidFill>
              </a:rPr>
              <a:t>por </a:t>
            </a:r>
            <a:r>
              <a:rPr lang="es-ES" sz="2800" i="1" dirty="0" smtClean="0">
                <a:solidFill>
                  <a:schemeClr val="tx1"/>
                </a:solidFill>
              </a:rPr>
              <a:t>enfermo),</a:t>
            </a:r>
            <a:r>
              <a:rPr lang="es-ES" sz="2800" dirty="0" smtClean="0">
                <a:solidFill>
                  <a:schemeClr val="tx1"/>
                </a:solidFill>
              </a:rPr>
              <a:t> como en verbos </a:t>
            </a:r>
            <a:r>
              <a:rPr lang="es-ES" sz="2800" i="1" dirty="0" smtClean="0">
                <a:solidFill>
                  <a:schemeClr val="tx1"/>
                </a:solidFill>
              </a:rPr>
              <a:t>(declarar </a:t>
            </a:r>
            <a:r>
              <a:rPr lang="es-ES" sz="2800" dirty="0" smtClean="0">
                <a:solidFill>
                  <a:schemeClr val="tx1"/>
                </a:solidFill>
              </a:rPr>
              <a:t>por</a:t>
            </a:r>
            <a:r>
              <a:rPr lang="es-ES" sz="2800" i="1" dirty="0" smtClean="0">
                <a:solidFill>
                  <a:schemeClr val="tx1"/>
                </a:solidFill>
              </a:rPr>
              <a:t> decir</a:t>
            </a:r>
            <a:r>
              <a:rPr lang="es-ES" sz="2800" dirty="0" smtClean="0">
                <a:solidFill>
                  <a:schemeClr val="tx1"/>
                </a:solidFill>
              </a:rPr>
              <a:t>) y adjetivos  </a:t>
            </a:r>
            <a:r>
              <a:rPr lang="es-ES" sz="2800" i="1" dirty="0" smtClean="0">
                <a:solidFill>
                  <a:schemeClr val="tx1"/>
                </a:solidFill>
              </a:rPr>
              <a:t>(elevado </a:t>
            </a:r>
            <a:r>
              <a:rPr lang="es-ES" sz="2800" dirty="0" smtClean="0">
                <a:solidFill>
                  <a:schemeClr val="tx1"/>
                </a:solidFill>
              </a:rPr>
              <a:t>por </a:t>
            </a:r>
            <a:r>
              <a:rPr lang="es-ES" sz="2800" i="1" dirty="0" smtClean="0">
                <a:solidFill>
                  <a:schemeClr val="tx1"/>
                </a:solidFill>
              </a:rPr>
              <a:t>alto).</a:t>
            </a:r>
            <a:endParaRPr lang="es-ES" sz="2800" dirty="0" smtClean="0">
              <a:solidFill>
                <a:schemeClr val="tx1"/>
              </a:solidFill>
            </a:endParaRPr>
          </a:p>
          <a:p>
            <a:pPr algn="just"/>
            <a:endParaRPr lang="es-ES" sz="2800" dirty="0">
              <a:solidFill>
                <a:schemeClr val="tx1"/>
              </a:solidFill>
            </a:endParaRPr>
          </a:p>
        </p:txBody>
      </p:sp>
      <p:sp>
        <p:nvSpPr>
          <p:cNvPr id="4" name="1 Título"/>
          <p:cNvSpPr txBox="1">
            <a:spLocks/>
          </p:cNvSpPr>
          <p:nvPr/>
        </p:nvSpPr>
        <p:spPr>
          <a:xfrm>
            <a:off x="457200" y="274638"/>
            <a:ext cx="8229600" cy="8683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Tema 4. </a:t>
            </a:r>
            <a:r>
              <a:rPr kumimoji="0" lang="es-ES" sz="4000" b="0" i="0" u="none" strike="noStrike" kern="1200" cap="none" spc="0" normalizeH="0" baseline="0" noProof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El mundo de la ciencia</a:t>
            </a:r>
            <a:endParaRPr kumimoji="0" lang="es-ES" sz="40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29520" y="214290"/>
            <a:ext cx="1514475" cy="138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5 Rectángulo"/>
          <p:cNvSpPr/>
          <p:nvPr/>
        </p:nvSpPr>
        <p:spPr>
          <a:xfrm>
            <a:off x="785786" y="5572140"/>
            <a:ext cx="7358114" cy="1000132"/>
          </a:xfrm>
          <a:prstGeom prst="rect">
            <a:avLst/>
          </a:prstGeom>
          <a:solidFill>
            <a:srgbClr val="CC66FF"/>
          </a:solidFill>
          <a:ln>
            <a:solidFill>
              <a:srgbClr val="66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i="1" dirty="0" smtClean="0">
                <a:solidFill>
                  <a:schemeClr val="tx1"/>
                </a:solidFill>
              </a:rPr>
              <a:t>Un experimento es un </a:t>
            </a:r>
            <a:r>
              <a:rPr lang="es-ES" sz="2000" b="1" i="1" dirty="0" smtClean="0">
                <a:solidFill>
                  <a:srgbClr val="512373"/>
                </a:solidFill>
              </a:rPr>
              <a:t>procedimiento</a:t>
            </a:r>
            <a:r>
              <a:rPr lang="es-ES" sz="2000" i="1" dirty="0" smtClean="0">
                <a:solidFill>
                  <a:schemeClr val="tx1"/>
                </a:solidFill>
              </a:rPr>
              <a:t> mediante el cual se trata de </a:t>
            </a:r>
            <a:r>
              <a:rPr lang="es-ES" sz="2000" b="1" i="1" dirty="0" smtClean="0">
                <a:solidFill>
                  <a:srgbClr val="512373"/>
                </a:solidFill>
              </a:rPr>
              <a:t>verificar</a:t>
            </a:r>
            <a:r>
              <a:rPr lang="es-ES" sz="2000" i="1" dirty="0" smtClean="0">
                <a:solidFill>
                  <a:schemeClr val="tx1"/>
                </a:solidFill>
              </a:rPr>
              <a:t> una o varias </a:t>
            </a:r>
            <a:r>
              <a:rPr lang="es-ES" sz="2000" b="1" i="1" dirty="0" smtClean="0">
                <a:solidFill>
                  <a:srgbClr val="512373"/>
                </a:solidFill>
              </a:rPr>
              <a:t>hipótesis </a:t>
            </a:r>
            <a:r>
              <a:rPr lang="es-ES" sz="2000" i="1" dirty="0" smtClean="0">
                <a:solidFill>
                  <a:schemeClr val="tx1"/>
                </a:solidFill>
              </a:rPr>
              <a:t>relacionadas con un </a:t>
            </a:r>
            <a:r>
              <a:rPr lang="es-ES" sz="2000" b="1" i="1" dirty="0" smtClean="0">
                <a:solidFill>
                  <a:srgbClr val="512373"/>
                </a:solidFill>
              </a:rPr>
              <a:t>fenómeno</a:t>
            </a:r>
            <a:r>
              <a:rPr lang="es-ES" sz="2000" i="1" dirty="0" smtClean="0">
                <a:solidFill>
                  <a:schemeClr val="tx1"/>
                </a:solidFill>
              </a:rPr>
              <a:t>… </a:t>
            </a:r>
            <a:endParaRPr lang="es-ES" sz="2000" i="1" dirty="0">
              <a:solidFill>
                <a:schemeClr val="tx1"/>
              </a:solidFill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785786" y="4357694"/>
            <a:ext cx="7358114" cy="1000132"/>
          </a:xfrm>
          <a:prstGeom prst="rect">
            <a:avLst/>
          </a:prstGeom>
          <a:solidFill>
            <a:srgbClr val="CC66FF"/>
          </a:solidFill>
          <a:ln>
            <a:solidFill>
              <a:srgbClr val="66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i="1" dirty="0" smtClean="0">
                <a:solidFill>
                  <a:schemeClr val="tx1"/>
                </a:solidFill>
              </a:rPr>
              <a:t>Un experimento es una </a:t>
            </a:r>
            <a:r>
              <a:rPr lang="es-ES" sz="2000" b="1" i="1" dirty="0" smtClean="0">
                <a:solidFill>
                  <a:srgbClr val="512373"/>
                </a:solidFill>
              </a:rPr>
              <a:t>técnica </a:t>
            </a:r>
            <a:r>
              <a:rPr lang="es-ES" sz="2000" i="1" dirty="0" smtClean="0">
                <a:solidFill>
                  <a:schemeClr val="tx1"/>
                </a:solidFill>
              </a:rPr>
              <a:t>con la que se trata de </a:t>
            </a:r>
            <a:r>
              <a:rPr lang="es-ES" sz="2000" b="1" i="1" dirty="0" smtClean="0">
                <a:solidFill>
                  <a:srgbClr val="512373"/>
                </a:solidFill>
              </a:rPr>
              <a:t>comprobar </a:t>
            </a:r>
            <a:r>
              <a:rPr lang="es-ES" sz="2000" i="1" dirty="0" smtClean="0">
                <a:solidFill>
                  <a:schemeClr val="tx1"/>
                </a:solidFill>
              </a:rPr>
              <a:t>una o varias </a:t>
            </a:r>
            <a:r>
              <a:rPr lang="es-ES" sz="2000" b="1" i="1" dirty="0" smtClean="0">
                <a:solidFill>
                  <a:srgbClr val="512373"/>
                </a:solidFill>
              </a:rPr>
              <a:t>ideas</a:t>
            </a:r>
            <a:r>
              <a:rPr lang="es-ES" sz="2000" i="1" dirty="0" smtClean="0">
                <a:solidFill>
                  <a:schemeClr val="tx1"/>
                </a:solidFill>
              </a:rPr>
              <a:t> relacionadas con un </a:t>
            </a:r>
            <a:r>
              <a:rPr lang="es-ES" sz="2000" b="1" i="1" dirty="0" smtClean="0">
                <a:solidFill>
                  <a:srgbClr val="512373"/>
                </a:solidFill>
              </a:rPr>
              <a:t>hecho</a:t>
            </a:r>
            <a:r>
              <a:rPr lang="es-ES" sz="2000" i="1" dirty="0" smtClean="0">
                <a:solidFill>
                  <a:schemeClr val="tx1"/>
                </a:solidFill>
              </a:rPr>
              <a:t>… </a:t>
            </a:r>
            <a:endParaRPr lang="es-ES" sz="2000" i="1" dirty="0">
              <a:solidFill>
                <a:schemeClr val="tx1"/>
              </a:solidFill>
            </a:endParaRPr>
          </a:p>
        </p:txBody>
      </p:sp>
      <p:cxnSp>
        <p:nvCxnSpPr>
          <p:cNvPr id="9" name="8 Conector recto de flecha"/>
          <p:cNvCxnSpPr/>
          <p:nvPr/>
        </p:nvCxnSpPr>
        <p:spPr>
          <a:xfrm rot="5400000">
            <a:off x="4179091" y="5464983"/>
            <a:ext cx="500066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28596" y="1214422"/>
            <a:ext cx="8229600" cy="1285884"/>
          </a:xfrm>
        </p:spPr>
        <p:txBody>
          <a:bodyPr/>
          <a:lstStyle/>
          <a:p>
            <a:r>
              <a:rPr lang="es-ES" dirty="0" smtClean="0"/>
              <a:t>Uso de adverbios para matizar la </a:t>
            </a:r>
            <a:r>
              <a:rPr lang="es-ES" dirty="0" err="1" smtClean="0"/>
              <a:t>infor</a:t>
            </a:r>
            <a:r>
              <a:rPr lang="es-ES" dirty="0" smtClean="0"/>
              <a:t>-</a:t>
            </a:r>
          </a:p>
          <a:p>
            <a:pPr>
              <a:buNone/>
            </a:pPr>
            <a:r>
              <a:rPr lang="es-ES" dirty="0" err="1" smtClean="0"/>
              <a:t>mación</a:t>
            </a:r>
            <a:r>
              <a:rPr lang="es-ES" dirty="0" smtClean="0"/>
              <a:t>.</a:t>
            </a:r>
            <a:endParaRPr lang="es-ES" dirty="0"/>
          </a:p>
        </p:txBody>
      </p:sp>
      <p:sp>
        <p:nvSpPr>
          <p:cNvPr id="4" name="1 Título"/>
          <p:cNvSpPr txBox="1">
            <a:spLocks/>
          </p:cNvSpPr>
          <p:nvPr/>
        </p:nvSpPr>
        <p:spPr>
          <a:xfrm>
            <a:off x="357158" y="428604"/>
            <a:ext cx="8229600" cy="8683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Tema 4. </a:t>
            </a:r>
            <a:r>
              <a:rPr kumimoji="0" lang="es-ES" sz="4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El mundo de la ciencia</a:t>
            </a:r>
            <a:endParaRPr kumimoji="0" lang="es-ES" sz="40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29520" y="214290"/>
            <a:ext cx="1514475" cy="138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5 Rectángulo"/>
          <p:cNvSpPr/>
          <p:nvPr/>
        </p:nvSpPr>
        <p:spPr>
          <a:xfrm>
            <a:off x="500034" y="2357430"/>
            <a:ext cx="8001056" cy="571504"/>
          </a:xfrm>
          <a:prstGeom prst="rect">
            <a:avLst/>
          </a:prstGeom>
          <a:solidFill>
            <a:srgbClr val="CC66FF"/>
          </a:solidFill>
          <a:ln>
            <a:solidFill>
              <a:srgbClr val="66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i="1" dirty="0" smtClean="0">
                <a:solidFill>
                  <a:schemeClr val="tx1"/>
                </a:solidFill>
              </a:rPr>
              <a:t> </a:t>
            </a:r>
            <a:r>
              <a:rPr lang="es-ES" sz="2000" b="1" i="1" dirty="0" smtClean="0">
                <a:solidFill>
                  <a:srgbClr val="512373"/>
                </a:solidFill>
              </a:rPr>
              <a:t>Indudablemente/Evidentemente, </a:t>
            </a:r>
            <a:r>
              <a:rPr lang="es-ES" sz="2000" i="1" dirty="0" smtClean="0">
                <a:solidFill>
                  <a:schemeClr val="tx1"/>
                </a:solidFill>
              </a:rPr>
              <a:t>la situación que se presenta es el resultado de…   </a:t>
            </a:r>
            <a:endParaRPr lang="es-ES" sz="2000" i="1" dirty="0">
              <a:solidFill>
                <a:schemeClr val="tx1"/>
              </a:solidFill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500034" y="5072074"/>
            <a:ext cx="8001056" cy="928694"/>
          </a:xfrm>
          <a:prstGeom prst="rect">
            <a:avLst/>
          </a:prstGeom>
          <a:solidFill>
            <a:srgbClr val="CC66FF"/>
          </a:solidFill>
          <a:ln>
            <a:solidFill>
              <a:srgbClr val="66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i="1" dirty="0" smtClean="0">
                <a:solidFill>
                  <a:schemeClr val="tx1"/>
                </a:solidFill>
              </a:rPr>
              <a:t>El queso manchego se produce </a:t>
            </a:r>
            <a:r>
              <a:rPr lang="es-ES" sz="2000" b="1" i="1" dirty="0" smtClean="0">
                <a:solidFill>
                  <a:srgbClr val="512373"/>
                </a:solidFill>
              </a:rPr>
              <a:t>principalmente/fundamentalmente/esencialmente</a:t>
            </a:r>
            <a:r>
              <a:rPr lang="es-ES" sz="2000" i="1" dirty="0" smtClean="0">
                <a:solidFill>
                  <a:schemeClr val="tx1"/>
                </a:solidFill>
              </a:rPr>
              <a:t> en Albacete, Ciudad Real, Cuenca y Toledo.  </a:t>
            </a:r>
            <a:endParaRPr lang="es-ES" sz="2000" i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500034" y="3071810"/>
            <a:ext cx="8001056" cy="1143008"/>
          </a:xfrm>
          <a:prstGeom prst="rect">
            <a:avLst/>
          </a:prstGeom>
          <a:solidFill>
            <a:srgbClr val="CC66FF"/>
          </a:solidFill>
          <a:ln>
            <a:solidFill>
              <a:srgbClr val="66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i="1" dirty="0" smtClean="0">
                <a:solidFill>
                  <a:srgbClr val="512373"/>
                </a:solidFill>
              </a:rPr>
              <a:t>Efectivamente/Naturalmente/Precisamente, </a:t>
            </a:r>
            <a:r>
              <a:rPr lang="es-ES" sz="2000" i="1" dirty="0" smtClean="0">
                <a:solidFill>
                  <a:schemeClr val="tx1"/>
                </a:solidFill>
              </a:rPr>
              <a:t>uno de los grandes problemas con el que se están encontrando los agricultores ecológicos es la competencia económica con los productos no ecológicos.   </a:t>
            </a:r>
            <a:endParaRPr lang="es-ES" sz="2000" i="1" dirty="0">
              <a:solidFill>
                <a:schemeClr val="tx1"/>
              </a:solidFill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500034" y="4357694"/>
            <a:ext cx="8001056" cy="571504"/>
          </a:xfrm>
          <a:prstGeom prst="rect">
            <a:avLst/>
          </a:prstGeom>
          <a:solidFill>
            <a:srgbClr val="CC66FF"/>
          </a:solidFill>
          <a:ln>
            <a:solidFill>
              <a:srgbClr val="66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i="1" dirty="0" smtClean="0">
                <a:solidFill>
                  <a:schemeClr val="tx1"/>
                </a:solidFill>
              </a:rPr>
              <a:t> Los adelantos científicos dependen </a:t>
            </a:r>
            <a:r>
              <a:rPr lang="es-ES" sz="2000" b="1" i="1" dirty="0" smtClean="0">
                <a:solidFill>
                  <a:srgbClr val="512373"/>
                </a:solidFill>
              </a:rPr>
              <a:t>únicamente/exclusivamente</a:t>
            </a:r>
            <a:r>
              <a:rPr lang="es-ES" sz="2000" i="1" dirty="0" smtClean="0">
                <a:solidFill>
                  <a:schemeClr val="tx1"/>
                </a:solidFill>
              </a:rPr>
              <a:t> del dinero que los gobiernos y las entidades privadas aportan a la investigación.</a:t>
            </a:r>
            <a:endParaRPr lang="es-ES" sz="2000" i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28596" y="1214423"/>
            <a:ext cx="8229600" cy="2786082"/>
          </a:xfrm>
        </p:spPr>
        <p:txBody>
          <a:bodyPr>
            <a:normAutofit/>
          </a:bodyPr>
          <a:lstStyle/>
          <a:p>
            <a:r>
              <a:rPr lang="es-ES" dirty="0" smtClean="0"/>
              <a:t>Uso de nexos de carácter formal para </a:t>
            </a:r>
          </a:p>
          <a:p>
            <a:pPr marL="0" indent="0">
              <a:buNone/>
            </a:pPr>
            <a:r>
              <a:rPr lang="es-ES" dirty="0" smtClean="0"/>
              <a:t>unir las oraciones, relacionar los párrafos, y dar coherencia al conjunto.</a:t>
            </a:r>
          </a:p>
          <a:p>
            <a:pPr marL="0" indent="0" algn="just">
              <a:buNone/>
            </a:pPr>
            <a:r>
              <a:rPr lang="es-ES" i="1" dirty="0" smtClean="0"/>
              <a:t>(puesto que, por consiguiente, asimismo, aparte de esto,…) </a:t>
            </a:r>
            <a:endParaRPr lang="es-ES" i="1" dirty="0"/>
          </a:p>
        </p:txBody>
      </p:sp>
      <p:sp>
        <p:nvSpPr>
          <p:cNvPr id="5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/>
          <a:lstStyle/>
          <a:p>
            <a:pPr algn="l"/>
            <a:r>
              <a:rPr lang="es-ES" dirty="0" smtClean="0"/>
              <a:t>Tema 4. </a:t>
            </a:r>
            <a:r>
              <a:rPr lang="es-ES" sz="4000" dirty="0" smtClean="0">
                <a:solidFill>
                  <a:srgbClr val="7030A0"/>
                </a:solidFill>
              </a:rPr>
              <a:t>El mundo de la ciencia</a:t>
            </a:r>
            <a:endParaRPr lang="es-ES" sz="4000" dirty="0">
              <a:solidFill>
                <a:srgbClr val="7030A0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29520" y="214290"/>
            <a:ext cx="1514475" cy="138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6 Rectángulo"/>
          <p:cNvSpPr/>
          <p:nvPr/>
        </p:nvSpPr>
        <p:spPr>
          <a:xfrm>
            <a:off x="571472" y="4071942"/>
            <a:ext cx="6000792" cy="571504"/>
          </a:xfrm>
          <a:prstGeom prst="rect">
            <a:avLst/>
          </a:prstGeom>
          <a:solidFill>
            <a:srgbClr val="CC66FF"/>
          </a:solidFill>
          <a:ln>
            <a:solidFill>
              <a:srgbClr val="66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i="1" dirty="0" smtClean="0">
                <a:solidFill>
                  <a:srgbClr val="512373"/>
                </a:solidFill>
              </a:rPr>
              <a:t>Con respecto al </a:t>
            </a:r>
            <a:r>
              <a:rPr lang="es-ES" sz="2000" i="1" dirty="0" smtClean="0">
                <a:solidFill>
                  <a:schemeClr val="tx1"/>
                </a:solidFill>
              </a:rPr>
              <a:t>primer punto, se debe señalar que…</a:t>
            </a:r>
            <a:endParaRPr lang="es-ES" sz="2000" i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571472" y="4929198"/>
            <a:ext cx="7858180" cy="571504"/>
          </a:xfrm>
          <a:prstGeom prst="rect">
            <a:avLst/>
          </a:prstGeom>
          <a:solidFill>
            <a:srgbClr val="CC66FF"/>
          </a:solidFill>
          <a:ln>
            <a:solidFill>
              <a:srgbClr val="66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i="1" dirty="0" smtClean="0">
                <a:solidFill>
                  <a:schemeClr val="tx1"/>
                </a:solidFill>
              </a:rPr>
              <a:t>No fue posible realizar el experimento, </a:t>
            </a:r>
            <a:r>
              <a:rPr lang="es-ES" sz="2000" b="1" i="1" dirty="0" smtClean="0">
                <a:solidFill>
                  <a:srgbClr val="512373"/>
                </a:solidFill>
              </a:rPr>
              <a:t>dados </a:t>
            </a:r>
            <a:r>
              <a:rPr lang="es-ES" sz="2000" i="1" dirty="0" smtClean="0">
                <a:solidFill>
                  <a:schemeClr val="tx1"/>
                </a:solidFill>
              </a:rPr>
              <a:t>los impedimentos climatológicos con que se encontraron los científicos. </a:t>
            </a:r>
            <a:endParaRPr lang="es-ES" sz="2000" i="1" dirty="0">
              <a:solidFill>
                <a:schemeClr val="tx1"/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857224" y="5929330"/>
            <a:ext cx="51435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* Estos nexos se estudian con detalle en el tema 5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28596" y="1142985"/>
            <a:ext cx="8229600" cy="2000263"/>
          </a:xfrm>
        </p:spPr>
        <p:txBody>
          <a:bodyPr/>
          <a:lstStyle/>
          <a:p>
            <a:pPr algn="just"/>
            <a:r>
              <a:rPr lang="es-ES" sz="2800" dirty="0" smtClean="0"/>
              <a:t>En el registro formal hay una marcada </a:t>
            </a:r>
          </a:p>
          <a:p>
            <a:pPr marL="0" indent="0" algn="just">
              <a:buNone/>
            </a:pPr>
            <a:r>
              <a:rPr lang="es-ES" sz="2800" dirty="0" smtClean="0"/>
              <a:t>tendencia al abuso del sustantivo, lo que vamos a trabajar con más detenimiento, porque conlleva un conocimiento amplio y preciso del léxico. </a:t>
            </a:r>
          </a:p>
          <a:p>
            <a:pPr marL="0" indent="0" algn="just">
              <a:buNone/>
            </a:pPr>
            <a:endParaRPr lang="es-ES" dirty="0" smtClean="0"/>
          </a:p>
          <a:p>
            <a:pPr marL="0" indent="0" algn="just">
              <a:buNone/>
            </a:pPr>
            <a:endParaRPr lang="es-ES" dirty="0"/>
          </a:p>
        </p:txBody>
      </p:sp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/>
          <a:lstStyle/>
          <a:p>
            <a:pPr algn="l"/>
            <a:r>
              <a:rPr lang="es-ES" dirty="0" smtClean="0"/>
              <a:t>Tema 4. </a:t>
            </a:r>
            <a:r>
              <a:rPr lang="es-ES" sz="4000" dirty="0" smtClean="0">
                <a:solidFill>
                  <a:srgbClr val="7030A0"/>
                </a:solidFill>
              </a:rPr>
              <a:t>El mundo de la ciencia</a:t>
            </a:r>
            <a:endParaRPr lang="es-ES" sz="4000" dirty="0">
              <a:solidFill>
                <a:srgbClr val="7030A0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29520" y="214290"/>
            <a:ext cx="1514475" cy="138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5 Rectángulo"/>
          <p:cNvSpPr/>
          <p:nvPr/>
        </p:nvSpPr>
        <p:spPr>
          <a:xfrm>
            <a:off x="571472" y="3143248"/>
            <a:ext cx="6000792" cy="571504"/>
          </a:xfrm>
          <a:prstGeom prst="rect">
            <a:avLst/>
          </a:prstGeom>
          <a:solidFill>
            <a:srgbClr val="CC66FF"/>
          </a:solidFill>
          <a:ln>
            <a:solidFill>
              <a:srgbClr val="66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i="1" dirty="0" smtClean="0">
                <a:solidFill>
                  <a:schemeClr val="tx1"/>
                </a:solidFill>
              </a:rPr>
              <a:t>Los científicos </a:t>
            </a:r>
            <a:r>
              <a:rPr lang="es-ES" sz="2000" b="1" i="1" dirty="0" smtClean="0">
                <a:solidFill>
                  <a:srgbClr val="512373"/>
                </a:solidFill>
              </a:rPr>
              <a:t>incorporan</a:t>
            </a:r>
            <a:r>
              <a:rPr lang="es-ES" sz="2000" i="1" dirty="0" smtClean="0">
                <a:solidFill>
                  <a:schemeClr val="tx1"/>
                </a:solidFill>
              </a:rPr>
              <a:t> en la ropa sensores para </a:t>
            </a:r>
            <a:r>
              <a:rPr lang="es-ES" sz="2000" b="1" i="1" dirty="0" smtClean="0">
                <a:solidFill>
                  <a:srgbClr val="512373"/>
                </a:solidFill>
              </a:rPr>
              <a:t>controlar</a:t>
            </a:r>
            <a:r>
              <a:rPr lang="es-ES" sz="2000" i="1" dirty="0" smtClean="0">
                <a:solidFill>
                  <a:schemeClr val="tx1"/>
                </a:solidFill>
              </a:rPr>
              <a:t> nuestra salud.</a:t>
            </a:r>
            <a:endParaRPr lang="es-ES" sz="2000" i="1" dirty="0">
              <a:solidFill>
                <a:schemeClr val="tx1"/>
              </a:solidFill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571472" y="3857628"/>
            <a:ext cx="6000792" cy="571504"/>
          </a:xfrm>
          <a:prstGeom prst="rect">
            <a:avLst/>
          </a:prstGeom>
          <a:solidFill>
            <a:srgbClr val="CC66FF"/>
          </a:solidFill>
          <a:ln>
            <a:solidFill>
              <a:srgbClr val="66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i="1" dirty="0" smtClean="0">
                <a:solidFill>
                  <a:schemeClr val="tx1"/>
                </a:solidFill>
              </a:rPr>
              <a:t>Se está procediendo a </a:t>
            </a:r>
            <a:r>
              <a:rPr lang="es-ES" sz="2000" b="1" i="1" dirty="0" smtClean="0">
                <a:solidFill>
                  <a:srgbClr val="512373"/>
                </a:solidFill>
              </a:rPr>
              <a:t>la incorporación </a:t>
            </a:r>
            <a:r>
              <a:rPr lang="es-ES" sz="2000" i="1" dirty="0" smtClean="0">
                <a:solidFill>
                  <a:schemeClr val="tx1"/>
                </a:solidFill>
              </a:rPr>
              <a:t>en la ropa de sensores para </a:t>
            </a:r>
            <a:r>
              <a:rPr lang="es-ES" sz="2000" b="1" i="1" dirty="0" smtClean="0">
                <a:solidFill>
                  <a:srgbClr val="512373"/>
                </a:solidFill>
              </a:rPr>
              <a:t>el control </a:t>
            </a:r>
            <a:r>
              <a:rPr lang="es-ES" sz="2000" i="1" dirty="0" smtClean="0">
                <a:solidFill>
                  <a:schemeClr val="tx1"/>
                </a:solidFill>
              </a:rPr>
              <a:t>de la salud.</a:t>
            </a:r>
            <a:endParaRPr lang="es-ES" sz="2000" i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6786578" y="3857628"/>
            <a:ext cx="1724036" cy="57150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Más formal</a:t>
            </a:r>
            <a:endParaRPr lang="es-ES" sz="2000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571472" y="4500570"/>
            <a:ext cx="2928958" cy="646331"/>
          </a:xfrm>
          <a:prstGeom prst="rect">
            <a:avLst/>
          </a:prstGeom>
          <a:noFill/>
          <a:ln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 smtClean="0">
                <a:solidFill>
                  <a:srgbClr val="512373"/>
                </a:solidFill>
              </a:rPr>
              <a:t>Incorporar  &gt; incorporación</a:t>
            </a:r>
          </a:p>
          <a:p>
            <a:r>
              <a:rPr lang="es-ES" dirty="0" smtClean="0">
                <a:solidFill>
                  <a:srgbClr val="512373"/>
                </a:solidFill>
              </a:rPr>
              <a:t>Controlar &gt; control  </a:t>
            </a:r>
            <a:endParaRPr lang="es-ES" dirty="0">
              <a:solidFill>
                <a:srgbClr val="512373"/>
              </a:solidFill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85720" y="5214950"/>
            <a:ext cx="86439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charset="0"/>
              <a:buChar char="•"/>
            </a:pPr>
            <a:r>
              <a:rPr lang="es-ES" dirty="0" smtClean="0"/>
              <a:t> </a:t>
            </a:r>
            <a:r>
              <a:rPr lang="es-ES" dirty="0" smtClean="0"/>
              <a:t>Al </a:t>
            </a:r>
            <a:r>
              <a:rPr lang="es-ES" dirty="0" smtClean="0"/>
              <a:t>cambiar de registro se modifica mucho la oración originaria, y por eso las posibilidades son abiertas.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28596" y="1142985"/>
            <a:ext cx="8229600" cy="1285884"/>
          </a:xfrm>
        </p:spPr>
        <p:txBody>
          <a:bodyPr/>
          <a:lstStyle/>
          <a:p>
            <a:pPr>
              <a:buNone/>
            </a:pPr>
            <a:r>
              <a:rPr lang="es-ES" dirty="0" smtClean="0"/>
              <a:t>A veces se sustantiva un verbo; otras, un </a:t>
            </a:r>
          </a:p>
          <a:p>
            <a:pPr>
              <a:buNone/>
            </a:pPr>
            <a:r>
              <a:rPr lang="es-ES" dirty="0" smtClean="0"/>
              <a:t>adjetivo o, incluso, un adverbio.</a:t>
            </a:r>
          </a:p>
          <a:p>
            <a:pPr>
              <a:buNone/>
            </a:pPr>
            <a:endParaRPr lang="es-ES" dirty="0"/>
          </a:p>
        </p:txBody>
      </p:sp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/>
          <a:lstStyle/>
          <a:p>
            <a:pPr algn="l"/>
            <a:r>
              <a:rPr lang="es-ES" dirty="0" smtClean="0"/>
              <a:t>Tema 4. </a:t>
            </a:r>
            <a:r>
              <a:rPr lang="es-ES" sz="4000" dirty="0" smtClean="0">
                <a:solidFill>
                  <a:srgbClr val="7030A0"/>
                </a:solidFill>
              </a:rPr>
              <a:t>El mundo de la ciencia</a:t>
            </a:r>
            <a:endParaRPr lang="es-ES" sz="4000" dirty="0">
              <a:solidFill>
                <a:srgbClr val="7030A0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29520" y="214290"/>
            <a:ext cx="1514475" cy="138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5 Rectángulo"/>
          <p:cNvSpPr/>
          <p:nvPr/>
        </p:nvSpPr>
        <p:spPr>
          <a:xfrm>
            <a:off x="500034" y="2857496"/>
            <a:ext cx="5357850" cy="571504"/>
          </a:xfrm>
          <a:prstGeom prst="rect">
            <a:avLst/>
          </a:prstGeom>
          <a:solidFill>
            <a:srgbClr val="CC66FF"/>
          </a:solidFill>
          <a:ln>
            <a:solidFill>
              <a:srgbClr val="66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i="1" dirty="0" smtClean="0">
                <a:solidFill>
                  <a:schemeClr val="tx1"/>
                </a:solidFill>
              </a:rPr>
              <a:t>Se llevó a cabo </a:t>
            </a:r>
            <a:r>
              <a:rPr lang="es-ES" sz="2000" b="1" i="1" dirty="0" smtClean="0">
                <a:solidFill>
                  <a:srgbClr val="512373"/>
                </a:solidFill>
              </a:rPr>
              <a:t>la detección </a:t>
            </a:r>
            <a:r>
              <a:rPr lang="es-ES" sz="2000" i="1" dirty="0" smtClean="0">
                <a:solidFill>
                  <a:schemeClr val="tx1"/>
                </a:solidFill>
              </a:rPr>
              <a:t>del experimento.</a:t>
            </a:r>
            <a:endParaRPr lang="es-ES" sz="2000" i="1" dirty="0">
              <a:solidFill>
                <a:schemeClr val="tx1"/>
              </a:solidFill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500034" y="4857760"/>
            <a:ext cx="3143272" cy="571504"/>
          </a:xfrm>
          <a:prstGeom prst="rect">
            <a:avLst/>
          </a:prstGeom>
          <a:solidFill>
            <a:srgbClr val="CC66FF"/>
          </a:solidFill>
          <a:ln>
            <a:solidFill>
              <a:srgbClr val="66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i="1" dirty="0" smtClean="0">
                <a:solidFill>
                  <a:schemeClr val="tx1"/>
                </a:solidFill>
              </a:rPr>
              <a:t>Corre </a:t>
            </a:r>
            <a:r>
              <a:rPr lang="es-ES" sz="2000" b="1" i="1" dirty="0" smtClean="0">
                <a:solidFill>
                  <a:srgbClr val="512373"/>
                </a:solidFill>
              </a:rPr>
              <a:t>a gran velocidad</a:t>
            </a:r>
            <a:r>
              <a:rPr lang="es-ES" sz="2000" i="1" dirty="0" smtClean="0">
                <a:solidFill>
                  <a:schemeClr val="tx1"/>
                </a:solidFill>
              </a:rPr>
              <a:t>.</a:t>
            </a:r>
            <a:endParaRPr lang="es-ES" sz="2000" i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6072198" y="2857496"/>
            <a:ext cx="1724036" cy="57150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Del verbo “detener”</a:t>
            </a:r>
            <a:endParaRPr lang="es-ES" sz="2000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3929058" y="4857760"/>
            <a:ext cx="1724036" cy="57150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Por “rápidamente”</a:t>
            </a:r>
            <a:endParaRPr lang="es-ES" sz="2000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500034" y="3929066"/>
            <a:ext cx="3143272" cy="571504"/>
          </a:xfrm>
          <a:prstGeom prst="rect">
            <a:avLst/>
          </a:prstGeom>
          <a:solidFill>
            <a:srgbClr val="CC66FF"/>
          </a:solidFill>
          <a:ln>
            <a:solidFill>
              <a:srgbClr val="66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i="1" dirty="0" smtClean="0">
                <a:solidFill>
                  <a:schemeClr val="tx1"/>
                </a:solidFill>
              </a:rPr>
              <a:t>Tiene mucho </a:t>
            </a:r>
            <a:r>
              <a:rPr lang="es-ES" sz="2000" b="1" i="1" dirty="0" smtClean="0">
                <a:solidFill>
                  <a:srgbClr val="512373"/>
                </a:solidFill>
              </a:rPr>
              <a:t>valor</a:t>
            </a:r>
            <a:r>
              <a:rPr lang="es-ES" sz="2000" i="1" dirty="0" smtClean="0">
                <a:solidFill>
                  <a:schemeClr val="tx1"/>
                </a:solidFill>
              </a:rPr>
              <a:t>.</a:t>
            </a:r>
            <a:endParaRPr lang="es-ES" sz="2000" i="1" dirty="0">
              <a:solidFill>
                <a:schemeClr val="tx1"/>
              </a:solidFill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3929058" y="3929066"/>
            <a:ext cx="1724036" cy="57150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Por “Es muy valiente”</a:t>
            </a:r>
            <a:endParaRPr lang="es-ES" sz="2000" i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1" grpId="0" animBg="1"/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28596" y="1000108"/>
            <a:ext cx="8229600" cy="1643073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s-ES" dirty="0" smtClean="0"/>
              <a:t>Como los complementos del nombre son </a:t>
            </a:r>
          </a:p>
          <a:p>
            <a:pPr marL="0" indent="0">
              <a:buNone/>
            </a:pPr>
            <a:r>
              <a:rPr lang="es-ES" dirty="0" smtClean="0"/>
              <a:t>diferentes a los del verbo o el adjetivo, es necesario tener esto en cuenta al elaborar las frases. Observa:</a:t>
            </a:r>
            <a:endParaRPr lang="es-ES" dirty="0"/>
          </a:p>
        </p:txBody>
      </p:sp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/>
          <a:lstStyle/>
          <a:p>
            <a:pPr algn="l"/>
            <a:r>
              <a:rPr lang="es-ES" dirty="0" smtClean="0"/>
              <a:t>Tema 4. </a:t>
            </a:r>
            <a:r>
              <a:rPr lang="es-ES" sz="4000" dirty="0" smtClean="0">
                <a:solidFill>
                  <a:srgbClr val="7030A0"/>
                </a:solidFill>
              </a:rPr>
              <a:t>El mundo de la ciencia</a:t>
            </a:r>
            <a:endParaRPr lang="es-ES" sz="4000" dirty="0">
              <a:solidFill>
                <a:srgbClr val="7030A0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29520" y="214290"/>
            <a:ext cx="1514475" cy="138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5 Rectángulo"/>
          <p:cNvSpPr/>
          <p:nvPr/>
        </p:nvSpPr>
        <p:spPr>
          <a:xfrm>
            <a:off x="500034" y="2643182"/>
            <a:ext cx="3000396" cy="357190"/>
          </a:xfrm>
          <a:prstGeom prst="rect">
            <a:avLst/>
          </a:prstGeom>
          <a:solidFill>
            <a:srgbClr val="CC66FF"/>
          </a:solidFill>
          <a:ln>
            <a:solidFill>
              <a:srgbClr val="66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i="1" dirty="0" smtClean="0">
                <a:solidFill>
                  <a:schemeClr val="tx1"/>
                </a:solidFill>
              </a:rPr>
              <a:t>Al elaborar una frase…</a:t>
            </a:r>
            <a:endParaRPr lang="es-ES" sz="2000" i="1" dirty="0">
              <a:solidFill>
                <a:schemeClr val="tx1"/>
              </a:solidFill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3857620" y="2643182"/>
            <a:ext cx="3643338" cy="357190"/>
          </a:xfrm>
          <a:prstGeom prst="rect">
            <a:avLst/>
          </a:prstGeom>
          <a:solidFill>
            <a:srgbClr val="CC66FF"/>
          </a:solidFill>
          <a:ln>
            <a:solidFill>
              <a:srgbClr val="66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i="1" dirty="0" smtClean="0">
                <a:solidFill>
                  <a:srgbClr val="512373"/>
                </a:solidFill>
              </a:rPr>
              <a:t>En</a:t>
            </a:r>
            <a:r>
              <a:rPr lang="es-ES" sz="2000" i="1" dirty="0" smtClean="0">
                <a:solidFill>
                  <a:schemeClr val="tx1"/>
                </a:solidFill>
              </a:rPr>
              <a:t> la elaboración </a:t>
            </a:r>
            <a:r>
              <a:rPr lang="es-ES" sz="2000" b="1" i="1" dirty="0" smtClean="0">
                <a:solidFill>
                  <a:srgbClr val="512373"/>
                </a:solidFill>
              </a:rPr>
              <a:t>de</a:t>
            </a:r>
            <a:r>
              <a:rPr lang="es-ES" sz="2000" i="1" dirty="0" smtClean="0">
                <a:solidFill>
                  <a:schemeClr val="tx1"/>
                </a:solidFill>
              </a:rPr>
              <a:t> una frase.</a:t>
            </a:r>
            <a:endParaRPr lang="es-ES" sz="2000" i="1" dirty="0">
              <a:solidFill>
                <a:schemeClr val="tx1"/>
              </a:solidFill>
            </a:endParaRPr>
          </a:p>
        </p:txBody>
      </p:sp>
      <p:cxnSp>
        <p:nvCxnSpPr>
          <p:cNvPr id="9" name="8 Conector recto"/>
          <p:cNvCxnSpPr/>
          <p:nvPr/>
        </p:nvCxnSpPr>
        <p:spPr>
          <a:xfrm>
            <a:off x="3286116" y="2857496"/>
            <a:ext cx="78581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Rectángulo"/>
          <p:cNvSpPr/>
          <p:nvPr/>
        </p:nvSpPr>
        <p:spPr>
          <a:xfrm>
            <a:off x="500034" y="3143248"/>
            <a:ext cx="3000396" cy="357190"/>
          </a:xfrm>
          <a:prstGeom prst="rect">
            <a:avLst/>
          </a:prstGeom>
          <a:solidFill>
            <a:srgbClr val="CC66FF"/>
          </a:solidFill>
          <a:ln>
            <a:solidFill>
              <a:srgbClr val="66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i="1" dirty="0" smtClean="0">
                <a:solidFill>
                  <a:schemeClr val="tx1"/>
                </a:solidFill>
              </a:rPr>
              <a:t>Es </a:t>
            </a:r>
            <a:r>
              <a:rPr lang="es-ES" sz="2000" b="1" i="1" dirty="0" smtClean="0">
                <a:solidFill>
                  <a:srgbClr val="512373"/>
                </a:solidFill>
              </a:rPr>
              <a:t>muy</a:t>
            </a:r>
            <a:r>
              <a:rPr lang="es-ES" sz="2000" i="1" dirty="0" smtClean="0">
                <a:solidFill>
                  <a:schemeClr val="tx1"/>
                </a:solidFill>
              </a:rPr>
              <a:t> diferente</a:t>
            </a:r>
            <a:endParaRPr lang="es-ES" sz="2000" i="1" dirty="0">
              <a:solidFill>
                <a:schemeClr val="tx1"/>
              </a:solidFill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3857620" y="3143248"/>
            <a:ext cx="3357586" cy="357190"/>
          </a:xfrm>
          <a:prstGeom prst="rect">
            <a:avLst/>
          </a:prstGeom>
          <a:solidFill>
            <a:srgbClr val="CC66FF"/>
          </a:solidFill>
          <a:ln>
            <a:solidFill>
              <a:srgbClr val="66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i="1" dirty="0" smtClean="0">
                <a:solidFill>
                  <a:schemeClr val="tx1"/>
                </a:solidFill>
              </a:rPr>
              <a:t>Presenta diferencias </a:t>
            </a:r>
            <a:r>
              <a:rPr lang="es-ES" sz="2000" b="1" i="1" dirty="0" smtClean="0">
                <a:solidFill>
                  <a:srgbClr val="512373"/>
                </a:solidFill>
              </a:rPr>
              <a:t>notables</a:t>
            </a:r>
          </a:p>
        </p:txBody>
      </p:sp>
      <p:sp>
        <p:nvSpPr>
          <p:cNvPr id="13" name="12 Rectángulo"/>
          <p:cNvSpPr/>
          <p:nvPr/>
        </p:nvSpPr>
        <p:spPr>
          <a:xfrm>
            <a:off x="4429124" y="5572140"/>
            <a:ext cx="3286148" cy="571504"/>
          </a:xfrm>
          <a:prstGeom prst="rect">
            <a:avLst/>
          </a:prstGeom>
          <a:solidFill>
            <a:srgbClr val="CC66FF"/>
          </a:solidFill>
          <a:ln>
            <a:solidFill>
              <a:srgbClr val="66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i="1" dirty="0" smtClean="0">
                <a:solidFill>
                  <a:srgbClr val="512373"/>
                </a:solidFill>
              </a:rPr>
              <a:t>Conlleva</a:t>
            </a:r>
            <a:r>
              <a:rPr lang="es-ES" sz="2000" i="1" dirty="0" smtClean="0">
                <a:solidFill>
                  <a:schemeClr val="tx1"/>
                </a:solidFill>
              </a:rPr>
              <a:t> un </a:t>
            </a:r>
            <a:r>
              <a:rPr lang="es-ES" sz="2000" b="1" i="1" dirty="0" smtClean="0">
                <a:solidFill>
                  <a:srgbClr val="512373"/>
                </a:solidFill>
              </a:rPr>
              <a:t>riesgo </a:t>
            </a:r>
            <a:r>
              <a:rPr lang="es-ES" sz="2000" i="1" dirty="0" smtClean="0">
                <a:solidFill>
                  <a:schemeClr val="tx1"/>
                </a:solidFill>
              </a:rPr>
              <a:t>considerable</a:t>
            </a:r>
            <a:endParaRPr lang="es-ES" sz="2000" i="1" dirty="0">
              <a:solidFill>
                <a:schemeClr val="tx1"/>
              </a:solidFill>
            </a:endParaRPr>
          </a:p>
        </p:txBody>
      </p:sp>
      <p:sp>
        <p:nvSpPr>
          <p:cNvPr id="14" name="13 Rectángulo"/>
          <p:cNvSpPr/>
          <p:nvPr/>
        </p:nvSpPr>
        <p:spPr>
          <a:xfrm>
            <a:off x="642910" y="5572140"/>
            <a:ext cx="3357586" cy="571504"/>
          </a:xfrm>
          <a:prstGeom prst="rect">
            <a:avLst/>
          </a:prstGeom>
          <a:solidFill>
            <a:srgbClr val="CC66FF"/>
          </a:solidFill>
          <a:ln>
            <a:solidFill>
              <a:srgbClr val="66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i="1" dirty="0" smtClean="0">
                <a:solidFill>
                  <a:srgbClr val="512373"/>
                </a:solidFill>
              </a:rPr>
              <a:t>Es</a:t>
            </a:r>
            <a:r>
              <a:rPr lang="es-ES" sz="2000" i="1" dirty="0" smtClean="0">
                <a:solidFill>
                  <a:schemeClr val="tx1"/>
                </a:solidFill>
              </a:rPr>
              <a:t> muy arriesgado</a:t>
            </a:r>
            <a:endParaRPr lang="es-ES" sz="2000" i="1" dirty="0">
              <a:solidFill>
                <a:schemeClr val="tx1"/>
              </a:solidFill>
            </a:endParaRPr>
          </a:p>
        </p:txBody>
      </p:sp>
      <p:cxnSp>
        <p:nvCxnSpPr>
          <p:cNvPr id="15" name="14 Conector recto"/>
          <p:cNvCxnSpPr/>
          <p:nvPr/>
        </p:nvCxnSpPr>
        <p:spPr>
          <a:xfrm>
            <a:off x="3214678" y="3286124"/>
            <a:ext cx="78581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15 CuadroTexto"/>
          <p:cNvSpPr txBox="1"/>
          <p:nvPr/>
        </p:nvSpPr>
        <p:spPr>
          <a:xfrm>
            <a:off x="357158" y="4500570"/>
            <a:ext cx="835824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 smtClean="0"/>
              <a:t>Además, al usar un nombre necesitamos añadirle un verbo.</a:t>
            </a:r>
            <a:endParaRPr lang="es-ES" sz="3200" dirty="0"/>
          </a:p>
        </p:txBody>
      </p:sp>
      <p:cxnSp>
        <p:nvCxnSpPr>
          <p:cNvPr id="17" name="16 Conector recto"/>
          <p:cNvCxnSpPr/>
          <p:nvPr/>
        </p:nvCxnSpPr>
        <p:spPr>
          <a:xfrm>
            <a:off x="3857620" y="5857892"/>
            <a:ext cx="78581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17 Rectángulo"/>
          <p:cNvSpPr/>
          <p:nvPr/>
        </p:nvSpPr>
        <p:spPr>
          <a:xfrm>
            <a:off x="500034" y="3643314"/>
            <a:ext cx="3000396" cy="357190"/>
          </a:xfrm>
          <a:prstGeom prst="rect">
            <a:avLst/>
          </a:prstGeom>
          <a:solidFill>
            <a:srgbClr val="CC66FF"/>
          </a:solidFill>
          <a:ln>
            <a:solidFill>
              <a:srgbClr val="66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i="1" dirty="0" smtClean="0">
                <a:solidFill>
                  <a:srgbClr val="512373"/>
                </a:solidFill>
              </a:rPr>
              <a:t>Porque</a:t>
            </a:r>
            <a:r>
              <a:rPr lang="es-ES" sz="2000" i="1" dirty="0" smtClean="0">
                <a:solidFill>
                  <a:schemeClr val="tx1"/>
                </a:solidFill>
              </a:rPr>
              <a:t> tiene proteínas…</a:t>
            </a:r>
            <a:endParaRPr lang="es-ES" sz="2000" i="1" dirty="0">
              <a:solidFill>
                <a:schemeClr val="tx1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500034" y="4143380"/>
            <a:ext cx="3000396" cy="357190"/>
          </a:xfrm>
          <a:prstGeom prst="rect">
            <a:avLst/>
          </a:prstGeom>
          <a:solidFill>
            <a:srgbClr val="CC66FF"/>
          </a:solidFill>
          <a:ln>
            <a:solidFill>
              <a:srgbClr val="66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i="1" dirty="0" smtClean="0">
                <a:solidFill>
                  <a:srgbClr val="512373"/>
                </a:solidFill>
              </a:rPr>
              <a:t>Mientras</a:t>
            </a:r>
            <a:r>
              <a:rPr lang="es-ES" sz="2000" i="1" dirty="0" smtClean="0">
                <a:solidFill>
                  <a:schemeClr val="tx1"/>
                </a:solidFill>
              </a:rPr>
              <a:t> se utiliza… </a:t>
            </a:r>
            <a:endParaRPr lang="es-ES" sz="2000" i="1" dirty="0">
              <a:solidFill>
                <a:schemeClr val="tx1"/>
              </a:solidFill>
            </a:endParaRPr>
          </a:p>
        </p:txBody>
      </p:sp>
      <p:sp>
        <p:nvSpPr>
          <p:cNvPr id="20" name="19 Rectángulo"/>
          <p:cNvSpPr/>
          <p:nvPr/>
        </p:nvSpPr>
        <p:spPr>
          <a:xfrm>
            <a:off x="3929058" y="3643314"/>
            <a:ext cx="3357586" cy="357190"/>
          </a:xfrm>
          <a:prstGeom prst="rect">
            <a:avLst/>
          </a:prstGeom>
          <a:solidFill>
            <a:srgbClr val="CC66FF"/>
          </a:solidFill>
          <a:ln>
            <a:solidFill>
              <a:srgbClr val="66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i="1" dirty="0" smtClean="0">
                <a:solidFill>
                  <a:srgbClr val="512373"/>
                </a:solidFill>
              </a:rPr>
              <a:t>Por </a:t>
            </a:r>
            <a:r>
              <a:rPr lang="es-ES" sz="2000" i="1" dirty="0" smtClean="0">
                <a:solidFill>
                  <a:schemeClr val="tx1"/>
                </a:solidFill>
              </a:rPr>
              <a:t>su alto valor proteínico</a:t>
            </a:r>
          </a:p>
        </p:txBody>
      </p:sp>
      <p:sp>
        <p:nvSpPr>
          <p:cNvPr id="21" name="20 Rectángulo"/>
          <p:cNvSpPr/>
          <p:nvPr/>
        </p:nvSpPr>
        <p:spPr>
          <a:xfrm>
            <a:off x="3857620" y="4143380"/>
            <a:ext cx="3357586" cy="357190"/>
          </a:xfrm>
          <a:prstGeom prst="rect">
            <a:avLst/>
          </a:prstGeom>
          <a:solidFill>
            <a:srgbClr val="CC66FF"/>
          </a:solidFill>
          <a:ln>
            <a:solidFill>
              <a:srgbClr val="66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i="1" dirty="0" smtClean="0">
                <a:solidFill>
                  <a:srgbClr val="512373"/>
                </a:solidFill>
              </a:rPr>
              <a:t>Durante </a:t>
            </a:r>
            <a:r>
              <a:rPr lang="es-ES" sz="2000" i="1" dirty="0" smtClean="0">
                <a:solidFill>
                  <a:schemeClr val="tx1"/>
                </a:solidFill>
              </a:rPr>
              <a:t>su utilización</a:t>
            </a:r>
          </a:p>
        </p:txBody>
      </p:sp>
      <p:cxnSp>
        <p:nvCxnSpPr>
          <p:cNvPr id="22" name="21 Conector recto"/>
          <p:cNvCxnSpPr/>
          <p:nvPr/>
        </p:nvCxnSpPr>
        <p:spPr>
          <a:xfrm>
            <a:off x="3286116" y="3857628"/>
            <a:ext cx="78581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22 Conector recto"/>
          <p:cNvCxnSpPr/>
          <p:nvPr/>
        </p:nvCxnSpPr>
        <p:spPr>
          <a:xfrm>
            <a:off x="3286116" y="4357694"/>
            <a:ext cx="78581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11" grpId="0" animBg="1"/>
      <p:bldP spid="12" grpId="0" animBg="1"/>
      <p:bldP spid="13" grpId="0" animBg="1"/>
      <p:bldP spid="14" grpId="0" animBg="1"/>
      <p:bldP spid="16" grpId="0"/>
      <p:bldP spid="18" grpId="0" animBg="1"/>
      <p:bldP spid="19" grpId="0" animBg="1"/>
      <p:bldP spid="20" grpId="0" animBg="1"/>
      <p:bldP spid="2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28596" y="1142984"/>
            <a:ext cx="8229600" cy="2286015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s-ES" sz="2800" dirty="0" smtClean="0"/>
              <a:t>La lista de verbos que suelen ir con unos </a:t>
            </a:r>
            <a:r>
              <a:rPr lang="es-ES" sz="2800" dirty="0" err="1" smtClean="0"/>
              <a:t>nom</a:t>
            </a:r>
            <a:r>
              <a:rPr lang="es-ES" sz="2800" dirty="0" smtClean="0"/>
              <a:t>-</a:t>
            </a:r>
          </a:p>
          <a:p>
            <a:pPr marL="0" indent="0">
              <a:buNone/>
            </a:pPr>
            <a:r>
              <a:rPr lang="es-ES" sz="2800" dirty="0" err="1" smtClean="0"/>
              <a:t>bres</a:t>
            </a:r>
            <a:r>
              <a:rPr lang="es-ES" sz="2800" dirty="0" smtClean="0"/>
              <a:t> o con otros es muy amplia, y no se puede abarcar totalmente aquí. Es importante empezar a </a:t>
            </a:r>
            <a:r>
              <a:rPr lang="es-ES" sz="2800" b="1" dirty="0" smtClean="0">
                <a:solidFill>
                  <a:srgbClr val="512373"/>
                </a:solidFill>
              </a:rPr>
              <a:t>prestar atención </a:t>
            </a:r>
            <a:r>
              <a:rPr lang="es-ES" sz="2800" dirty="0" smtClean="0"/>
              <a:t>a estas cuestiones al leer en español. ¿Qué  verbos usarías para estos nombres?</a:t>
            </a:r>
          </a:p>
          <a:p>
            <a:pPr marL="0" indent="0">
              <a:buNone/>
            </a:pPr>
            <a:endParaRPr lang="es-ES" sz="2800" dirty="0" smtClean="0"/>
          </a:p>
          <a:p>
            <a:pPr marL="0" indent="0">
              <a:buNone/>
            </a:pPr>
            <a:endParaRPr lang="es-ES" sz="2800" dirty="0"/>
          </a:p>
        </p:txBody>
      </p:sp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/>
          <a:lstStyle/>
          <a:p>
            <a:pPr algn="l"/>
            <a:r>
              <a:rPr lang="es-ES" dirty="0" smtClean="0"/>
              <a:t>Tema 4. </a:t>
            </a:r>
            <a:r>
              <a:rPr lang="es-ES" sz="4000" dirty="0" smtClean="0">
                <a:solidFill>
                  <a:srgbClr val="7030A0"/>
                </a:solidFill>
              </a:rPr>
              <a:t>El mundo de la ciencia</a:t>
            </a:r>
            <a:endParaRPr lang="es-ES" sz="4000" dirty="0">
              <a:solidFill>
                <a:srgbClr val="7030A0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29520" y="214290"/>
            <a:ext cx="1514475" cy="138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5 Rectángulo"/>
          <p:cNvSpPr/>
          <p:nvPr/>
        </p:nvSpPr>
        <p:spPr>
          <a:xfrm>
            <a:off x="571472" y="3286124"/>
            <a:ext cx="1714512" cy="571504"/>
          </a:xfrm>
          <a:prstGeom prst="rect">
            <a:avLst/>
          </a:prstGeom>
          <a:solidFill>
            <a:srgbClr val="CC66FF"/>
          </a:solidFill>
          <a:ln>
            <a:solidFill>
              <a:srgbClr val="66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i="1" dirty="0" smtClean="0">
                <a:solidFill>
                  <a:srgbClr val="512373"/>
                </a:solidFill>
              </a:rPr>
              <a:t>Prestar</a:t>
            </a:r>
            <a:endParaRPr lang="es-ES" sz="2000" b="1" i="1" dirty="0">
              <a:solidFill>
                <a:srgbClr val="512373"/>
              </a:solidFill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2571736" y="3286124"/>
            <a:ext cx="1714512" cy="571504"/>
          </a:xfrm>
          <a:prstGeom prst="rect">
            <a:avLst/>
          </a:prstGeom>
          <a:solidFill>
            <a:srgbClr val="CC66FF"/>
          </a:solidFill>
          <a:ln>
            <a:solidFill>
              <a:srgbClr val="66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i="1" dirty="0" smtClean="0">
                <a:solidFill>
                  <a:schemeClr val="tx1"/>
                </a:solidFill>
              </a:rPr>
              <a:t>atención</a:t>
            </a:r>
            <a:endParaRPr lang="es-ES" sz="2000" i="1" dirty="0">
              <a:solidFill>
                <a:schemeClr val="tx1"/>
              </a:solidFill>
            </a:endParaRPr>
          </a:p>
        </p:txBody>
      </p:sp>
      <p:cxnSp>
        <p:nvCxnSpPr>
          <p:cNvPr id="9" name="8 Conector recto"/>
          <p:cNvCxnSpPr/>
          <p:nvPr/>
        </p:nvCxnSpPr>
        <p:spPr>
          <a:xfrm>
            <a:off x="2071670" y="3571876"/>
            <a:ext cx="78581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9 Rectángulo"/>
          <p:cNvSpPr/>
          <p:nvPr/>
        </p:nvSpPr>
        <p:spPr>
          <a:xfrm>
            <a:off x="4786314" y="3286124"/>
            <a:ext cx="1714512" cy="642942"/>
          </a:xfrm>
          <a:prstGeom prst="rect">
            <a:avLst/>
          </a:prstGeom>
          <a:solidFill>
            <a:srgbClr val="CC66FF"/>
          </a:solidFill>
          <a:ln>
            <a:solidFill>
              <a:srgbClr val="66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i="1" dirty="0" smtClean="0">
                <a:solidFill>
                  <a:srgbClr val="512373"/>
                </a:solidFill>
              </a:rPr>
              <a:t>Pedir</a:t>
            </a:r>
          </a:p>
          <a:p>
            <a:pPr algn="ctr"/>
            <a:r>
              <a:rPr lang="es-ES" sz="2000" b="1" i="1" dirty="0" smtClean="0">
                <a:solidFill>
                  <a:srgbClr val="512373"/>
                </a:solidFill>
              </a:rPr>
              <a:t>Formular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6929454" y="3286124"/>
            <a:ext cx="1714512" cy="571504"/>
          </a:xfrm>
          <a:prstGeom prst="rect">
            <a:avLst/>
          </a:prstGeom>
          <a:solidFill>
            <a:srgbClr val="CC66FF"/>
          </a:solidFill>
          <a:ln>
            <a:solidFill>
              <a:srgbClr val="66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i="1" dirty="0" smtClean="0">
                <a:solidFill>
                  <a:schemeClr val="tx1"/>
                </a:solidFill>
              </a:rPr>
              <a:t>un deseo</a:t>
            </a:r>
            <a:endParaRPr lang="es-ES" sz="2000" i="1" dirty="0">
              <a:solidFill>
                <a:schemeClr val="tx1"/>
              </a:solidFill>
            </a:endParaRPr>
          </a:p>
        </p:txBody>
      </p:sp>
      <p:cxnSp>
        <p:nvCxnSpPr>
          <p:cNvPr id="12" name="11 Conector recto"/>
          <p:cNvCxnSpPr/>
          <p:nvPr/>
        </p:nvCxnSpPr>
        <p:spPr>
          <a:xfrm>
            <a:off x="6286512" y="3571876"/>
            <a:ext cx="78581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16 Rectángulo"/>
          <p:cNvSpPr/>
          <p:nvPr/>
        </p:nvSpPr>
        <p:spPr>
          <a:xfrm>
            <a:off x="571472" y="4000504"/>
            <a:ext cx="1714512" cy="1500198"/>
          </a:xfrm>
          <a:prstGeom prst="rect">
            <a:avLst/>
          </a:prstGeom>
          <a:solidFill>
            <a:srgbClr val="CC66FF"/>
          </a:solidFill>
          <a:ln>
            <a:solidFill>
              <a:srgbClr val="66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i="1" dirty="0" smtClean="0">
                <a:solidFill>
                  <a:srgbClr val="512373"/>
                </a:solidFill>
              </a:rPr>
              <a:t>Implicar</a:t>
            </a:r>
          </a:p>
          <a:p>
            <a:pPr algn="ctr"/>
            <a:r>
              <a:rPr lang="es-ES" sz="2000" b="1" i="1" dirty="0" smtClean="0">
                <a:solidFill>
                  <a:srgbClr val="512373"/>
                </a:solidFill>
              </a:rPr>
              <a:t>Conllevar</a:t>
            </a:r>
          </a:p>
          <a:p>
            <a:pPr algn="ctr"/>
            <a:r>
              <a:rPr lang="es-ES" sz="2000" b="1" i="1" dirty="0">
                <a:solidFill>
                  <a:srgbClr val="512373"/>
                </a:solidFill>
              </a:rPr>
              <a:t>Desencadenar</a:t>
            </a:r>
          </a:p>
          <a:p>
            <a:pPr algn="ctr"/>
            <a:r>
              <a:rPr lang="es-ES" sz="2000" b="1" i="1" dirty="0" smtClean="0">
                <a:solidFill>
                  <a:srgbClr val="512373"/>
                </a:solidFill>
              </a:rPr>
              <a:t>Resultar (en)</a:t>
            </a:r>
          </a:p>
          <a:p>
            <a:pPr algn="ctr"/>
            <a:r>
              <a:rPr lang="es-ES" sz="2000" b="1" i="1" dirty="0" smtClean="0">
                <a:solidFill>
                  <a:srgbClr val="512373"/>
                </a:solidFill>
              </a:rPr>
              <a:t>Suponer</a:t>
            </a:r>
            <a:endParaRPr lang="es-ES" sz="2000" b="1" i="1" dirty="0">
              <a:solidFill>
                <a:srgbClr val="512373"/>
              </a:solidFill>
            </a:endParaRPr>
          </a:p>
        </p:txBody>
      </p:sp>
      <p:sp>
        <p:nvSpPr>
          <p:cNvPr id="18" name="17 Rectángulo"/>
          <p:cNvSpPr/>
          <p:nvPr/>
        </p:nvSpPr>
        <p:spPr>
          <a:xfrm>
            <a:off x="2571736" y="4149080"/>
            <a:ext cx="2360304" cy="1280184"/>
          </a:xfrm>
          <a:prstGeom prst="rect">
            <a:avLst/>
          </a:prstGeom>
          <a:solidFill>
            <a:srgbClr val="CC66FF"/>
          </a:solidFill>
          <a:ln>
            <a:solidFill>
              <a:srgbClr val="66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i="1" dirty="0" smtClean="0">
                <a:solidFill>
                  <a:schemeClr val="tx1"/>
                </a:solidFill>
              </a:rPr>
              <a:t>unas consecuencias</a:t>
            </a:r>
          </a:p>
          <a:p>
            <a:pPr algn="ctr"/>
            <a:r>
              <a:rPr lang="es-ES" sz="2000" i="1" dirty="0" smtClean="0">
                <a:solidFill>
                  <a:schemeClr val="tx1"/>
                </a:solidFill>
              </a:rPr>
              <a:t>un aumento de…</a:t>
            </a:r>
          </a:p>
          <a:p>
            <a:pPr algn="ctr"/>
            <a:r>
              <a:rPr lang="es-ES" sz="2000" i="1" dirty="0" smtClean="0">
                <a:solidFill>
                  <a:schemeClr val="tx1"/>
                </a:solidFill>
              </a:rPr>
              <a:t>una disminución de…</a:t>
            </a:r>
          </a:p>
          <a:p>
            <a:pPr algn="ctr"/>
            <a:r>
              <a:rPr lang="es-ES" sz="2000" i="1" dirty="0" smtClean="0">
                <a:solidFill>
                  <a:schemeClr val="tx1"/>
                </a:solidFill>
              </a:rPr>
              <a:t>un desastre</a:t>
            </a:r>
            <a:endParaRPr lang="es-ES" sz="2000" i="1" dirty="0">
              <a:solidFill>
                <a:schemeClr val="tx1"/>
              </a:solidFill>
            </a:endParaRPr>
          </a:p>
        </p:txBody>
      </p:sp>
      <p:sp>
        <p:nvSpPr>
          <p:cNvPr id="20" name="19 Rectángulo"/>
          <p:cNvSpPr/>
          <p:nvPr/>
        </p:nvSpPr>
        <p:spPr>
          <a:xfrm>
            <a:off x="5026769" y="4430720"/>
            <a:ext cx="1714512" cy="571504"/>
          </a:xfrm>
          <a:prstGeom prst="rect">
            <a:avLst/>
          </a:prstGeom>
          <a:solidFill>
            <a:srgbClr val="CC66FF"/>
          </a:solidFill>
          <a:ln>
            <a:solidFill>
              <a:srgbClr val="66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i="1" dirty="0">
                <a:solidFill>
                  <a:srgbClr val="512373"/>
                </a:solidFill>
              </a:rPr>
              <a:t>Acarrear</a:t>
            </a:r>
          </a:p>
        </p:txBody>
      </p:sp>
      <p:sp>
        <p:nvSpPr>
          <p:cNvPr id="21" name="20 Rectángulo"/>
          <p:cNvSpPr/>
          <p:nvPr/>
        </p:nvSpPr>
        <p:spPr>
          <a:xfrm>
            <a:off x="4786314" y="5715016"/>
            <a:ext cx="1714512" cy="571504"/>
          </a:xfrm>
          <a:prstGeom prst="rect">
            <a:avLst/>
          </a:prstGeom>
          <a:solidFill>
            <a:srgbClr val="CC66FF"/>
          </a:solidFill>
          <a:ln>
            <a:solidFill>
              <a:srgbClr val="66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i="1" dirty="0" smtClean="0">
                <a:solidFill>
                  <a:srgbClr val="512373"/>
                </a:solidFill>
              </a:rPr>
              <a:t>Aplicar</a:t>
            </a:r>
          </a:p>
        </p:txBody>
      </p:sp>
      <p:sp>
        <p:nvSpPr>
          <p:cNvPr id="22" name="21 Rectángulo"/>
          <p:cNvSpPr/>
          <p:nvPr/>
        </p:nvSpPr>
        <p:spPr>
          <a:xfrm>
            <a:off x="2571736" y="5572140"/>
            <a:ext cx="1928826" cy="928694"/>
          </a:xfrm>
          <a:prstGeom prst="rect">
            <a:avLst/>
          </a:prstGeom>
          <a:solidFill>
            <a:srgbClr val="CC66FF"/>
          </a:solidFill>
          <a:ln>
            <a:solidFill>
              <a:srgbClr val="66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i="1" dirty="0" smtClean="0">
                <a:solidFill>
                  <a:schemeClr val="tx1"/>
                </a:solidFill>
              </a:rPr>
              <a:t>dificultades</a:t>
            </a:r>
          </a:p>
          <a:p>
            <a:pPr algn="ctr"/>
            <a:r>
              <a:rPr lang="es-ES" sz="2000" i="1" dirty="0" smtClean="0">
                <a:solidFill>
                  <a:schemeClr val="tx1"/>
                </a:solidFill>
              </a:rPr>
              <a:t>diferencias</a:t>
            </a:r>
          </a:p>
          <a:p>
            <a:pPr algn="ctr"/>
            <a:r>
              <a:rPr lang="es-ES" sz="2000" i="1" dirty="0" smtClean="0">
                <a:solidFill>
                  <a:schemeClr val="tx1"/>
                </a:solidFill>
              </a:rPr>
              <a:t>complicaciones</a:t>
            </a:r>
            <a:endParaRPr lang="es-ES" sz="2000" i="1" dirty="0">
              <a:solidFill>
                <a:schemeClr val="tx1"/>
              </a:solidFill>
            </a:endParaRPr>
          </a:p>
        </p:txBody>
      </p:sp>
      <p:sp>
        <p:nvSpPr>
          <p:cNvPr id="23" name="22 Rectángulo"/>
          <p:cNvSpPr/>
          <p:nvPr/>
        </p:nvSpPr>
        <p:spPr>
          <a:xfrm>
            <a:off x="571472" y="5715016"/>
            <a:ext cx="1714512" cy="571504"/>
          </a:xfrm>
          <a:prstGeom prst="rect">
            <a:avLst/>
          </a:prstGeom>
          <a:solidFill>
            <a:srgbClr val="CC66FF"/>
          </a:solidFill>
          <a:ln>
            <a:solidFill>
              <a:srgbClr val="66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i="1" dirty="0" smtClean="0">
                <a:solidFill>
                  <a:srgbClr val="512373"/>
                </a:solidFill>
              </a:rPr>
              <a:t>Presentar</a:t>
            </a:r>
          </a:p>
          <a:p>
            <a:pPr algn="ctr"/>
            <a:r>
              <a:rPr lang="es-ES" sz="2000" b="1" i="1" dirty="0" smtClean="0">
                <a:solidFill>
                  <a:srgbClr val="512373"/>
                </a:solidFill>
              </a:rPr>
              <a:t>Acarrear</a:t>
            </a:r>
            <a:endParaRPr lang="es-ES" sz="2000" b="1" i="1" dirty="0">
              <a:solidFill>
                <a:srgbClr val="512373"/>
              </a:solidFill>
            </a:endParaRPr>
          </a:p>
        </p:txBody>
      </p:sp>
      <p:sp>
        <p:nvSpPr>
          <p:cNvPr id="26" name="25 Rectángulo"/>
          <p:cNvSpPr/>
          <p:nvPr/>
        </p:nvSpPr>
        <p:spPr>
          <a:xfrm>
            <a:off x="6929454" y="5572140"/>
            <a:ext cx="1714512" cy="928694"/>
          </a:xfrm>
          <a:prstGeom prst="rect">
            <a:avLst/>
          </a:prstGeom>
          <a:solidFill>
            <a:srgbClr val="CC66FF"/>
          </a:solidFill>
          <a:ln>
            <a:solidFill>
              <a:srgbClr val="66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i="1" dirty="0" smtClean="0">
                <a:solidFill>
                  <a:schemeClr val="tx1"/>
                </a:solidFill>
              </a:rPr>
              <a:t>una terapia</a:t>
            </a:r>
          </a:p>
          <a:p>
            <a:pPr algn="ctr"/>
            <a:r>
              <a:rPr lang="es-ES" sz="2000" i="1" dirty="0" smtClean="0">
                <a:solidFill>
                  <a:schemeClr val="tx1"/>
                </a:solidFill>
              </a:rPr>
              <a:t>una técnica</a:t>
            </a:r>
          </a:p>
          <a:p>
            <a:pPr algn="ctr"/>
            <a:r>
              <a:rPr lang="es-ES" sz="2000" i="1" dirty="0" smtClean="0">
                <a:solidFill>
                  <a:schemeClr val="tx1"/>
                </a:solidFill>
              </a:rPr>
              <a:t>un método</a:t>
            </a:r>
            <a:endParaRPr lang="es-ES" sz="2000" i="1" dirty="0">
              <a:solidFill>
                <a:schemeClr val="tx1"/>
              </a:solidFill>
            </a:endParaRPr>
          </a:p>
        </p:txBody>
      </p:sp>
      <p:sp>
        <p:nvSpPr>
          <p:cNvPr id="28" name="27 Rectángulo"/>
          <p:cNvSpPr/>
          <p:nvPr/>
        </p:nvSpPr>
        <p:spPr>
          <a:xfrm>
            <a:off x="6929454" y="4000504"/>
            <a:ext cx="1714512" cy="1428760"/>
          </a:xfrm>
          <a:prstGeom prst="rect">
            <a:avLst/>
          </a:prstGeom>
          <a:solidFill>
            <a:srgbClr val="CC66FF"/>
          </a:solidFill>
          <a:ln>
            <a:solidFill>
              <a:srgbClr val="66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i="1" dirty="0" smtClean="0">
                <a:solidFill>
                  <a:schemeClr val="tx1"/>
                </a:solidFill>
              </a:rPr>
              <a:t>consecuencias negativas (un desastre, una revuelta, una epidemia…)</a:t>
            </a:r>
            <a:endParaRPr lang="es-ES" sz="2000" i="1" dirty="0">
              <a:solidFill>
                <a:schemeClr val="tx1"/>
              </a:solidFill>
            </a:endParaRPr>
          </a:p>
        </p:txBody>
      </p:sp>
      <p:cxnSp>
        <p:nvCxnSpPr>
          <p:cNvPr id="30" name="29 Conector recto"/>
          <p:cNvCxnSpPr/>
          <p:nvPr/>
        </p:nvCxnSpPr>
        <p:spPr>
          <a:xfrm>
            <a:off x="2071670" y="5929330"/>
            <a:ext cx="78581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30 Conector recto"/>
          <p:cNvCxnSpPr/>
          <p:nvPr/>
        </p:nvCxnSpPr>
        <p:spPr>
          <a:xfrm>
            <a:off x="6286512" y="4714884"/>
            <a:ext cx="78581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31 Conector recto"/>
          <p:cNvCxnSpPr/>
          <p:nvPr/>
        </p:nvCxnSpPr>
        <p:spPr>
          <a:xfrm>
            <a:off x="6357950" y="5929330"/>
            <a:ext cx="78581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33 Conector recto"/>
          <p:cNvCxnSpPr/>
          <p:nvPr/>
        </p:nvCxnSpPr>
        <p:spPr>
          <a:xfrm>
            <a:off x="2071670" y="4581128"/>
            <a:ext cx="78581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10" grpId="0" animBg="1"/>
      <p:bldP spid="11" grpId="0" animBg="1"/>
      <p:bldP spid="17" grpId="0" animBg="1"/>
      <p:bldP spid="18" grpId="0" animBg="1"/>
      <p:bldP spid="20" grpId="0" animBg="1"/>
      <p:bldP spid="21" grpId="0" animBg="1"/>
      <p:bldP spid="22" grpId="0" animBg="1"/>
      <p:bldP spid="23" grpId="0" animBg="1"/>
      <p:bldP spid="26" grpId="0" animBg="1"/>
      <p:bldP spid="28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Personalizado 2">
      <a:dk1>
        <a:sysClr val="windowText" lastClr="000000"/>
      </a:dk1>
      <a:lt1>
        <a:srgbClr val="D6EC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1189</TotalTime>
  <Words>1380</Words>
  <Application>Microsoft Office PowerPoint</Application>
  <PresentationFormat>Presentación en pantalla (4:3)</PresentationFormat>
  <Paragraphs>177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6" baseType="lpstr">
      <vt:lpstr>Tema de Office</vt:lpstr>
      <vt:lpstr>Tema 4 El mundo de la ciencia</vt:lpstr>
      <vt:lpstr>Tema 4. El mundo de la ciencia</vt:lpstr>
      <vt:lpstr>Presentación de PowerPoint</vt:lpstr>
      <vt:lpstr>Presentación de PowerPoint</vt:lpstr>
      <vt:lpstr>Tema 4. El mundo de la ciencia</vt:lpstr>
      <vt:lpstr>Tema 4. El mundo de la ciencia</vt:lpstr>
      <vt:lpstr>Tema 4. El mundo de la ciencia</vt:lpstr>
      <vt:lpstr>Tema 4. El mundo de la ciencia</vt:lpstr>
      <vt:lpstr>Tema 4. El mundo de la ciencia</vt:lpstr>
      <vt:lpstr>Tema 4. El mundo de la ciencia</vt:lpstr>
      <vt:lpstr>Tema 4. El mundo de la ciencia</vt:lpstr>
      <vt:lpstr>Tema 4. El mundo de la ciencia</vt:lpstr>
      <vt:lpstr>Tema 4. El mundo de la ciencia</vt:lpstr>
      <vt:lpstr>Tema 4. El mundo de la ciencia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Tema 1 En las ondas</dc:title>
  <dc:creator>Vanesa</dc:creator>
  <cp:lastModifiedBy>Anna</cp:lastModifiedBy>
  <cp:revision>132</cp:revision>
  <dcterms:created xsi:type="dcterms:W3CDTF">2014-03-22T12:11:25Z</dcterms:created>
  <dcterms:modified xsi:type="dcterms:W3CDTF">2014-08-04T17:39:14Z</dcterms:modified>
</cp:coreProperties>
</file>