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71" r:id="rId5"/>
    <p:sldId id="272" r:id="rId6"/>
    <p:sldId id="258" r:id="rId7"/>
    <p:sldId id="260" r:id="rId8"/>
    <p:sldId id="264" r:id="rId9"/>
    <p:sldId id="273" r:id="rId10"/>
    <p:sldId id="274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B818C-4C0C-4F63-841B-1D0F3D4D1326}" type="datetimeFigureOut">
              <a:rPr lang="es-ES" smtClean="0"/>
              <a:t>30/07/2014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A0AC3-8589-4303-A920-D64A018789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4237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A0AC3-8589-4303-A920-D64A0187890B}" type="slidenum">
              <a:rPr lang="es-ES" smtClean="0"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6F1B3-7C71-4F7D-A5D3-07F4D920DF69}" type="datetimeFigureOut">
              <a:rPr lang="es-ES" smtClean="0"/>
              <a:pPr/>
              <a:t>30/07/2014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_tradnl" dirty="0" smtClean="0">
                <a:solidFill>
                  <a:srgbClr val="0070C0"/>
                </a:solidFill>
                <a:latin typeface="Arial Black" charset="0"/>
              </a:rPr>
              <a:t>Tema 3</a:t>
            </a:r>
            <a: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  <a:t/>
            </a:r>
            <a:b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</a:br>
            <a:r>
              <a:rPr lang="es-ES_tradnl" dirty="0" smtClean="0">
                <a:solidFill>
                  <a:srgbClr val="FFFFFF"/>
                </a:solidFill>
                <a:latin typeface="Arial Rounded MT Bold" charset="0"/>
              </a:rPr>
              <a:t>En las ondas</a:t>
            </a:r>
            <a:endParaRPr lang="es-ES" dirty="0" smtClean="0">
              <a:solidFill>
                <a:srgbClr val="FFFFFF"/>
              </a:solidFill>
              <a:latin typeface="Arial Rounded MT Bold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3714752"/>
            <a:ext cx="2428892" cy="2355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b="1" dirty="0" smtClean="0">
                <a:solidFill>
                  <a:srgbClr val="7030A0"/>
                </a:solidFill>
              </a:rPr>
              <a:t>Añadió</a:t>
            </a:r>
            <a:r>
              <a:rPr lang="es-ES" sz="2400" dirty="0" smtClean="0">
                <a:solidFill>
                  <a:srgbClr val="0070C0"/>
                </a:solidFill>
              </a:rPr>
              <a:t> que su historia favorita ___________ (ser) la del maestro</a:t>
            </a:r>
          </a:p>
          <a:p>
            <a:pPr marL="0" indent="0" algn="just">
              <a:buNone/>
            </a:pPr>
            <a:r>
              <a:rPr lang="es-ES" sz="2400" dirty="0" smtClean="0">
                <a:solidFill>
                  <a:srgbClr val="0070C0"/>
                </a:solidFill>
              </a:rPr>
              <a:t>de una escuela rural, que va a un concurso de cultura de la radio para pagar la operación a uno de sus niños, que está enfermo, pero </a:t>
            </a:r>
            <a:r>
              <a:rPr lang="es-ES" sz="2400" b="1" dirty="0" smtClean="0">
                <a:solidFill>
                  <a:srgbClr val="7030A0"/>
                </a:solidFill>
              </a:rPr>
              <a:t>anunció</a:t>
            </a:r>
            <a:r>
              <a:rPr lang="es-ES" sz="2400" dirty="0" smtClean="0">
                <a:solidFill>
                  <a:srgbClr val="0070C0"/>
                </a:solidFill>
              </a:rPr>
              <a:t> que la película __________ (tener) un final feliz y que no _________________ (preocuparse, nosotros).  </a:t>
            </a:r>
            <a:r>
              <a:rPr lang="es-ES" sz="2400" b="1" dirty="0" smtClean="0">
                <a:solidFill>
                  <a:srgbClr val="7030A0"/>
                </a:solidFill>
              </a:rPr>
              <a:t>Sostuvo</a:t>
            </a:r>
            <a:r>
              <a:rPr lang="es-ES" sz="2400" b="1" dirty="0" smtClean="0">
                <a:solidFill>
                  <a:srgbClr val="0070C0"/>
                </a:solidFill>
              </a:rPr>
              <a:t> </a:t>
            </a:r>
            <a:r>
              <a:rPr lang="es-ES" sz="2400" dirty="0" smtClean="0">
                <a:solidFill>
                  <a:srgbClr val="0070C0"/>
                </a:solidFill>
              </a:rPr>
              <a:t>todo el tiempo que _________ (creer, él) que era una de las mejores películas españolas de los 50, y que todo el mundo ___________ (tener) que verla. Tanto nos habló de ella, que al final Miguel </a:t>
            </a:r>
            <a:r>
              <a:rPr lang="es-ES" sz="2400" b="1" dirty="0" smtClean="0">
                <a:solidFill>
                  <a:srgbClr val="7030A0"/>
                </a:solidFill>
              </a:rPr>
              <a:t>decidió</a:t>
            </a:r>
            <a:r>
              <a:rPr lang="es-ES" sz="2400" b="1" dirty="0" smtClean="0">
                <a:solidFill>
                  <a:srgbClr val="0070C0"/>
                </a:solidFill>
              </a:rPr>
              <a:t> </a:t>
            </a:r>
            <a:r>
              <a:rPr lang="es-ES" sz="2400" dirty="0" smtClean="0">
                <a:solidFill>
                  <a:srgbClr val="0070C0"/>
                </a:solidFill>
              </a:rPr>
              <a:t>que la _________ (ver, nosotros) esa misma noche, pero yo </a:t>
            </a:r>
            <a:r>
              <a:rPr lang="es-ES" sz="2400" dirty="0" smtClean="0">
                <a:solidFill>
                  <a:srgbClr val="00B050"/>
                </a:solidFill>
              </a:rPr>
              <a:t>le </a:t>
            </a:r>
            <a:r>
              <a:rPr lang="es-ES" sz="2400" b="1" dirty="0" smtClean="0">
                <a:solidFill>
                  <a:srgbClr val="7030A0"/>
                </a:solidFill>
              </a:rPr>
              <a:t>expliqué</a:t>
            </a:r>
            <a:r>
              <a:rPr lang="es-ES" sz="2400" dirty="0" smtClean="0">
                <a:solidFill>
                  <a:srgbClr val="0070C0"/>
                </a:solidFill>
              </a:rPr>
              <a:t> que _________ cansada y </a:t>
            </a:r>
            <a:r>
              <a:rPr lang="es-ES" sz="2400" dirty="0" smtClean="0">
                <a:solidFill>
                  <a:srgbClr val="00B050"/>
                </a:solidFill>
              </a:rPr>
              <a:t>le </a:t>
            </a:r>
            <a:r>
              <a:rPr lang="es-ES" sz="2400" b="1" dirty="0" smtClean="0">
                <a:solidFill>
                  <a:srgbClr val="7030A0"/>
                </a:solidFill>
              </a:rPr>
              <a:t>sugerí </a:t>
            </a:r>
            <a:r>
              <a:rPr lang="es-ES" sz="2400" dirty="0" smtClean="0">
                <a:solidFill>
                  <a:srgbClr val="0070C0"/>
                </a:solidFill>
              </a:rPr>
              <a:t>que lo ____________ (dejar, nosotros) para otro día.</a:t>
            </a:r>
          </a:p>
          <a:p>
            <a:pPr marL="0" indent="0">
              <a:buNone/>
            </a:pPr>
            <a:endParaRPr lang="es-ES" sz="2400" dirty="0">
              <a:solidFill>
                <a:srgbClr val="0070C0"/>
              </a:solidFill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3. En las ondas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214290"/>
            <a:ext cx="1571604" cy="152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4643438" y="1714488"/>
            <a:ext cx="1285884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era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1357290" y="3214686"/>
            <a:ext cx="3000396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nos preocupáramos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1357290" y="5459810"/>
            <a:ext cx="1857388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dejáramos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3214678" y="3643314"/>
            <a:ext cx="1285884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creía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357158" y="4286256"/>
            <a:ext cx="1714512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tenía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4357686" y="5072074"/>
            <a:ext cx="142876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estaba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3786182" y="4714884"/>
            <a:ext cx="1571636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viéramos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4357686" y="2857496"/>
            <a:ext cx="1357322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tenía</a:t>
            </a:r>
            <a:endParaRPr lang="es-E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3. En las </a:t>
            </a:r>
            <a:r>
              <a:rPr lang="es-ES" dirty="0"/>
              <a:t>ondas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14422"/>
            <a:ext cx="8358246" cy="4857784"/>
          </a:xfrm>
        </p:spPr>
        <p:txBody>
          <a:bodyPr/>
          <a:lstStyle/>
          <a:p>
            <a:pPr>
              <a:buNone/>
            </a:pPr>
            <a:r>
              <a:rPr lang="es-ES" sz="4400" dirty="0" smtClean="0">
                <a:solidFill>
                  <a:srgbClr val="FFFFFF"/>
                </a:solidFill>
              </a:rPr>
              <a:t>Verbos de habla</a:t>
            </a:r>
          </a:p>
          <a:p>
            <a:pPr marL="0" indent="0" algn="just">
              <a:buNone/>
            </a:pPr>
            <a:r>
              <a:rPr lang="es-ES" dirty="0" smtClean="0"/>
              <a:t>Algunos verbos relacionados con la comunicación</a:t>
            </a:r>
          </a:p>
          <a:p>
            <a:pPr marL="0" indent="0" algn="just">
              <a:buNone/>
            </a:pPr>
            <a:r>
              <a:rPr lang="es-ES" dirty="0" smtClean="0"/>
              <a:t>Pueden llevar el verbo que les sigue tanto en indicativo como en subjuntivo. 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3071802" y="4143380"/>
            <a:ext cx="5072098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Nos recordó</a:t>
            </a:r>
            <a:r>
              <a:rPr lang="es-ES" sz="2000" i="1" dirty="0" smtClean="0">
                <a:solidFill>
                  <a:schemeClr val="tx1"/>
                </a:solidFill>
              </a:rPr>
              <a:t> que no </a:t>
            </a:r>
            <a:r>
              <a:rPr lang="es-ES" sz="2000" b="1" i="1" dirty="0" smtClean="0">
                <a:solidFill>
                  <a:srgbClr val="002060"/>
                </a:solidFill>
              </a:rPr>
              <a:t>era</a:t>
            </a:r>
            <a:r>
              <a:rPr lang="es-ES" sz="2000" i="1" dirty="0" smtClean="0">
                <a:solidFill>
                  <a:schemeClr val="tx1"/>
                </a:solidFill>
              </a:rPr>
              <a:t> necesario ir tan lejos”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57224" y="5214950"/>
            <a:ext cx="578647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Nos recordó </a:t>
            </a:r>
            <a:r>
              <a:rPr lang="es-ES" sz="2000" i="1" dirty="0" smtClean="0">
                <a:solidFill>
                  <a:schemeClr val="tx1"/>
                </a:solidFill>
              </a:rPr>
              <a:t>que </a:t>
            </a:r>
            <a:r>
              <a:rPr lang="es-ES" sz="2000" b="1" i="1" dirty="0" smtClean="0">
                <a:solidFill>
                  <a:srgbClr val="002060"/>
                </a:solidFill>
              </a:rPr>
              <a:t>fuéramos</a:t>
            </a:r>
            <a:r>
              <a:rPr lang="es-ES" sz="2000" i="1" dirty="0" smtClean="0">
                <a:solidFill>
                  <a:schemeClr val="tx1"/>
                </a:solidFill>
              </a:rPr>
              <a:t> a hacer la entrevista”  </a:t>
            </a:r>
            <a:endParaRPr lang="es-ES" sz="20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En las ondas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643050"/>
            <a:ext cx="8643998" cy="25003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Estos verbos de habla siguen la siguiente regla:</a:t>
            </a:r>
          </a:p>
          <a:p>
            <a:pPr>
              <a:buNone/>
            </a:pPr>
            <a:endParaRPr lang="es-ES" sz="1000" dirty="0" smtClean="0"/>
          </a:p>
          <a:p>
            <a:pPr algn="just"/>
            <a:r>
              <a:rPr lang="es-ES" dirty="0" smtClean="0"/>
              <a:t>Cuando el acto de habla es solo la comunicación de una idea, una notificación, opinión o explicación, el verbo siguiente va en indicativo.</a:t>
            </a:r>
          </a:p>
          <a:p>
            <a:pPr algn="just"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80021"/>
            <a:ext cx="1643074" cy="1593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Rectángulo"/>
          <p:cNvSpPr/>
          <p:nvPr/>
        </p:nvSpPr>
        <p:spPr>
          <a:xfrm>
            <a:off x="2643174" y="4214818"/>
            <a:ext cx="3714776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Me dijo </a:t>
            </a:r>
            <a:r>
              <a:rPr lang="es-ES" sz="2000" i="1" dirty="0" smtClean="0">
                <a:solidFill>
                  <a:schemeClr val="tx1"/>
                </a:solidFill>
              </a:rPr>
              <a:t>que </a:t>
            </a:r>
            <a:r>
              <a:rPr lang="es-ES" sz="2000" b="1" i="1" dirty="0" smtClean="0">
                <a:solidFill>
                  <a:srgbClr val="002060"/>
                </a:solidFill>
              </a:rPr>
              <a:t>iba</a:t>
            </a:r>
            <a:r>
              <a:rPr lang="es-ES" sz="2000" i="1" dirty="0" smtClean="0">
                <a:solidFill>
                  <a:schemeClr val="tx1"/>
                </a:solidFill>
              </a:rPr>
              <a:t> a venir a vernos”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2071670" y="5214950"/>
            <a:ext cx="5000660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Nos susurró </a:t>
            </a:r>
            <a:r>
              <a:rPr lang="es-ES" sz="2000" i="1" dirty="0" smtClean="0">
                <a:solidFill>
                  <a:schemeClr val="tx1"/>
                </a:solidFill>
              </a:rPr>
              <a:t>que Juan </a:t>
            </a:r>
            <a:r>
              <a:rPr lang="es-ES" sz="2000" b="1" i="1" dirty="0" smtClean="0">
                <a:solidFill>
                  <a:srgbClr val="002060"/>
                </a:solidFill>
              </a:rPr>
              <a:t>estaba</a:t>
            </a:r>
            <a:r>
              <a:rPr lang="es-ES" sz="2000" i="1" dirty="0" smtClean="0">
                <a:solidFill>
                  <a:schemeClr val="tx1"/>
                </a:solidFill>
              </a:rPr>
              <a:t> un poco loco”  </a:t>
            </a:r>
            <a:endParaRPr lang="es-ES" sz="20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7362"/>
          </a:xfrm>
        </p:spPr>
        <p:txBody>
          <a:bodyPr/>
          <a:lstStyle/>
          <a:p>
            <a:r>
              <a:rPr lang="es-ES" dirty="0" smtClean="0"/>
              <a:t>Cuando el acto de habla pretende dirigir o influir en la conducta de las otras personas, el verbo siguiente va en subjuntivo.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928662" y="4786322"/>
            <a:ext cx="6000792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Nos susurró </a:t>
            </a:r>
            <a:r>
              <a:rPr lang="es-ES" sz="2000" i="1" dirty="0" smtClean="0">
                <a:solidFill>
                  <a:schemeClr val="tx1"/>
                </a:solidFill>
              </a:rPr>
              <a:t>que a Juan no le </a:t>
            </a:r>
            <a:r>
              <a:rPr lang="es-ES" sz="2000" b="1" i="1" dirty="0" smtClean="0">
                <a:solidFill>
                  <a:srgbClr val="002060"/>
                </a:solidFill>
              </a:rPr>
              <a:t>hiciéramos</a:t>
            </a:r>
            <a:r>
              <a:rPr lang="es-ES" sz="2000" i="1" dirty="0" smtClean="0">
                <a:solidFill>
                  <a:schemeClr val="tx1"/>
                </a:solidFill>
              </a:rPr>
              <a:t> mucho caso”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28662" y="3857628"/>
            <a:ext cx="3714776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Me dijo </a:t>
            </a:r>
            <a:r>
              <a:rPr lang="es-ES" sz="2000" i="1" dirty="0" smtClean="0">
                <a:solidFill>
                  <a:schemeClr val="tx1"/>
                </a:solidFill>
              </a:rPr>
              <a:t>que </a:t>
            </a:r>
            <a:r>
              <a:rPr lang="es-ES" sz="2000" b="1" i="1" dirty="0" smtClean="0">
                <a:solidFill>
                  <a:srgbClr val="002060"/>
                </a:solidFill>
              </a:rPr>
              <a:t>fuera</a:t>
            </a:r>
            <a:r>
              <a:rPr lang="es-ES" sz="2000" i="1" dirty="0" smtClean="0">
                <a:solidFill>
                  <a:schemeClr val="tx1"/>
                </a:solidFill>
              </a:rPr>
              <a:t> a verlo” 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3. En las ondas</a:t>
            </a: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80021"/>
            <a:ext cx="1643074" cy="1593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Rectángulo"/>
          <p:cNvSpPr/>
          <p:nvPr/>
        </p:nvSpPr>
        <p:spPr>
          <a:xfrm>
            <a:off x="5072066" y="3857628"/>
            <a:ext cx="3857652" cy="7143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En este caso, la persona que dice la frase pretende que la otra lo visite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929190" y="5572140"/>
            <a:ext cx="3857652" cy="7143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En este caso, se pretende que se ignore lo que dice otra persona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4429124" y="4143380"/>
            <a:ext cx="7143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rot="5400000">
            <a:off x="6394463" y="5464189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86056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La excepción a esta regla ocurre cuando tenemos un verbo modal </a:t>
            </a:r>
            <a:r>
              <a:rPr lang="es-ES" i="1" dirty="0" smtClean="0"/>
              <a:t>(poder, deber, tener que, haber que, necesitar…) </a:t>
            </a:r>
            <a:r>
              <a:rPr lang="es-ES" dirty="0" smtClean="0"/>
              <a:t>modificando el segundo verbo. En este caso, el verbo modal va siempre en indicativo. </a:t>
            </a: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3. En las ondas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80021"/>
            <a:ext cx="1643074" cy="1593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1928794" y="4500570"/>
            <a:ext cx="3714776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Me dijo </a:t>
            </a:r>
            <a:r>
              <a:rPr lang="es-ES" sz="2000" i="1" dirty="0" smtClean="0">
                <a:solidFill>
                  <a:schemeClr val="tx1"/>
                </a:solidFill>
              </a:rPr>
              <a:t>que </a:t>
            </a:r>
            <a:r>
              <a:rPr lang="es-ES" sz="2000" b="1" i="1" dirty="0" smtClean="0">
                <a:solidFill>
                  <a:srgbClr val="002060"/>
                </a:solidFill>
              </a:rPr>
              <a:t>debía </a:t>
            </a:r>
            <a:r>
              <a:rPr lang="es-ES" sz="2000" i="1" dirty="0" smtClean="0">
                <a:solidFill>
                  <a:schemeClr val="tx1"/>
                </a:solidFill>
              </a:rPr>
              <a:t>ir</a:t>
            </a:r>
            <a:r>
              <a:rPr lang="es-ES" sz="2000" b="1" i="1" dirty="0" smtClean="0">
                <a:solidFill>
                  <a:schemeClr val="tx1"/>
                </a:solidFill>
              </a:rPr>
              <a:t> </a:t>
            </a:r>
            <a:r>
              <a:rPr lang="es-ES" sz="2000" i="1" dirty="0" smtClean="0">
                <a:solidFill>
                  <a:schemeClr val="tx1"/>
                </a:solidFill>
              </a:rPr>
              <a:t>a verlo” 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928662" y="5429264"/>
            <a:ext cx="6072230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Nos susurró </a:t>
            </a:r>
            <a:r>
              <a:rPr lang="es-ES" sz="2000" i="1" dirty="0" smtClean="0">
                <a:solidFill>
                  <a:schemeClr val="tx1"/>
                </a:solidFill>
              </a:rPr>
              <a:t>que no </a:t>
            </a:r>
            <a:r>
              <a:rPr lang="es-ES" sz="2000" b="1" i="1" dirty="0" smtClean="0">
                <a:solidFill>
                  <a:srgbClr val="002060"/>
                </a:solidFill>
              </a:rPr>
              <a:t>teníamos </a:t>
            </a:r>
            <a:r>
              <a:rPr lang="es-ES" sz="2000" i="1" dirty="0" smtClean="0">
                <a:solidFill>
                  <a:schemeClr val="tx1"/>
                </a:solidFill>
              </a:rPr>
              <a:t>que hacerle mucho caso”</a:t>
            </a:r>
            <a:endParaRPr lang="es-ES" sz="20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2610" y="0"/>
            <a:ext cx="1841390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500034" y="3071810"/>
            <a:ext cx="8286808" cy="321471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s-ES" sz="3600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ES" sz="3600" b="1" i="1" dirty="0" smtClean="0">
                <a:solidFill>
                  <a:srgbClr val="002060"/>
                </a:solidFill>
              </a:rPr>
              <a:t>decir		opinar		anunciar</a:t>
            </a:r>
          </a:p>
          <a:p>
            <a:pPr>
              <a:buNone/>
            </a:pPr>
            <a:r>
              <a:rPr lang="es-ES" sz="3600" b="1" i="1" dirty="0" smtClean="0">
                <a:solidFill>
                  <a:srgbClr val="002060"/>
                </a:solidFill>
              </a:rPr>
              <a:t>avisar		decidir		determinar</a:t>
            </a:r>
          </a:p>
          <a:p>
            <a:pPr>
              <a:buNone/>
            </a:pPr>
            <a:r>
              <a:rPr lang="es-ES" sz="3600" b="1" i="1" dirty="0" smtClean="0">
                <a:solidFill>
                  <a:srgbClr val="002060"/>
                </a:solidFill>
              </a:rPr>
              <a:t>expresar		gritar		insinuar</a:t>
            </a:r>
          </a:p>
          <a:p>
            <a:pPr>
              <a:buNone/>
            </a:pPr>
            <a:r>
              <a:rPr lang="es-ES" sz="3600" b="1" i="1" dirty="0" smtClean="0">
                <a:solidFill>
                  <a:srgbClr val="002060"/>
                </a:solidFill>
              </a:rPr>
              <a:t>insistir en		mencionar	repetir</a:t>
            </a:r>
          </a:p>
          <a:p>
            <a:pPr>
              <a:buNone/>
            </a:pPr>
            <a:r>
              <a:rPr lang="es-ES" sz="3600" b="1" i="1" dirty="0" smtClean="0">
                <a:solidFill>
                  <a:srgbClr val="002060"/>
                </a:solidFill>
              </a:rPr>
              <a:t>sostener		sugerir		recordar</a:t>
            </a:r>
          </a:p>
          <a:p>
            <a:pPr>
              <a:buNone/>
            </a:pPr>
            <a:endParaRPr lang="es-ES" sz="3600" b="1" i="1" dirty="0" smtClean="0">
              <a:solidFill>
                <a:srgbClr val="002060"/>
              </a:solidFill>
            </a:endParaRPr>
          </a:p>
          <a:p>
            <a:pPr algn="ctr"/>
            <a:endParaRPr lang="es-ES" dirty="0"/>
          </a:p>
        </p:txBody>
      </p:sp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3. En las ondas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357158" y="1428736"/>
            <a:ext cx="70723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Algunos verbos que funcionan</a:t>
            </a:r>
          </a:p>
          <a:p>
            <a:r>
              <a:rPr lang="es-ES" sz="4400" dirty="0" smtClean="0"/>
              <a:t>de esta forma son…</a:t>
            </a:r>
            <a:endParaRPr lang="es-E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Tema 3. En las ondas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57166"/>
            <a:ext cx="1085201" cy="1052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Rectángulo"/>
          <p:cNvSpPr/>
          <p:nvPr/>
        </p:nvSpPr>
        <p:spPr>
          <a:xfrm>
            <a:off x="285720" y="1643050"/>
            <a:ext cx="5643602" cy="50006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Opinaba </a:t>
            </a:r>
            <a:r>
              <a:rPr lang="es-ES" sz="2000" i="1" dirty="0" smtClean="0">
                <a:solidFill>
                  <a:schemeClr val="tx1"/>
                </a:solidFill>
              </a:rPr>
              <a:t>que la gente no se </a:t>
            </a:r>
            <a:r>
              <a:rPr lang="es-ES" sz="2000" b="1" i="1" dirty="0" smtClean="0">
                <a:solidFill>
                  <a:srgbClr val="002060"/>
                </a:solidFill>
              </a:rPr>
              <a:t>ayuda</a:t>
            </a:r>
            <a:r>
              <a:rPr lang="es-ES" sz="2000" i="1" dirty="0" smtClean="0">
                <a:solidFill>
                  <a:schemeClr val="tx1"/>
                </a:solidFill>
              </a:rPr>
              <a:t> lo suficiente” 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500034" y="2428868"/>
            <a:ext cx="564360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Opinaba </a:t>
            </a:r>
            <a:r>
              <a:rPr lang="es-ES" sz="2000" i="1" dirty="0" smtClean="0">
                <a:solidFill>
                  <a:schemeClr val="tx1"/>
                </a:solidFill>
              </a:rPr>
              <a:t>que lo </a:t>
            </a:r>
            <a:r>
              <a:rPr lang="es-ES" sz="2000" b="1" i="1" dirty="0" smtClean="0">
                <a:solidFill>
                  <a:srgbClr val="002060"/>
                </a:solidFill>
              </a:rPr>
              <a:t>ayudáramos</a:t>
            </a:r>
            <a:r>
              <a:rPr lang="es-ES" sz="2000" i="1" dirty="0" smtClean="0">
                <a:solidFill>
                  <a:schemeClr val="tx1"/>
                </a:solidFill>
              </a:rPr>
              <a:t> en todo lo posible”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928662" y="4786322"/>
            <a:ext cx="3786214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Insistió </a:t>
            </a:r>
            <a:r>
              <a:rPr lang="es-ES" sz="2000" i="1" dirty="0" smtClean="0">
                <a:solidFill>
                  <a:schemeClr val="tx1"/>
                </a:solidFill>
              </a:rPr>
              <a:t>en que lo</a:t>
            </a:r>
            <a:r>
              <a:rPr lang="es-ES" sz="2000" b="1" i="1" dirty="0" smtClean="0">
                <a:solidFill>
                  <a:srgbClr val="002060"/>
                </a:solidFill>
              </a:rPr>
              <a:t> echáramos</a:t>
            </a:r>
            <a:r>
              <a:rPr lang="es-ES" sz="2000" i="1" dirty="0" smtClean="0">
                <a:solidFill>
                  <a:schemeClr val="tx1"/>
                </a:solidFill>
              </a:rPr>
              <a:t>”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2910" y="4071942"/>
            <a:ext cx="3714776" cy="50006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Insistió </a:t>
            </a:r>
            <a:r>
              <a:rPr lang="es-ES" sz="2000" i="1" dirty="0" smtClean="0">
                <a:solidFill>
                  <a:schemeClr val="tx1"/>
                </a:solidFill>
              </a:rPr>
              <a:t>en</a:t>
            </a:r>
            <a:r>
              <a:rPr lang="es-ES" sz="2000" i="1" dirty="0" smtClean="0">
                <a:solidFill>
                  <a:srgbClr val="C00000"/>
                </a:solidFill>
              </a:rPr>
              <a:t> </a:t>
            </a:r>
            <a:r>
              <a:rPr lang="es-ES" sz="2000" i="1" dirty="0" smtClean="0">
                <a:solidFill>
                  <a:schemeClr val="tx1"/>
                </a:solidFill>
              </a:rPr>
              <a:t>que no le </a:t>
            </a:r>
            <a:r>
              <a:rPr lang="es-ES" sz="2000" b="1" i="1" dirty="0" smtClean="0">
                <a:solidFill>
                  <a:srgbClr val="002060"/>
                </a:solidFill>
              </a:rPr>
              <a:t>caía</a:t>
            </a:r>
            <a:r>
              <a:rPr lang="es-ES" sz="2000" i="1" dirty="0" smtClean="0">
                <a:solidFill>
                  <a:schemeClr val="tx1"/>
                </a:solidFill>
              </a:rPr>
              <a:t> bien” 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2500298" y="3286124"/>
            <a:ext cx="4714908" cy="42862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Opinaba </a:t>
            </a:r>
            <a:r>
              <a:rPr lang="es-ES" sz="2000" i="1" dirty="0" smtClean="0">
                <a:solidFill>
                  <a:schemeClr val="tx1"/>
                </a:solidFill>
              </a:rPr>
              <a:t>que lo </a:t>
            </a:r>
            <a:r>
              <a:rPr lang="es-ES" sz="2000" b="1" i="1" dirty="0" smtClean="0">
                <a:solidFill>
                  <a:srgbClr val="002060"/>
                </a:solidFill>
              </a:rPr>
              <a:t>debíamos </a:t>
            </a:r>
            <a:r>
              <a:rPr lang="es-ES" sz="2000" i="1" dirty="0" smtClean="0">
                <a:solidFill>
                  <a:schemeClr val="tx1"/>
                </a:solidFill>
              </a:rPr>
              <a:t>ayudar”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6357950" y="2285992"/>
            <a:ext cx="2143140" cy="64294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Quería que lo hiciéramos  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428728" y="3071810"/>
            <a:ext cx="928694" cy="42862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PERO…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4929190" y="4786322"/>
            <a:ext cx="3714776" cy="50006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Quiere que echemos a una persona de un lugar o de un trabajo 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4714876" y="4071942"/>
            <a:ext cx="928694" cy="50006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Opinión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6215074" y="1643050"/>
            <a:ext cx="928694" cy="50006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Opinión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1285852" y="5357826"/>
            <a:ext cx="928694" cy="42862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PERO…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2500298" y="5715016"/>
            <a:ext cx="4714908" cy="42862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Insistió </a:t>
            </a:r>
            <a:r>
              <a:rPr lang="es-ES" sz="2000" i="1" dirty="0" smtClean="0">
                <a:solidFill>
                  <a:schemeClr val="tx1"/>
                </a:solidFill>
              </a:rPr>
              <a:t>en</a:t>
            </a:r>
            <a:r>
              <a:rPr lang="es-ES" sz="2000" i="1" dirty="0" smtClean="0">
                <a:solidFill>
                  <a:srgbClr val="C00000"/>
                </a:solidFill>
              </a:rPr>
              <a:t> </a:t>
            </a:r>
            <a:r>
              <a:rPr lang="es-ES" sz="2000" i="1" dirty="0" smtClean="0">
                <a:solidFill>
                  <a:schemeClr val="tx1"/>
                </a:solidFill>
              </a:rPr>
              <a:t>que </a:t>
            </a:r>
            <a:r>
              <a:rPr lang="es-ES" sz="2000" b="1" i="1" dirty="0" smtClean="0">
                <a:solidFill>
                  <a:srgbClr val="002060"/>
                </a:solidFill>
              </a:rPr>
              <a:t>había que </a:t>
            </a:r>
            <a:r>
              <a:rPr lang="es-ES" sz="2000" i="1" dirty="0" smtClean="0">
                <a:solidFill>
                  <a:schemeClr val="tx1"/>
                </a:solidFill>
              </a:rPr>
              <a:t>echarlo”</a:t>
            </a:r>
            <a:endParaRPr lang="es-ES" sz="2000" i="1" dirty="0">
              <a:solidFill>
                <a:schemeClr val="tx1"/>
              </a:solidFill>
            </a:endParaRPr>
          </a:p>
        </p:txBody>
      </p:sp>
      <p:cxnSp>
        <p:nvCxnSpPr>
          <p:cNvPr id="32" name="31 Conector recto de flecha"/>
          <p:cNvCxnSpPr/>
          <p:nvPr/>
        </p:nvCxnSpPr>
        <p:spPr>
          <a:xfrm>
            <a:off x="5715008" y="1857364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>
            <a:off x="4286248" y="4357694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/>
          <p:nvPr/>
        </p:nvCxnSpPr>
        <p:spPr>
          <a:xfrm>
            <a:off x="6000760" y="2643182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4500562" y="5072074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0" grpId="0" animBg="1"/>
      <p:bldP spid="22" grpId="0" animBg="1"/>
      <p:bldP spid="24" grpId="0" animBg="1"/>
      <p:bldP spid="26" grpId="0" animBg="1"/>
      <p:bldP spid="30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214290"/>
            <a:ext cx="1571604" cy="152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3 Rectángulo"/>
          <p:cNvSpPr/>
          <p:nvPr/>
        </p:nvSpPr>
        <p:spPr>
          <a:xfrm>
            <a:off x="642910" y="1571612"/>
            <a:ext cx="5143536" cy="4286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Gritó </a:t>
            </a:r>
            <a:r>
              <a:rPr lang="es-ES" sz="2000" i="1" dirty="0" smtClean="0">
                <a:solidFill>
                  <a:schemeClr val="tx1"/>
                </a:solidFill>
              </a:rPr>
              <a:t>que </a:t>
            </a:r>
            <a:r>
              <a:rPr lang="es-ES" sz="2000" b="1" i="1" dirty="0" smtClean="0">
                <a:solidFill>
                  <a:srgbClr val="002060"/>
                </a:solidFill>
              </a:rPr>
              <a:t>estaba </a:t>
            </a:r>
            <a:r>
              <a:rPr lang="es-ES" sz="2000" i="1" dirty="0" smtClean="0">
                <a:solidFill>
                  <a:schemeClr val="tx1"/>
                </a:solidFill>
              </a:rPr>
              <a:t>harto de mi comportamiento” 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857224" y="2214554"/>
            <a:ext cx="492922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Gritó </a:t>
            </a:r>
            <a:r>
              <a:rPr lang="es-ES" sz="2000" i="1" dirty="0" smtClean="0">
                <a:solidFill>
                  <a:schemeClr val="tx1"/>
                </a:solidFill>
              </a:rPr>
              <a:t>que no </a:t>
            </a:r>
            <a:r>
              <a:rPr lang="es-ES" sz="2000" b="1" i="1" dirty="0" smtClean="0">
                <a:solidFill>
                  <a:srgbClr val="002060"/>
                </a:solidFill>
              </a:rPr>
              <a:t>me acercara </a:t>
            </a:r>
            <a:r>
              <a:rPr lang="es-ES" sz="2000" i="1" dirty="0" smtClean="0">
                <a:solidFill>
                  <a:schemeClr val="tx1"/>
                </a:solidFill>
              </a:rPr>
              <a:t>nunca más a él”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6143636" y="1500174"/>
            <a:ext cx="928694" cy="50006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Opinión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7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3. </a:t>
            </a:r>
            <a:r>
              <a:rPr lang="es-ES" dirty="0" smtClean="0">
                <a:solidFill>
                  <a:srgbClr val="FFFFFF"/>
                </a:solidFill>
              </a:rPr>
              <a:t>En las </a:t>
            </a:r>
            <a:r>
              <a:rPr lang="es-ES" dirty="0" smtClean="0"/>
              <a:t>ondas</a:t>
            </a:r>
            <a:endParaRPr lang="es-ES" dirty="0"/>
          </a:p>
        </p:txBody>
      </p:sp>
      <p:sp>
        <p:nvSpPr>
          <p:cNvPr id="19" name="18 Rectángulo"/>
          <p:cNvSpPr/>
          <p:nvPr/>
        </p:nvSpPr>
        <p:spPr>
          <a:xfrm>
            <a:off x="6072198" y="2214554"/>
            <a:ext cx="2500330" cy="50006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No quiere que vuelva a acercarme a él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5214942" y="4214818"/>
            <a:ext cx="2714644" cy="50006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Información, notificación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6858016" y="4786322"/>
            <a:ext cx="1714512" cy="8572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B050"/>
                </a:solidFill>
              </a:rPr>
              <a:t>Quiere que su hermano haga algo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2500298" y="3357562"/>
            <a:ext cx="5072098" cy="42862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Gritó </a:t>
            </a:r>
            <a:r>
              <a:rPr lang="es-ES" sz="2000" i="1" dirty="0" smtClean="0">
                <a:solidFill>
                  <a:schemeClr val="tx1"/>
                </a:solidFill>
              </a:rPr>
              <a:t>que no </a:t>
            </a:r>
            <a:r>
              <a:rPr lang="es-ES" sz="2000" b="1" i="1" dirty="0" smtClean="0">
                <a:solidFill>
                  <a:srgbClr val="002060"/>
                </a:solidFill>
              </a:rPr>
              <a:t>podía</a:t>
            </a:r>
            <a:r>
              <a:rPr lang="es-ES" sz="2000" i="1" dirty="0" smtClean="0">
                <a:solidFill>
                  <a:schemeClr val="tx1"/>
                </a:solidFill>
              </a:rPr>
              <a:t> volver a acercarme a él”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1428728" y="3071810"/>
            <a:ext cx="928694" cy="42862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PERO…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1214414" y="5429264"/>
            <a:ext cx="928694" cy="42862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0070C0"/>
                </a:solidFill>
              </a:rPr>
              <a:t>PERO…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28" name="27 Conector recto de flecha"/>
          <p:cNvCxnSpPr/>
          <p:nvPr/>
        </p:nvCxnSpPr>
        <p:spPr>
          <a:xfrm>
            <a:off x="5715008" y="1857364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>
            <a:off x="5643570" y="2428868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785786" y="4214818"/>
            <a:ext cx="4071966" cy="4286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Decidió </a:t>
            </a:r>
            <a:r>
              <a:rPr lang="es-ES" sz="2000" i="1" dirty="0" smtClean="0">
                <a:solidFill>
                  <a:schemeClr val="tx1"/>
                </a:solidFill>
              </a:rPr>
              <a:t>que </a:t>
            </a:r>
            <a:r>
              <a:rPr lang="es-ES" sz="2000" b="1" i="1" dirty="0" smtClean="0">
                <a:solidFill>
                  <a:srgbClr val="002060"/>
                </a:solidFill>
              </a:rPr>
              <a:t>volvería </a:t>
            </a:r>
            <a:r>
              <a:rPr lang="es-ES" sz="2000" i="1" dirty="0" smtClean="0">
                <a:solidFill>
                  <a:schemeClr val="tx1"/>
                </a:solidFill>
              </a:rPr>
              <a:t>a visitarme” 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071538" y="4857760"/>
            <a:ext cx="5429288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Decidió </a:t>
            </a:r>
            <a:r>
              <a:rPr lang="es-ES" sz="2000" i="1" dirty="0" smtClean="0">
                <a:solidFill>
                  <a:schemeClr val="tx1"/>
                </a:solidFill>
              </a:rPr>
              <a:t>que su hermano </a:t>
            </a:r>
            <a:r>
              <a:rPr lang="es-ES" sz="2000" b="1" i="1" dirty="0" smtClean="0">
                <a:solidFill>
                  <a:srgbClr val="002060"/>
                </a:solidFill>
              </a:rPr>
              <a:t>viniera </a:t>
            </a:r>
            <a:r>
              <a:rPr lang="es-ES" sz="2000" i="1" dirty="0" smtClean="0">
                <a:solidFill>
                  <a:schemeClr val="tx1"/>
                </a:solidFill>
              </a:rPr>
              <a:t>a visitarme”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428860" y="5786454"/>
            <a:ext cx="4714908" cy="42862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“</a:t>
            </a:r>
            <a:r>
              <a:rPr lang="es-ES" sz="2000" i="1" dirty="0" smtClean="0">
                <a:solidFill>
                  <a:srgbClr val="C00000"/>
                </a:solidFill>
              </a:rPr>
              <a:t>Decidió </a:t>
            </a:r>
            <a:r>
              <a:rPr lang="es-ES" sz="2000" i="1" dirty="0" smtClean="0">
                <a:solidFill>
                  <a:schemeClr val="tx1"/>
                </a:solidFill>
              </a:rPr>
              <a:t>que </a:t>
            </a:r>
            <a:r>
              <a:rPr lang="es-ES" sz="2000" b="1" i="1" dirty="0" smtClean="0">
                <a:solidFill>
                  <a:srgbClr val="002060"/>
                </a:solidFill>
              </a:rPr>
              <a:t>tenía</a:t>
            </a:r>
            <a:r>
              <a:rPr lang="es-ES" sz="2000" i="1" dirty="0" smtClean="0">
                <a:solidFill>
                  <a:schemeClr val="tx1"/>
                </a:solidFill>
              </a:rPr>
              <a:t> que venir a visitarme”</a:t>
            </a:r>
            <a:endParaRPr lang="es-ES" sz="2000" i="1" dirty="0">
              <a:solidFill>
                <a:schemeClr val="tx1"/>
              </a:solidFill>
            </a:endParaRPr>
          </a:p>
        </p:txBody>
      </p:sp>
      <p:cxnSp>
        <p:nvCxnSpPr>
          <p:cNvPr id="35" name="34 Conector recto de flecha"/>
          <p:cNvCxnSpPr/>
          <p:nvPr/>
        </p:nvCxnSpPr>
        <p:spPr>
          <a:xfrm>
            <a:off x="4714876" y="4429132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6357950" y="5072074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4" grpId="0" animBg="1"/>
      <p:bldP spid="25" grpId="0" animBg="1"/>
      <p:bldP spid="26" grpId="0" animBg="1"/>
      <p:bldP spid="31" grpId="0" animBg="1"/>
      <p:bldP spid="3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9286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400" b="1" dirty="0" smtClean="0"/>
              <a:t>Completa los espacios en blanco con el verbo en </a:t>
            </a:r>
            <a:r>
              <a:rPr lang="es-ES" sz="2400" b="1" dirty="0" err="1" smtClean="0"/>
              <a:t>indi</a:t>
            </a:r>
            <a:r>
              <a:rPr lang="es-ES" sz="2400" b="1" dirty="0" smtClean="0"/>
              <a:t>-</a:t>
            </a:r>
          </a:p>
          <a:p>
            <a:pPr marL="0" indent="0">
              <a:buNone/>
            </a:pPr>
            <a:r>
              <a:rPr lang="es-ES" sz="2400" b="1" dirty="0" smtClean="0"/>
              <a:t>cativo o subjuntivo.</a:t>
            </a:r>
            <a:endParaRPr lang="es-ES" sz="2400" b="1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/>
              <a:t>Tema 3. En las ondas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214290"/>
            <a:ext cx="1571604" cy="1524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285720" y="2214554"/>
            <a:ext cx="84296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solidFill>
                  <a:srgbClr val="0070C0"/>
                </a:solidFill>
              </a:rPr>
              <a:t>Mi amigo Ricardo nos </a:t>
            </a:r>
            <a:r>
              <a:rPr lang="es-ES" sz="2400" b="1" dirty="0" smtClean="0">
                <a:solidFill>
                  <a:srgbClr val="7030A0"/>
                </a:solidFill>
              </a:rPr>
              <a:t>explicó</a:t>
            </a:r>
            <a:r>
              <a:rPr lang="es-ES" sz="2400" dirty="0" smtClean="0">
                <a:solidFill>
                  <a:srgbClr val="0070C0"/>
                </a:solidFill>
              </a:rPr>
              <a:t> que __________ (ver, él) de vez en cuando la película </a:t>
            </a:r>
            <a:r>
              <a:rPr lang="es-ES" sz="2400" i="1" dirty="0" smtClean="0">
                <a:solidFill>
                  <a:srgbClr val="0070C0"/>
                </a:solidFill>
              </a:rPr>
              <a:t>Historias de la Radio</a:t>
            </a:r>
            <a:r>
              <a:rPr lang="es-ES" sz="2400" dirty="0" smtClean="0">
                <a:solidFill>
                  <a:srgbClr val="0070C0"/>
                </a:solidFill>
              </a:rPr>
              <a:t> porque le encantaba. Y nos </a:t>
            </a:r>
            <a:r>
              <a:rPr lang="es-ES" sz="2400" b="1" dirty="0" smtClean="0">
                <a:solidFill>
                  <a:srgbClr val="7030A0"/>
                </a:solidFill>
              </a:rPr>
              <a:t>sugirió</a:t>
            </a:r>
            <a:r>
              <a:rPr lang="es-ES" sz="2400" dirty="0" smtClean="0">
                <a:solidFill>
                  <a:srgbClr val="0070C0"/>
                </a:solidFill>
              </a:rPr>
              <a:t> que la ___________ (alquilar, nosotros) en el videoclub. Nos </a:t>
            </a:r>
            <a:r>
              <a:rPr lang="es-ES" sz="2400" b="1" dirty="0" smtClean="0">
                <a:solidFill>
                  <a:srgbClr val="0070C0"/>
                </a:solidFill>
              </a:rPr>
              <a:t>contó </a:t>
            </a:r>
            <a:r>
              <a:rPr lang="es-ES" sz="2400" dirty="0" smtClean="0">
                <a:solidFill>
                  <a:srgbClr val="0070C0"/>
                </a:solidFill>
              </a:rPr>
              <a:t>que _________ (tratarse) de tres historias de personas que tenían </a:t>
            </a:r>
            <a:r>
              <a:rPr lang="es-ES" sz="2400" dirty="0" smtClean="0">
                <a:solidFill>
                  <a:srgbClr val="00B050"/>
                </a:solidFill>
              </a:rPr>
              <a:t>como</a:t>
            </a:r>
            <a:r>
              <a:rPr lang="es-ES" sz="2400" dirty="0" smtClean="0">
                <a:solidFill>
                  <a:srgbClr val="0070C0"/>
                </a:solidFill>
              </a:rPr>
              <a:t> punto en común un programa de radio, e </a:t>
            </a:r>
            <a:r>
              <a:rPr lang="es-ES" sz="2400" b="1" dirty="0" smtClean="0">
                <a:solidFill>
                  <a:srgbClr val="7030A0"/>
                </a:solidFill>
              </a:rPr>
              <a:t>insistió</a:t>
            </a:r>
            <a:r>
              <a:rPr lang="es-ES" sz="2400" dirty="0" smtClean="0">
                <a:solidFill>
                  <a:srgbClr val="7030A0"/>
                </a:solidFill>
              </a:rPr>
              <a:t> </a:t>
            </a:r>
            <a:r>
              <a:rPr lang="es-ES" sz="2400" dirty="0" smtClean="0">
                <a:solidFill>
                  <a:srgbClr val="0070C0"/>
                </a:solidFill>
              </a:rPr>
              <a:t>en que no nos la _____________ (perder, nosotros), porque eran historias muy emotivas. Además, nos </a:t>
            </a:r>
            <a:r>
              <a:rPr lang="es-ES" sz="2400" b="1" dirty="0" smtClean="0">
                <a:solidFill>
                  <a:srgbClr val="7030A0"/>
                </a:solidFill>
              </a:rPr>
              <a:t>dijo </a:t>
            </a:r>
            <a:r>
              <a:rPr lang="es-ES" sz="2400" dirty="0" smtClean="0">
                <a:solidFill>
                  <a:srgbClr val="0070C0"/>
                </a:solidFill>
              </a:rPr>
              <a:t>que la _____________ (poner, nosotros) una tarde para verla con tranquilidad,  y que ___________ (poder, nosotros) verla con los</a:t>
            </a:r>
          </a:p>
          <a:p>
            <a:pPr algn="just"/>
            <a:r>
              <a:rPr lang="es-ES" sz="2400" dirty="0" smtClean="0">
                <a:solidFill>
                  <a:srgbClr val="0070C0"/>
                </a:solidFill>
              </a:rPr>
              <a:t> niños porque es apta para todos los públicos.</a:t>
            </a:r>
            <a:endParaRPr lang="es-ES" sz="2400" dirty="0">
              <a:solidFill>
                <a:srgbClr val="0070C0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857752" y="2214554"/>
            <a:ext cx="1500198" cy="3571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veía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2214546" y="2928934"/>
            <a:ext cx="1928826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alquiláramos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285984" y="3357562"/>
            <a:ext cx="1643074" cy="3571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se trataba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6572264" y="4429132"/>
            <a:ext cx="1857388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pusiéramos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2643174" y="4000504"/>
            <a:ext cx="1928826" cy="5000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perdiéramos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28596" y="5214950"/>
            <a:ext cx="1500198" cy="3571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C00000"/>
                </a:solidFill>
              </a:rPr>
              <a:t>podíamos</a:t>
            </a:r>
            <a:endParaRPr lang="es-ES" sz="2400" b="1" dirty="0">
              <a:solidFill>
                <a:srgbClr val="C00000"/>
              </a:solidFill>
            </a:endParaRPr>
          </a:p>
        </p:txBody>
      </p:sp>
      <p:sp>
        <p:nvSpPr>
          <p:cNvPr id="14" name="13 Elipse"/>
          <p:cNvSpPr/>
          <p:nvPr/>
        </p:nvSpPr>
        <p:spPr>
          <a:xfrm rot="427922">
            <a:off x="6062081" y="5177346"/>
            <a:ext cx="3000396" cy="1500198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Recuerda que al usar el imperfecto. de subjuntivo, la forma en “-</a:t>
            </a:r>
            <a:r>
              <a:rPr lang="es-ES" b="1" dirty="0" err="1" smtClean="0"/>
              <a:t>iese</a:t>
            </a:r>
            <a:r>
              <a:rPr lang="es-ES" b="1" dirty="0" smtClean="0"/>
              <a:t>” es también válida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Personalizado 2">
      <a:dk1>
        <a:sysClr val="windowText" lastClr="000000"/>
      </a:dk1>
      <a:lt1>
        <a:srgbClr val="D6EC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693</TotalTime>
  <Words>770</Words>
  <Application>Microsoft Office PowerPoint</Application>
  <PresentationFormat>Presentación en pantalla (4:3)</PresentationFormat>
  <Paragraphs>83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Tema 3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  <vt:lpstr>Tema 3. En las ondas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 En las ondas</dc:title>
  <dc:creator>Vanesa</dc:creator>
  <cp:lastModifiedBy>Anna</cp:lastModifiedBy>
  <cp:revision>103</cp:revision>
  <dcterms:created xsi:type="dcterms:W3CDTF">2014-03-22T12:11:25Z</dcterms:created>
  <dcterms:modified xsi:type="dcterms:W3CDTF">2014-07-30T15:34:03Z</dcterms:modified>
</cp:coreProperties>
</file>