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1" r:id="rId11"/>
    <p:sldId id="262" r:id="rId12"/>
    <p:sldId id="263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_tradnl" dirty="0" smtClean="0">
                <a:solidFill>
                  <a:schemeClr val="accent5">
                    <a:lumMod val="50000"/>
                  </a:schemeClr>
                </a:solidFill>
                <a:latin typeface="Arial Black" charset="0"/>
              </a:rPr>
              <a:t>Tema 3</a:t>
            </a:r>
            <a: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  <a:t/>
            </a:r>
            <a:b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</a:br>
            <a: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  <a:t>En las ondas</a:t>
            </a:r>
            <a:endParaRPr lang="es-ES" dirty="0" smtClean="0">
              <a:latin typeface="Arial Rounded MT Bold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714752"/>
            <a:ext cx="2428892" cy="2355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Algunas combinaciones de verbo </a:t>
            </a:r>
            <a:r>
              <a:rPr lang="es-ES" smtClean="0"/>
              <a:t>+ adjetivo </a:t>
            </a:r>
            <a:r>
              <a:rPr lang="es-ES" dirty="0" smtClean="0"/>
              <a:t>(si bien no son perífrasis) también sirven para matizar el estado que el adjetivo describe. Por ejemplo,</a:t>
            </a:r>
          </a:p>
          <a:p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1785918" y="3786190"/>
            <a:ext cx="5214974" cy="2500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sz="3600" i="1" dirty="0" smtClean="0">
                <a:solidFill>
                  <a:schemeClr val="tx1"/>
                </a:solidFill>
              </a:rPr>
              <a:t>Andar </a:t>
            </a:r>
            <a:r>
              <a:rPr lang="es-ES" sz="3600" dirty="0" smtClean="0">
                <a:solidFill>
                  <a:schemeClr val="tx1"/>
                </a:solidFill>
              </a:rPr>
              <a:t>+ adjetivo</a:t>
            </a:r>
          </a:p>
          <a:p>
            <a:pPr>
              <a:buNone/>
            </a:pPr>
            <a:r>
              <a:rPr lang="es-ES" sz="3600" i="1" dirty="0" smtClean="0">
                <a:solidFill>
                  <a:schemeClr val="tx1"/>
                </a:solidFill>
              </a:rPr>
              <a:t>Tener a alguien </a:t>
            </a:r>
            <a:r>
              <a:rPr lang="es-ES" sz="3600" dirty="0" smtClean="0">
                <a:solidFill>
                  <a:schemeClr val="tx1"/>
                </a:solidFill>
              </a:rPr>
              <a:t>+ adjetivo</a:t>
            </a:r>
          </a:p>
          <a:p>
            <a:pPr>
              <a:buNone/>
            </a:pPr>
            <a:r>
              <a:rPr lang="es-ES" sz="3600" i="1" dirty="0" smtClean="0">
                <a:solidFill>
                  <a:schemeClr val="tx1"/>
                </a:solidFill>
              </a:rPr>
              <a:t>Dejar</a:t>
            </a:r>
            <a:r>
              <a:rPr lang="es-ES" sz="3600" dirty="0" smtClean="0">
                <a:solidFill>
                  <a:schemeClr val="tx1"/>
                </a:solidFill>
              </a:rPr>
              <a:t> + adjetivo</a:t>
            </a:r>
          </a:p>
          <a:p>
            <a:pPr>
              <a:buNone/>
            </a:pPr>
            <a:r>
              <a:rPr lang="es-ES" sz="3600" i="1" dirty="0">
                <a:solidFill>
                  <a:schemeClr val="tx1"/>
                </a:solidFill>
              </a:rPr>
              <a:t>Quedarse </a:t>
            </a:r>
            <a:r>
              <a:rPr lang="es-ES" sz="3600" dirty="0" smtClean="0">
                <a:solidFill>
                  <a:schemeClr val="tx1"/>
                </a:solidFill>
              </a:rPr>
              <a:t>+ adjetivo</a:t>
            </a:r>
          </a:p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pPr algn="ctr">
              <a:buNone/>
            </a:pPr>
            <a:r>
              <a:rPr lang="es-ES" sz="2000" i="1" dirty="0" smtClean="0"/>
              <a:t>“Desde que cortó con su novia, Miguel </a:t>
            </a:r>
            <a:r>
              <a:rPr lang="es-ES" sz="2000" b="1" i="1" dirty="0" smtClean="0">
                <a:solidFill>
                  <a:srgbClr val="002060"/>
                </a:solidFill>
              </a:rPr>
              <a:t>anda</a:t>
            </a:r>
            <a:r>
              <a:rPr lang="es-ES" sz="2000" i="1" dirty="0" smtClean="0"/>
              <a:t> muy </a:t>
            </a:r>
            <a:r>
              <a:rPr lang="es-ES" sz="2000" b="1" i="1" dirty="0" smtClean="0">
                <a:solidFill>
                  <a:srgbClr val="002060"/>
                </a:solidFill>
              </a:rPr>
              <a:t>apenado</a:t>
            </a:r>
            <a:r>
              <a:rPr lang="es-ES" sz="2000" i="1" dirty="0" smtClean="0"/>
              <a:t>”</a:t>
            </a:r>
          </a:p>
          <a:p>
            <a:pPr algn="ctr">
              <a:buNone/>
            </a:pPr>
            <a:r>
              <a:rPr lang="es-ES" sz="2000" i="1" dirty="0" smtClean="0"/>
              <a:t>“No sé qué me pasa, que </a:t>
            </a:r>
            <a:r>
              <a:rPr lang="es-ES" sz="2000" b="1" i="1" dirty="0" smtClean="0">
                <a:solidFill>
                  <a:srgbClr val="002060"/>
                </a:solidFill>
              </a:rPr>
              <a:t>ando</a:t>
            </a:r>
            <a:r>
              <a:rPr lang="es-ES" sz="2000" i="1" dirty="0" smtClean="0"/>
              <a:t> un poco </a:t>
            </a:r>
            <a:r>
              <a:rPr lang="es-ES" sz="2000" b="1" i="1" dirty="0" smtClean="0">
                <a:solidFill>
                  <a:srgbClr val="002060"/>
                </a:solidFill>
              </a:rPr>
              <a:t>mala</a:t>
            </a:r>
            <a:r>
              <a:rPr lang="es-ES" sz="2000" i="1" dirty="0" smtClean="0"/>
              <a:t> estos días”</a:t>
            </a:r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/>
          </a:p>
          <a:p>
            <a:pPr algn="ctr">
              <a:buNone/>
            </a:pPr>
            <a:r>
              <a:rPr lang="es-ES" sz="2000" i="1" dirty="0" smtClean="0"/>
              <a:t>“¡No sé qué haces que </a:t>
            </a:r>
            <a:r>
              <a:rPr lang="es-ES" sz="2000" b="1" i="1" dirty="0" smtClean="0">
                <a:solidFill>
                  <a:srgbClr val="002060"/>
                </a:solidFill>
              </a:rPr>
              <a:t>tienes a María </a:t>
            </a:r>
            <a:r>
              <a:rPr lang="es-ES" sz="2000" i="1" dirty="0" smtClean="0"/>
              <a:t>tan</a:t>
            </a:r>
            <a:r>
              <a:rPr lang="es-ES" sz="2000" b="1" i="1" dirty="0" smtClean="0">
                <a:solidFill>
                  <a:srgbClr val="002060"/>
                </a:solidFill>
              </a:rPr>
              <a:t> enamorada</a:t>
            </a:r>
            <a:r>
              <a:rPr lang="es-ES" sz="2000" i="1" dirty="0" smtClean="0"/>
              <a:t>!”</a:t>
            </a:r>
          </a:p>
          <a:p>
            <a:pPr algn="ctr">
              <a:buNone/>
            </a:pPr>
            <a:r>
              <a:rPr lang="es-ES" sz="2000" i="1" dirty="0" smtClean="0"/>
              <a:t>“¡</a:t>
            </a:r>
            <a:r>
              <a:rPr lang="es-ES" sz="2000" b="1" i="1" dirty="0" smtClean="0">
                <a:solidFill>
                  <a:srgbClr val="002060"/>
                </a:solidFill>
              </a:rPr>
              <a:t>Me tienes aburrido </a:t>
            </a:r>
            <a:r>
              <a:rPr lang="es-ES" sz="2000" i="1" dirty="0" smtClean="0"/>
              <a:t>con tantos inconvenientes como pones a todo!”</a:t>
            </a:r>
            <a:endParaRPr lang="es-ES" sz="2000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71472" y="1785926"/>
            <a:ext cx="3643338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Andar  </a:t>
            </a:r>
            <a:r>
              <a:rPr lang="es-ES" sz="3200" dirty="0" smtClean="0">
                <a:solidFill>
                  <a:schemeClr val="tx1"/>
                </a:solidFill>
              </a:rPr>
              <a:t>+ adjetivo</a:t>
            </a:r>
            <a:endParaRPr lang="es-ES" sz="32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286248" y="1857364"/>
            <a:ext cx="4357718" cy="85725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Describe un estado, como </a:t>
            </a:r>
            <a:r>
              <a:rPr lang="es-ES" i="1" dirty="0" smtClean="0">
                <a:solidFill>
                  <a:schemeClr val="tx1"/>
                </a:solidFill>
              </a:rPr>
              <a:t>“estar </a:t>
            </a:r>
            <a:r>
              <a:rPr lang="es-ES" dirty="0" smtClean="0">
                <a:solidFill>
                  <a:schemeClr val="tx1"/>
                </a:solidFill>
              </a:rPr>
              <a:t>+ adjetivo”, pero pone más énfasis en la duración, y es más coloquial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42910" y="3857628"/>
            <a:ext cx="5286412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Tener (a alguien)  </a:t>
            </a:r>
            <a:r>
              <a:rPr lang="es-ES" sz="3200" dirty="0" smtClean="0">
                <a:solidFill>
                  <a:schemeClr val="tx1"/>
                </a:solidFill>
              </a:rPr>
              <a:t>+ adjetivo</a:t>
            </a:r>
            <a:endParaRPr lang="es-ES" sz="32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072198" y="3571876"/>
            <a:ext cx="2786082" cy="142876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Describe el estado en que alguien se encuentra, responsabilizando a otra persona del mismo. 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/>
          </a:p>
          <a:p>
            <a:pPr algn="ctr">
              <a:buNone/>
            </a:pPr>
            <a:r>
              <a:rPr lang="es-ES" sz="2000" i="1" dirty="0" smtClean="0"/>
              <a:t>“Habló por la radio de manera tan espontánea que </a:t>
            </a:r>
            <a:r>
              <a:rPr lang="es-ES" sz="2000" b="1" i="1" dirty="0" smtClean="0">
                <a:solidFill>
                  <a:srgbClr val="002060"/>
                </a:solidFill>
              </a:rPr>
              <a:t>me quedé/me dejó boquiabierto”</a:t>
            </a:r>
          </a:p>
          <a:p>
            <a:pPr algn="ctr">
              <a:buNone/>
            </a:pPr>
            <a:r>
              <a:rPr lang="es-ES" sz="2000" i="1" dirty="0" smtClean="0"/>
              <a:t>“Tras oír la noticia, </a:t>
            </a:r>
            <a:r>
              <a:rPr lang="es-ES" sz="2000" b="1" i="1" dirty="0" smtClean="0">
                <a:solidFill>
                  <a:srgbClr val="002060"/>
                </a:solidFill>
              </a:rPr>
              <a:t>me quedé </a:t>
            </a:r>
            <a:r>
              <a:rPr lang="es-ES" sz="2000" i="1" dirty="0" smtClean="0"/>
              <a:t>bastante </a:t>
            </a:r>
            <a:r>
              <a:rPr lang="es-ES" sz="2000" b="1" i="1" dirty="0">
                <a:solidFill>
                  <a:srgbClr val="002060"/>
                </a:solidFill>
              </a:rPr>
              <a:t>preocupado</a:t>
            </a:r>
            <a:r>
              <a:rPr lang="es-ES" sz="2000" i="1" dirty="0" smtClean="0"/>
              <a:t> por un tiempo”</a:t>
            </a:r>
          </a:p>
          <a:p>
            <a:pPr algn="ctr">
              <a:buNone/>
            </a:pPr>
            <a:r>
              <a:rPr lang="es-ES" sz="2000" i="1" dirty="0" smtClean="0"/>
              <a:t>(pero) “</a:t>
            </a:r>
            <a:r>
              <a:rPr lang="es-ES" sz="2000" b="1" i="1" dirty="0">
                <a:solidFill>
                  <a:srgbClr val="002060"/>
                </a:solidFill>
              </a:rPr>
              <a:t>La noticia</a:t>
            </a:r>
            <a:r>
              <a:rPr lang="es-ES" sz="2000" i="1" dirty="0" smtClean="0"/>
              <a:t> </a:t>
            </a:r>
            <a:r>
              <a:rPr lang="es-ES" sz="2000" b="1" i="1" dirty="0" smtClean="0">
                <a:solidFill>
                  <a:srgbClr val="002060"/>
                </a:solidFill>
              </a:rPr>
              <a:t>me dejó </a:t>
            </a:r>
            <a:r>
              <a:rPr lang="es-ES" sz="2000" i="1" dirty="0" smtClean="0"/>
              <a:t>bastante </a:t>
            </a:r>
            <a:r>
              <a:rPr lang="es-ES" sz="2000" b="1" i="1" dirty="0">
                <a:solidFill>
                  <a:srgbClr val="002060"/>
                </a:solidFill>
              </a:rPr>
              <a:t>preocupado </a:t>
            </a:r>
            <a:r>
              <a:rPr lang="es-ES" sz="2000" i="1" dirty="0" smtClean="0"/>
              <a:t>por un tiempo”</a:t>
            </a:r>
          </a:p>
          <a:p>
            <a:pPr algn="ctr">
              <a:buNone/>
            </a:pPr>
            <a:endParaRPr lang="es-ES" sz="2000" i="1" dirty="0" smtClean="0"/>
          </a:p>
          <a:p>
            <a:pPr>
              <a:buNone/>
            </a:pPr>
            <a:endParaRPr lang="es-ES" sz="2000" b="1" i="1" dirty="0">
              <a:solidFill>
                <a:srgbClr val="00B0F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Rectángulo"/>
          <p:cNvSpPr/>
          <p:nvPr/>
        </p:nvSpPr>
        <p:spPr>
          <a:xfrm>
            <a:off x="357158" y="1714488"/>
            <a:ext cx="4357718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Quedarse/Dejar  </a:t>
            </a:r>
            <a:r>
              <a:rPr lang="es-ES" sz="3200" dirty="0" smtClean="0">
                <a:solidFill>
                  <a:schemeClr val="tx1"/>
                </a:solidFill>
              </a:rPr>
              <a:t>+ adjetivo </a:t>
            </a:r>
            <a:r>
              <a:rPr lang="es-ES" sz="2400" dirty="0" smtClean="0">
                <a:solidFill>
                  <a:schemeClr val="tx1"/>
                </a:solidFill>
              </a:rPr>
              <a:t>(+ periodo temporal)</a:t>
            </a:r>
            <a:endParaRPr lang="es-ES" sz="24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786282" y="1643050"/>
            <a:ext cx="4214874" cy="135732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tx1"/>
                </a:solidFill>
              </a:rPr>
              <a:t>Describen el estado final en que se queda alguien como resultado de un hecho o acción. </a:t>
            </a:r>
            <a:r>
              <a:rPr lang="es-ES" i="1" dirty="0" smtClean="0">
                <a:solidFill>
                  <a:schemeClr val="tx1"/>
                </a:solidFill>
              </a:rPr>
              <a:t>“Quedarse” </a:t>
            </a:r>
            <a:r>
              <a:rPr lang="es-ES" dirty="0" smtClean="0">
                <a:solidFill>
                  <a:schemeClr val="tx1"/>
                </a:solidFill>
              </a:rPr>
              <a:t>enfatiza el estado de la persona; </a:t>
            </a:r>
            <a:r>
              <a:rPr lang="es-ES" i="1" dirty="0" smtClean="0">
                <a:solidFill>
                  <a:schemeClr val="tx1"/>
                </a:solidFill>
              </a:rPr>
              <a:t>“Dejar” </a:t>
            </a:r>
            <a:r>
              <a:rPr lang="es-ES" dirty="0" smtClean="0">
                <a:solidFill>
                  <a:schemeClr val="tx1"/>
                </a:solidFill>
              </a:rPr>
              <a:t>enfatiza la causa. Se puede añadir un periodo temporal.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401080" cy="4840303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Elige la perífrasis más adecuada.</a:t>
            </a:r>
          </a:p>
          <a:p>
            <a:pPr marL="457200" indent="-457200" algn="just">
              <a:buAutoNum type="arabicPeriod"/>
            </a:pPr>
            <a:r>
              <a:rPr lang="es-ES" sz="2400" dirty="0" smtClean="0"/>
              <a:t>_____________ esa ruta cientos de veces con mis primos.</a:t>
            </a:r>
          </a:p>
          <a:p>
            <a:pPr marL="457200" indent="-457200">
              <a:buAutoNum type="arabicPeriod"/>
            </a:pPr>
            <a:endParaRPr lang="es-ES" sz="2400" dirty="0"/>
          </a:p>
          <a:p>
            <a:pPr marL="457200" indent="-457200" algn="just">
              <a:buAutoNum type="arabicPeriod"/>
            </a:pPr>
            <a:r>
              <a:rPr lang="es-ES" sz="2400" dirty="0" smtClean="0"/>
              <a:t>De aquí a Barcelona _____________ como 100 </a:t>
            </a:r>
            <a:r>
              <a:rPr lang="es-ES" sz="2400" dirty="0" err="1" smtClean="0"/>
              <a:t>Kms.</a:t>
            </a:r>
            <a:endParaRPr lang="es-ES" sz="2400" dirty="0" smtClean="0"/>
          </a:p>
          <a:p>
            <a:pPr marL="457200" indent="-457200">
              <a:buAutoNum type="arabicPeriod"/>
            </a:pPr>
            <a:endParaRPr lang="es-ES" sz="2400" dirty="0"/>
          </a:p>
          <a:p>
            <a:pPr marL="457200" indent="-457200" algn="just">
              <a:buAutoNum type="arabicPeriod"/>
            </a:pPr>
            <a:r>
              <a:rPr lang="es-ES" sz="2400" dirty="0" smtClean="0"/>
              <a:t>Le pareció muy mal la broma, y ________________ el resto de la tarde.</a:t>
            </a:r>
          </a:p>
          <a:p>
            <a:pPr marL="457200" indent="-457200">
              <a:buAutoNum type="arabicPeriod"/>
            </a:pPr>
            <a:endParaRPr lang="es-ES" sz="2400" dirty="0" smtClean="0"/>
          </a:p>
          <a:p>
            <a:pPr marL="457200" indent="-457200">
              <a:buAutoNum type="arabicPeriod"/>
            </a:pPr>
            <a:r>
              <a:rPr lang="es-ES" sz="2400" dirty="0" smtClean="0"/>
              <a:t>Cuando ya ________________ dos días, tuvimos que llamar a un foniatra para que le mirara la garganta.</a:t>
            </a:r>
            <a:endParaRPr lang="es-ES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2071670" y="2357430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llevo hecha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214810" y="2357430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b. tengo hecha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1571604" y="5786454"/>
            <a:ext cx="2357454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Llevaba sin hablar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214810" y="3214686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b. pasan a ser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2143108" y="3214686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viene a haber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000628" y="4143380"/>
            <a:ext cx="2428892" cy="571504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solidFill>
                <a:srgbClr val="002060"/>
              </a:solidFill>
            </a:endParaRPr>
          </a:p>
          <a:p>
            <a:pPr algn="ctr"/>
            <a:r>
              <a:rPr lang="es-ES" dirty="0" smtClean="0">
                <a:solidFill>
                  <a:srgbClr val="002060"/>
                </a:solidFill>
              </a:rPr>
              <a:t>b. Llevaba sin hablar/</a:t>
            </a:r>
          </a:p>
          <a:p>
            <a:pPr algn="ctr"/>
            <a:r>
              <a:rPr lang="es-ES" dirty="0" smtClean="0">
                <a:solidFill>
                  <a:srgbClr val="002060"/>
                </a:solidFill>
              </a:rPr>
              <a:t>se fue callado</a:t>
            </a:r>
          </a:p>
          <a:p>
            <a:pPr algn="ctr"/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2143108" y="4143380"/>
            <a:ext cx="2428892" cy="64294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lphaLcPeriod"/>
            </a:pPr>
            <a:r>
              <a:rPr lang="es-ES" dirty="0" smtClean="0">
                <a:solidFill>
                  <a:srgbClr val="002060"/>
                </a:solidFill>
              </a:rPr>
              <a:t>se pasó sin hablar/</a:t>
            </a:r>
          </a:p>
          <a:p>
            <a:pPr marL="342900" indent="-342900" algn="ctr"/>
            <a:r>
              <a:rPr lang="es-ES" dirty="0">
                <a:solidFill>
                  <a:srgbClr val="002060"/>
                </a:solidFill>
              </a:rPr>
              <a:t>s</a:t>
            </a:r>
            <a:r>
              <a:rPr lang="es-ES" dirty="0" smtClean="0">
                <a:solidFill>
                  <a:srgbClr val="002060"/>
                </a:solidFill>
              </a:rPr>
              <a:t>e quedó callado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4286248" y="5786454"/>
            <a:ext cx="2571768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b. se quedó sin hablar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071538" y="185736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b. tengo hecha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3571868" y="2714620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viene a haber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4929190" y="3500438"/>
            <a:ext cx="2428892" cy="64294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lphaLcPeriod"/>
            </a:pPr>
            <a:r>
              <a:rPr lang="es-ES" dirty="0" smtClean="0">
                <a:solidFill>
                  <a:srgbClr val="002060"/>
                </a:solidFill>
              </a:rPr>
              <a:t>se pasó sin hablar/</a:t>
            </a:r>
          </a:p>
          <a:p>
            <a:pPr marL="342900" indent="-342900" algn="ctr"/>
            <a:r>
              <a:rPr lang="es-ES" dirty="0">
                <a:solidFill>
                  <a:srgbClr val="002060"/>
                </a:solidFill>
              </a:rPr>
              <a:t>s</a:t>
            </a:r>
            <a:r>
              <a:rPr lang="es-ES" dirty="0" smtClean="0">
                <a:solidFill>
                  <a:srgbClr val="002060"/>
                </a:solidFill>
              </a:rPr>
              <a:t>e quedó callado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2428860" y="4857760"/>
            <a:ext cx="2357454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Llevaba sin hablar</a:t>
            </a:r>
            <a:endParaRPr lang="es-E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8" grpId="0" animBg="1"/>
      <p:bldP spid="19" grpId="0" animBg="1"/>
      <p:bldP spid="20" grpId="1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sz="2400" dirty="0" smtClean="0"/>
              <a:t>5.</a:t>
            </a:r>
            <a:r>
              <a:rPr lang="es-ES" dirty="0" smtClean="0"/>
              <a:t> </a:t>
            </a:r>
            <a:r>
              <a:rPr lang="es-ES" sz="2400" dirty="0" smtClean="0"/>
              <a:t>Se me estropeó la radio y ______________ incomunicada en la montaña.</a:t>
            </a:r>
          </a:p>
          <a:p>
            <a:pPr>
              <a:buNone/>
            </a:pPr>
            <a:endParaRPr lang="es-ES" sz="2400" dirty="0"/>
          </a:p>
          <a:p>
            <a:pPr algn="just">
              <a:buNone/>
            </a:pPr>
            <a:r>
              <a:rPr lang="es-ES" sz="2400" dirty="0" smtClean="0"/>
              <a:t>6. No sé qué le pasa a Pilar que está tan extraña. Ahora _____________ apuntarse a un montón de clases, y nunca está en casa.</a:t>
            </a:r>
          </a:p>
          <a:p>
            <a:pPr>
              <a:buNone/>
            </a:pPr>
            <a:endParaRPr lang="es-ES" sz="2400" dirty="0"/>
          </a:p>
          <a:p>
            <a:pPr algn="just">
              <a:buNone/>
            </a:pPr>
            <a:r>
              <a:rPr lang="es-ES" sz="2400" dirty="0" smtClean="0"/>
              <a:t>7. _____________ odiando la asignatura, pero aprendí mucho y me lo pasé muy bien en clase.</a:t>
            </a:r>
          </a:p>
          <a:p>
            <a:pPr>
              <a:buNone/>
            </a:pPr>
            <a:endParaRPr lang="es-ES" sz="2400" dirty="0"/>
          </a:p>
          <a:p>
            <a:pPr algn="just">
              <a:buNone/>
            </a:pPr>
            <a:r>
              <a:rPr lang="es-ES" sz="2400" dirty="0" smtClean="0"/>
              <a:t>8. No le gustaba el programa y _____________ sintonizando otras emisoras, pero no encontró la que buscaba.</a:t>
            </a:r>
            <a:endParaRPr lang="es-ES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2071670" y="221455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</a:t>
            </a:r>
            <a:r>
              <a:rPr lang="es-ES" dirty="0">
                <a:solidFill>
                  <a:srgbClr val="002060"/>
                </a:solidFill>
              </a:rPr>
              <a:t>m</a:t>
            </a:r>
            <a:r>
              <a:rPr lang="es-ES" dirty="0" smtClean="0">
                <a:solidFill>
                  <a:srgbClr val="002060"/>
                </a:solidFill>
              </a:rPr>
              <a:t>e quedé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214810" y="221455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b</a:t>
            </a:r>
            <a:r>
              <a:rPr lang="es-ES" dirty="0" smtClean="0">
                <a:solidFill>
                  <a:srgbClr val="002060"/>
                </a:solidFill>
              </a:rPr>
              <a:t>. llevé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143372" y="364331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b</a:t>
            </a:r>
            <a:r>
              <a:rPr lang="es-ES" dirty="0" smtClean="0">
                <a:solidFill>
                  <a:srgbClr val="002060"/>
                </a:solidFill>
              </a:rPr>
              <a:t>. </a:t>
            </a:r>
            <a:r>
              <a:rPr lang="es-ES" dirty="0">
                <a:solidFill>
                  <a:srgbClr val="002060"/>
                </a:solidFill>
              </a:rPr>
              <a:t>l</a:t>
            </a:r>
            <a:r>
              <a:rPr lang="es-ES" dirty="0" smtClean="0">
                <a:solidFill>
                  <a:srgbClr val="002060"/>
                </a:solidFill>
              </a:rPr>
              <a:t>e da por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000232" y="364331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</a:t>
            </a:r>
            <a:r>
              <a:rPr lang="es-ES" dirty="0">
                <a:solidFill>
                  <a:srgbClr val="002060"/>
                </a:solidFill>
              </a:rPr>
              <a:t>v</a:t>
            </a:r>
            <a:r>
              <a:rPr lang="es-ES" dirty="0" smtClean="0">
                <a:solidFill>
                  <a:srgbClr val="002060"/>
                </a:solidFill>
              </a:rPr>
              <a:t>iene a 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4143372" y="4786322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b</a:t>
            </a:r>
            <a:r>
              <a:rPr lang="es-ES" dirty="0" smtClean="0">
                <a:solidFill>
                  <a:srgbClr val="002060"/>
                </a:solidFill>
              </a:rPr>
              <a:t>. empecé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2071670" y="4786322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terminé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214810" y="6000768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b</a:t>
            </a:r>
            <a:r>
              <a:rPr lang="es-ES" dirty="0" smtClean="0">
                <a:solidFill>
                  <a:srgbClr val="002060"/>
                </a:solidFill>
              </a:rPr>
              <a:t>. anduvo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2143108" y="6000768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llevó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4357686" y="1428736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</a:t>
            </a:r>
            <a:r>
              <a:rPr lang="es-ES" dirty="0">
                <a:solidFill>
                  <a:srgbClr val="002060"/>
                </a:solidFill>
              </a:rPr>
              <a:t>m</a:t>
            </a:r>
            <a:r>
              <a:rPr lang="es-ES" dirty="0" smtClean="0">
                <a:solidFill>
                  <a:srgbClr val="002060"/>
                </a:solidFill>
              </a:rPr>
              <a:t>e quedé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928662" y="292893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b</a:t>
            </a:r>
            <a:r>
              <a:rPr lang="es-ES" dirty="0" smtClean="0">
                <a:solidFill>
                  <a:srgbClr val="002060"/>
                </a:solidFill>
              </a:rPr>
              <a:t>. </a:t>
            </a:r>
            <a:r>
              <a:rPr lang="es-ES" dirty="0">
                <a:solidFill>
                  <a:srgbClr val="002060"/>
                </a:solidFill>
              </a:rPr>
              <a:t>l</a:t>
            </a:r>
            <a:r>
              <a:rPr lang="es-ES" dirty="0" smtClean="0">
                <a:solidFill>
                  <a:srgbClr val="002060"/>
                </a:solidFill>
              </a:rPr>
              <a:t>e da por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928662" y="400050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b</a:t>
            </a:r>
            <a:r>
              <a:rPr lang="es-ES" dirty="0" smtClean="0">
                <a:solidFill>
                  <a:srgbClr val="002060"/>
                </a:solidFill>
              </a:rPr>
              <a:t>. empecé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4929190" y="5143512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b</a:t>
            </a:r>
            <a:r>
              <a:rPr lang="es-ES" dirty="0" smtClean="0">
                <a:solidFill>
                  <a:srgbClr val="002060"/>
                </a:solidFill>
              </a:rPr>
              <a:t>. anduvo</a:t>
            </a:r>
            <a:endParaRPr lang="es-E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sz="2400" dirty="0" smtClean="0"/>
              <a:t>9. El Sr. Ruiz _____________ leídos dos informes cuando sonó el teléfono. </a:t>
            </a:r>
          </a:p>
          <a:p>
            <a:pPr algn="just">
              <a:buNone/>
            </a:pPr>
            <a:endParaRPr lang="es-ES" sz="2400" dirty="0"/>
          </a:p>
          <a:p>
            <a:pPr algn="just">
              <a:buNone/>
            </a:pPr>
            <a:r>
              <a:rPr lang="es-ES" sz="2400" dirty="0" smtClean="0"/>
              <a:t>10. El niño ______________ muy preocupada porque no comía nada, pero a parte de eso no daba ninguna guerra.</a:t>
            </a:r>
          </a:p>
          <a:p>
            <a:pPr algn="just">
              <a:buNone/>
            </a:pPr>
            <a:endParaRPr lang="es-ES" sz="2400" dirty="0"/>
          </a:p>
          <a:p>
            <a:pPr algn="just">
              <a:buNone/>
            </a:pPr>
            <a:r>
              <a:rPr lang="es-ES" sz="2400" dirty="0" smtClean="0"/>
              <a:t>11. Con aquella discusión tan acalorada, ______________ terminadas las negociaciones y nos fuimos, pero después nos llamaron y al final llegamos a un acuerdo.</a:t>
            </a:r>
          </a:p>
          <a:p>
            <a:pPr algn="just">
              <a:buNone/>
            </a:pPr>
            <a:endParaRPr lang="es-ES" sz="2400" dirty="0"/>
          </a:p>
          <a:p>
            <a:pPr algn="just">
              <a:buNone/>
            </a:pPr>
            <a:r>
              <a:rPr lang="es-ES" sz="2400" dirty="0" smtClean="0"/>
              <a:t>12. ¡Su insinuación ____________ pasmada! No sabía qué decir…</a:t>
            </a:r>
          </a:p>
          <a:p>
            <a:pPr algn="just">
              <a:buNone/>
            </a:pPr>
            <a:endParaRPr lang="es-ES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2000232" y="578645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</a:t>
            </a:r>
            <a:r>
              <a:rPr lang="es-ES" dirty="0">
                <a:solidFill>
                  <a:srgbClr val="002060"/>
                </a:solidFill>
              </a:rPr>
              <a:t>m</a:t>
            </a:r>
            <a:r>
              <a:rPr lang="es-ES" dirty="0" smtClean="0">
                <a:solidFill>
                  <a:srgbClr val="002060"/>
                </a:solidFill>
              </a:rPr>
              <a:t>e dejó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286248" y="578645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b. </a:t>
            </a:r>
            <a:r>
              <a:rPr lang="es-ES" dirty="0">
                <a:solidFill>
                  <a:srgbClr val="002060"/>
                </a:solidFill>
              </a:rPr>
              <a:t>m</a:t>
            </a:r>
            <a:r>
              <a:rPr lang="es-ES" dirty="0" smtClean="0">
                <a:solidFill>
                  <a:srgbClr val="002060"/>
                </a:solidFill>
              </a:rPr>
              <a:t>e quedé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214810" y="2143116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b. quedaba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2000232" y="2143116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llevaba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4357686" y="328612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b. </a:t>
            </a:r>
            <a:r>
              <a:rPr lang="es-ES" dirty="0">
                <a:solidFill>
                  <a:srgbClr val="002060"/>
                </a:solidFill>
              </a:rPr>
              <a:t>m</a:t>
            </a:r>
            <a:r>
              <a:rPr lang="es-ES" dirty="0" smtClean="0">
                <a:solidFill>
                  <a:srgbClr val="002060"/>
                </a:solidFill>
              </a:rPr>
              <a:t>e tenía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286248" y="471488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b</a:t>
            </a:r>
            <a:r>
              <a:rPr lang="es-ES" dirty="0" smtClean="0">
                <a:solidFill>
                  <a:srgbClr val="002060"/>
                </a:solidFill>
              </a:rPr>
              <a:t>. anduvimos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1857356" y="4714884"/>
            <a:ext cx="1857388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dimos por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000232" y="328612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andaba 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2143108" y="1285860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llevaba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2071670" y="2428868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b. </a:t>
            </a:r>
            <a:r>
              <a:rPr lang="es-ES" dirty="0">
                <a:solidFill>
                  <a:srgbClr val="002060"/>
                </a:solidFill>
              </a:rPr>
              <a:t>m</a:t>
            </a:r>
            <a:r>
              <a:rPr lang="es-ES" dirty="0" smtClean="0">
                <a:solidFill>
                  <a:srgbClr val="002060"/>
                </a:solidFill>
              </a:rPr>
              <a:t>e tenía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6286512" y="3571876"/>
            <a:ext cx="2571768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dimos por terminadas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3286116" y="5072074"/>
            <a:ext cx="1928826" cy="42862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a. </a:t>
            </a:r>
            <a:r>
              <a:rPr lang="es-ES" dirty="0">
                <a:solidFill>
                  <a:srgbClr val="002060"/>
                </a:solidFill>
              </a:rPr>
              <a:t>m</a:t>
            </a:r>
            <a:r>
              <a:rPr lang="es-ES" dirty="0" smtClean="0">
                <a:solidFill>
                  <a:srgbClr val="002060"/>
                </a:solidFill>
              </a:rPr>
              <a:t>e dejó</a:t>
            </a:r>
            <a:endParaRPr lang="es-E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1" animBg="1"/>
      <p:bldP spid="17" grpId="1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857784"/>
          </a:xfrm>
        </p:spPr>
        <p:txBody>
          <a:bodyPr/>
          <a:lstStyle/>
          <a:p>
            <a:pPr>
              <a:buNone/>
            </a:pPr>
            <a:r>
              <a:rPr lang="es-ES" sz="4000" dirty="0" smtClean="0">
                <a:solidFill>
                  <a:schemeClr val="bg2">
                    <a:lumMod val="50000"/>
                  </a:schemeClr>
                </a:solidFill>
              </a:rPr>
              <a:t>Perífrasis verbales </a:t>
            </a:r>
          </a:p>
          <a:p>
            <a:pPr>
              <a:buNone/>
            </a:pPr>
            <a:r>
              <a:rPr lang="es-ES" dirty="0" smtClean="0"/>
              <a:t>Se utilizan a menudo para matizar el tiempo o el modo en que se realiza la acción del verbo, y son muy variadas.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500034" y="3571876"/>
            <a:ext cx="6643734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chemeClr val="tx1"/>
                </a:solidFill>
              </a:rPr>
              <a:t>Cuando se retiró, </a:t>
            </a:r>
            <a:r>
              <a:rPr lang="es-ES" sz="2000" b="1" i="1" dirty="0" smtClean="0">
                <a:solidFill>
                  <a:srgbClr val="002060"/>
                </a:solidFill>
              </a:rPr>
              <a:t>le dio por escuchar </a:t>
            </a:r>
            <a:r>
              <a:rPr lang="es-ES" sz="2000" i="1" dirty="0" smtClean="0">
                <a:solidFill>
                  <a:schemeClr val="tx1"/>
                </a:solidFill>
              </a:rPr>
              <a:t>la radio todo el día”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14282" y="4714884"/>
            <a:ext cx="578647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chemeClr val="tx1"/>
                </a:solidFill>
              </a:rPr>
              <a:t>Su intervención en el programa me </a:t>
            </a:r>
            <a:r>
              <a:rPr lang="es-ES" sz="2000" b="1" i="1" dirty="0">
                <a:solidFill>
                  <a:srgbClr val="002060"/>
                </a:solidFill>
              </a:rPr>
              <a:t>dejó alucinado</a:t>
            </a:r>
            <a:r>
              <a:rPr lang="es-ES" sz="2000" i="1" dirty="0" smtClean="0">
                <a:solidFill>
                  <a:schemeClr val="tx1"/>
                </a:solidFill>
              </a:rPr>
              <a:t>”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85720" y="5786454"/>
            <a:ext cx="6500858" cy="64294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b="1" i="1" dirty="0">
                <a:solidFill>
                  <a:srgbClr val="002060"/>
                </a:solidFill>
              </a:rPr>
              <a:t>Vino a insinuar </a:t>
            </a:r>
            <a:r>
              <a:rPr lang="es-ES" sz="2000" i="1" dirty="0" smtClean="0">
                <a:solidFill>
                  <a:schemeClr val="tx1"/>
                </a:solidFill>
              </a:rPr>
              <a:t>que mejor nos retirábamos del proyecto”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cxnSp>
        <p:nvCxnSpPr>
          <p:cNvPr id="9" name="8 Conector recto de flecha"/>
          <p:cNvCxnSpPr/>
          <p:nvPr/>
        </p:nvCxnSpPr>
        <p:spPr>
          <a:xfrm>
            <a:off x="6858016" y="3929066"/>
            <a:ext cx="42862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7358082" y="3286124"/>
            <a:ext cx="15716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(expresa que la acción es recurrente e inusual)</a:t>
            </a:r>
            <a:endParaRPr lang="es-ES" dirty="0"/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5929322" y="5000636"/>
            <a:ext cx="42862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286512" y="4643446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(expresa el efecto  de una acción sobre una persona)</a:t>
            </a:r>
            <a:endParaRPr lang="es-ES" dirty="0"/>
          </a:p>
        </p:txBody>
      </p:sp>
      <p:cxnSp>
        <p:nvCxnSpPr>
          <p:cNvPr id="17" name="16 Conector recto de flecha"/>
          <p:cNvCxnSpPr/>
          <p:nvPr/>
        </p:nvCxnSpPr>
        <p:spPr>
          <a:xfrm>
            <a:off x="6572264" y="6072206"/>
            <a:ext cx="42862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7072330" y="5715016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(expresa suposición o aproximación)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Algunas perífrasis que matizan el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tiempo</a:t>
            </a:r>
            <a:r>
              <a:rPr lang="es-ES" dirty="0" smtClean="0"/>
              <a:t> en que transcurre la acción del verbo son…</a:t>
            </a:r>
          </a:p>
          <a:p>
            <a:pPr>
              <a:buNone/>
            </a:pPr>
            <a:endParaRPr lang="es-E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1500166" y="2357430"/>
            <a:ext cx="6429420" cy="407196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s-ES" sz="3600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ES" sz="3600" i="1" dirty="0" smtClean="0">
                <a:solidFill>
                  <a:schemeClr val="tx1"/>
                </a:solidFill>
              </a:rPr>
              <a:t>Empezar /terminar</a:t>
            </a:r>
            <a:r>
              <a:rPr lang="es-ES" sz="3600" dirty="0" smtClean="0">
                <a:solidFill>
                  <a:schemeClr val="tx1"/>
                </a:solidFill>
              </a:rPr>
              <a:t>+ gerundio</a:t>
            </a:r>
          </a:p>
          <a:p>
            <a:pPr>
              <a:buNone/>
            </a:pPr>
            <a:r>
              <a:rPr lang="es-ES" sz="3600" i="1" dirty="0" smtClean="0">
                <a:solidFill>
                  <a:schemeClr val="tx1"/>
                </a:solidFill>
              </a:rPr>
              <a:t>Dar por </a:t>
            </a:r>
            <a:r>
              <a:rPr lang="es-ES" sz="3600" dirty="0" smtClean="0">
                <a:solidFill>
                  <a:schemeClr val="tx1"/>
                </a:solidFill>
              </a:rPr>
              <a:t>+ participio</a:t>
            </a:r>
          </a:p>
          <a:p>
            <a:r>
              <a:rPr lang="es-ES" sz="3600" i="1" dirty="0" smtClean="0">
                <a:solidFill>
                  <a:schemeClr val="tx1"/>
                </a:solidFill>
              </a:rPr>
              <a:t>Andar</a:t>
            </a:r>
            <a:r>
              <a:rPr lang="es-ES" sz="3600" dirty="0" smtClean="0">
                <a:solidFill>
                  <a:schemeClr val="tx1"/>
                </a:solidFill>
              </a:rPr>
              <a:t> + gerundio</a:t>
            </a:r>
          </a:p>
          <a:p>
            <a:pPr>
              <a:buNone/>
            </a:pPr>
            <a:r>
              <a:rPr lang="es-ES" sz="3600" i="1" dirty="0" smtClean="0">
                <a:solidFill>
                  <a:schemeClr val="tx1"/>
                </a:solidFill>
              </a:rPr>
              <a:t>Llevar </a:t>
            </a:r>
            <a:r>
              <a:rPr lang="es-ES" sz="3600" dirty="0" smtClean="0">
                <a:solidFill>
                  <a:schemeClr val="tx1"/>
                </a:solidFill>
              </a:rPr>
              <a:t>+ participio</a:t>
            </a:r>
          </a:p>
          <a:p>
            <a:pPr>
              <a:buNone/>
            </a:pPr>
            <a:r>
              <a:rPr lang="es-ES" sz="3600" i="1" dirty="0" smtClean="0">
                <a:solidFill>
                  <a:schemeClr val="tx1"/>
                </a:solidFill>
              </a:rPr>
              <a:t>Llevar/pasarse sin </a:t>
            </a:r>
            <a:r>
              <a:rPr lang="es-ES" sz="2400" dirty="0" smtClean="0">
                <a:solidFill>
                  <a:schemeClr val="tx1"/>
                </a:solidFill>
              </a:rPr>
              <a:t>(+ periodo de tiempo)</a:t>
            </a:r>
          </a:p>
          <a:p>
            <a:r>
              <a:rPr lang="es-ES" sz="3600" i="1" dirty="0">
                <a:solidFill>
                  <a:schemeClr val="tx1"/>
                </a:solidFill>
              </a:rPr>
              <a:t>Ir </a:t>
            </a:r>
            <a:r>
              <a:rPr lang="es-ES" sz="3600" dirty="0">
                <a:solidFill>
                  <a:schemeClr val="tx1"/>
                </a:solidFill>
              </a:rPr>
              <a:t>+ </a:t>
            </a:r>
            <a:r>
              <a:rPr lang="es-ES" sz="3600" dirty="0" smtClean="0">
                <a:solidFill>
                  <a:schemeClr val="tx1"/>
                </a:solidFill>
              </a:rPr>
              <a:t>gerundio</a:t>
            </a:r>
          </a:p>
          <a:p>
            <a:r>
              <a:rPr lang="es-ES" sz="3600" i="1" dirty="0" smtClean="0">
                <a:solidFill>
                  <a:schemeClr val="tx1"/>
                </a:solidFill>
              </a:rPr>
              <a:t>Tener</a:t>
            </a:r>
            <a:r>
              <a:rPr lang="es-ES" sz="3600" dirty="0" smtClean="0">
                <a:solidFill>
                  <a:schemeClr val="tx1"/>
                </a:solidFill>
              </a:rPr>
              <a:t> + participio</a:t>
            </a:r>
            <a:endParaRPr lang="es-ES" sz="3600" dirty="0">
              <a:solidFill>
                <a:schemeClr val="tx1"/>
              </a:solidFill>
            </a:endParaRPr>
          </a:p>
          <a:p>
            <a:pPr>
              <a:buNone/>
            </a:pPr>
            <a:endParaRPr lang="es-ES" sz="2400" i="1" dirty="0" smtClean="0">
              <a:solidFill>
                <a:schemeClr val="tx1"/>
              </a:solidFill>
            </a:endParaRPr>
          </a:p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357298"/>
            <a:ext cx="8643998" cy="4768865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r>
              <a:rPr lang="es-ES" sz="2000" i="1" dirty="0" smtClean="0"/>
              <a:t>“El científico </a:t>
            </a:r>
            <a:r>
              <a:rPr lang="es-ES" sz="2000" b="1" i="1" dirty="0" smtClean="0">
                <a:solidFill>
                  <a:srgbClr val="002060"/>
                </a:solidFill>
              </a:rPr>
              <a:t>empezó</a:t>
            </a:r>
            <a:r>
              <a:rPr lang="es-ES" sz="2000" i="1" dirty="0" smtClean="0"/>
              <a:t> su presentación </a:t>
            </a:r>
            <a:r>
              <a:rPr lang="es-ES" sz="2000" b="1" i="1" dirty="0" smtClean="0">
                <a:solidFill>
                  <a:srgbClr val="002060"/>
                </a:solidFill>
              </a:rPr>
              <a:t>agradeciendo</a:t>
            </a:r>
            <a:r>
              <a:rPr lang="es-ES" sz="2000" i="1" dirty="0" smtClean="0"/>
              <a:t> la ayuda recibida”</a:t>
            </a:r>
          </a:p>
          <a:p>
            <a:pPr algn="ctr">
              <a:buNone/>
            </a:pPr>
            <a:r>
              <a:rPr lang="es-ES" sz="2000" i="1" dirty="0" smtClean="0"/>
              <a:t>“Como no conseguía enviar mi </a:t>
            </a:r>
            <a:r>
              <a:rPr lang="es-ES" sz="2000" i="1" dirty="0" err="1" smtClean="0"/>
              <a:t>c.v.</a:t>
            </a:r>
            <a:r>
              <a:rPr lang="es-ES" sz="2000" i="1" dirty="0" smtClean="0"/>
              <a:t> por e-mail, </a:t>
            </a:r>
            <a:r>
              <a:rPr lang="es-ES" sz="2000" b="1" i="1" dirty="0" smtClean="0">
                <a:solidFill>
                  <a:srgbClr val="002060"/>
                </a:solidFill>
              </a:rPr>
              <a:t>terminé llevándolo </a:t>
            </a:r>
            <a:r>
              <a:rPr lang="es-ES" sz="2000" i="1" dirty="0" smtClean="0"/>
              <a:t>yo personalmente”</a:t>
            </a:r>
          </a:p>
          <a:p>
            <a:pPr algn="ctr">
              <a:buNone/>
            </a:pPr>
            <a:endParaRPr lang="es-ES" sz="2000" i="1" dirty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r>
              <a:rPr lang="es-ES" sz="2000" i="1" dirty="0" smtClean="0"/>
              <a:t>“El presidente </a:t>
            </a:r>
            <a:r>
              <a:rPr lang="es-ES" sz="2000" b="1" i="1" dirty="0" smtClean="0">
                <a:solidFill>
                  <a:srgbClr val="002060"/>
                </a:solidFill>
              </a:rPr>
              <a:t>dio por inaugurada </a:t>
            </a:r>
            <a:r>
              <a:rPr lang="es-ES" sz="2000" i="1" dirty="0" smtClean="0"/>
              <a:t>la exposición, y se marchó”</a:t>
            </a:r>
          </a:p>
          <a:p>
            <a:pPr algn="ctr">
              <a:buNone/>
            </a:pPr>
            <a:r>
              <a:rPr lang="es-ES" sz="2000" i="1" dirty="0" smtClean="0"/>
              <a:t>“</a:t>
            </a:r>
            <a:r>
              <a:rPr lang="es-ES" sz="2000" b="1" i="1" dirty="0" smtClean="0">
                <a:solidFill>
                  <a:srgbClr val="002060"/>
                </a:solidFill>
              </a:rPr>
              <a:t>Di por hecho </a:t>
            </a:r>
            <a:r>
              <a:rPr lang="es-ES" sz="2000" i="1" dirty="0" smtClean="0"/>
              <a:t>que vendrías, y cuando no te vi me llevé una sorpresa”</a:t>
            </a:r>
          </a:p>
          <a:p>
            <a:pPr algn="ctr">
              <a:buNone/>
            </a:pPr>
            <a:endParaRPr lang="es-ES" sz="2000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428596" y="1857364"/>
            <a:ext cx="5786478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Empezar/terminar  </a:t>
            </a:r>
            <a:r>
              <a:rPr lang="es-ES" sz="3200" dirty="0" smtClean="0">
                <a:solidFill>
                  <a:schemeClr val="tx1"/>
                </a:solidFill>
              </a:rPr>
              <a:t>+ gerundio</a:t>
            </a:r>
            <a:endParaRPr lang="es-ES" sz="32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572264" y="1643050"/>
            <a:ext cx="1857388" cy="121444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Indican, respectivamente,  el primer y último paso del proceso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57158" y="3929066"/>
            <a:ext cx="4000528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Dar por  </a:t>
            </a:r>
            <a:r>
              <a:rPr lang="es-ES" sz="3200" dirty="0" smtClean="0">
                <a:solidFill>
                  <a:schemeClr val="tx1"/>
                </a:solidFill>
              </a:rPr>
              <a:t>+ participio</a:t>
            </a:r>
            <a:endParaRPr lang="es-ES" sz="32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714876" y="4000504"/>
            <a:ext cx="3357586" cy="9286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Marca que alguien considera la acción concluida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s-ES" dirty="0" smtClean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r>
              <a:rPr lang="es-ES" sz="2000" i="1" dirty="0" smtClean="0"/>
              <a:t>“Juan y yo </a:t>
            </a:r>
            <a:r>
              <a:rPr lang="es-ES" sz="2100" b="1" i="1" dirty="0" smtClean="0">
                <a:solidFill>
                  <a:srgbClr val="002060"/>
                </a:solidFill>
              </a:rPr>
              <a:t>llevábamos hechos </a:t>
            </a:r>
            <a:r>
              <a:rPr lang="es-ES" sz="2000" i="1" dirty="0" smtClean="0"/>
              <a:t>solo dos bocetos y ya nos estaban pidiendo el definitivo” (“habíamos hecho”)</a:t>
            </a:r>
          </a:p>
          <a:p>
            <a:pPr algn="ctr">
              <a:buNone/>
            </a:pPr>
            <a:r>
              <a:rPr lang="es-ES" sz="2000" i="1" dirty="0" smtClean="0"/>
              <a:t>“</a:t>
            </a:r>
            <a:r>
              <a:rPr lang="es-ES" sz="2100" b="1" i="1" dirty="0" smtClean="0">
                <a:solidFill>
                  <a:srgbClr val="002060"/>
                </a:solidFill>
              </a:rPr>
              <a:t>Llevaba gastados </a:t>
            </a:r>
            <a:r>
              <a:rPr lang="es-ES" sz="2000" i="1" dirty="0" smtClean="0"/>
              <a:t>la mitad de sus ahorros cuando le tocó la lotería”</a:t>
            </a:r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r>
              <a:rPr lang="es-ES" sz="2000" i="1" dirty="0" smtClean="0"/>
              <a:t>“</a:t>
            </a:r>
            <a:r>
              <a:rPr lang="es-ES" sz="2100" b="1" i="1" dirty="0" smtClean="0">
                <a:solidFill>
                  <a:srgbClr val="002060"/>
                </a:solidFill>
              </a:rPr>
              <a:t>Se pasó tres meses sin fumar</a:t>
            </a:r>
            <a:r>
              <a:rPr lang="es-ES" sz="2000" i="1" dirty="0" smtClean="0"/>
              <a:t>” (pero luego volvió a empezar)</a:t>
            </a:r>
          </a:p>
          <a:p>
            <a:pPr algn="ctr">
              <a:buNone/>
            </a:pPr>
            <a:r>
              <a:rPr lang="es-ES" sz="2000" i="1" dirty="0" smtClean="0"/>
              <a:t>“En el avión, </a:t>
            </a:r>
            <a:r>
              <a:rPr lang="es-ES" sz="2100" b="1" i="1" dirty="0" smtClean="0">
                <a:solidFill>
                  <a:srgbClr val="002060"/>
                </a:solidFill>
              </a:rPr>
              <a:t>me pasé 14 horas sin fumar</a:t>
            </a:r>
            <a:r>
              <a:rPr lang="es-ES" sz="2000" i="1" dirty="0" smtClean="0"/>
              <a:t>”</a:t>
            </a:r>
          </a:p>
          <a:p>
            <a:pPr algn="ctr">
              <a:buNone/>
            </a:pPr>
            <a:r>
              <a:rPr lang="es-ES" sz="2000" i="1" dirty="0" smtClean="0"/>
              <a:t>“</a:t>
            </a:r>
            <a:r>
              <a:rPr lang="es-ES" sz="2100" b="1" i="1" dirty="0" smtClean="0">
                <a:solidFill>
                  <a:srgbClr val="002060"/>
                </a:solidFill>
              </a:rPr>
              <a:t>Llevaba tres meses sin fumar </a:t>
            </a:r>
            <a:r>
              <a:rPr lang="es-ES" sz="2000" i="1" dirty="0" smtClean="0"/>
              <a:t>cuando recayó”/”Cuando la conocí, </a:t>
            </a:r>
            <a:r>
              <a:rPr lang="es-ES" sz="2100" b="1" i="1" dirty="0" smtClean="0">
                <a:solidFill>
                  <a:srgbClr val="002060"/>
                </a:solidFill>
              </a:rPr>
              <a:t>llevaba ya tres meses sin fumar</a:t>
            </a:r>
            <a:r>
              <a:rPr lang="es-ES" sz="2000" i="1" dirty="0" smtClean="0"/>
              <a:t>” (y nunca volvió a hacerlo)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Rectángulo"/>
          <p:cNvSpPr/>
          <p:nvPr/>
        </p:nvSpPr>
        <p:spPr>
          <a:xfrm>
            <a:off x="357158" y="1643050"/>
            <a:ext cx="3786214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Llevar  </a:t>
            </a:r>
            <a:r>
              <a:rPr lang="es-ES" sz="3200" dirty="0" smtClean="0">
                <a:solidFill>
                  <a:schemeClr val="tx1"/>
                </a:solidFill>
              </a:rPr>
              <a:t>+ participio</a:t>
            </a:r>
            <a:endParaRPr lang="es-ES" sz="32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286248" y="1571612"/>
            <a:ext cx="4357718" cy="107157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Es el resultado de una acción repetida. Es equiparable al pretérito pluscuamperfecto, pero enfatiza un poco más la duración de la repetición.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500034" y="3857628"/>
            <a:ext cx="3786214" cy="135732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Llevar sin /pasarse sin </a:t>
            </a:r>
            <a:r>
              <a:rPr lang="es-ES" sz="2800" dirty="0" smtClean="0">
                <a:solidFill>
                  <a:schemeClr val="tx1"/>
                </a:solidFill>
              </a:rPr>
              <a:t>+ periodo temporal</a:t>
            </a:r>
            <a:endParaRPr lang="es-ES" sz="28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4429124" y="3643314"/>
            <a:ext cx="4357718" cy="164307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Indica un periodo de tiempo en que no se realizó una acción. </a:t>
            </a:r>
            <a:r>
              <a:rPr lang="es-ES" i="1" dirty="0" smtClean="0">
                <a:solidFill>
                  <a:schemeClr val="tx1"/>
                </a:solidFill>
              </a:rPr>
              <a:t>“Pasarse” implica que el periodo aludido es el límite final. “Llevar” enfatiza solo el proceso, por lo que no se sabe si el periodo es el tiempo total, o si continuó después.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pPr algn="ctr">
              <a:buNone/>
            </a:pPr>
            <a:r>
              <a:rPr lang="es-ES" sz="2000" dirty="0" smtClean="0"/>
              <a:t>“</a:t>
            </a:r>
            <a:r>
              <a:rPr lang="es-ES" sz="2000" b="1" i="1" dirty="0" smtClean="0">
                <a:solidFill>
                  <a:srgbClr val="002060"/>
                </a:solidFill>
              </a:rPr>
              <a:t>Anduvo</a:t>
            </a:r>
            <a:r>
              <a:rPr lang="es-ES" sz="2000" b="1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ES" sz="2000" i="1" dirty="0" smtClean="0"/>
              <a:t>un tiempo </a:t>
            </a:r>
            <a:r>
              <a:rPr lang="es-ES" sz="2000" b="1" i="1" dirty="0" smtClean="0">
                <a:solidFill>
                  <a:srgbClr val="002060"/>
                </a:solidFill>
              </a:rPr>
              <a:t>trabajando </a:t>
            </a:r>
            <a:r>
              <a:rPr lang="es-ES" sz="2000" i="1" dirty="0" smtClean="0"/>
              <a:t>en la radio, pero se cansó y lo dejó”</a:t>
            </a:r>
          </a:p>
          <a:p>
            <a:pPr algn="ctr">
              <a:buNone/>
            </a:pPr>
            <a:r>
              <a:rPr lang="es-ES" sz="2000" i="1" dirty="0" smtClean="0"/>
              <a:t>“Ten cuidado con José, porque </a:t>
            </a:r>
            <a:r>
              <a:rPr lang="es-ES" sz="2000" b="1" i="1" dirty="0" smtClean="0">
                <a:solidFill>
                  <a:srgbClr val="002060"/>
                </a:solidFill>
              </a:rPr>
              <a:t>anda criticándote </a:t>
            </a:r>
            <a:r>
              <a:rPr lang="es-ES" sz="2000" i="1" dirty="0" smtClean="0"/>
              <a:t>por ahí”</a:t>
            </a:r>
          </a:p>
          <a:p>
            <a:endParaRPr lang="es-ES" dirty="0" smtClean="0"/>
          </a:p>
          <a:p>
            <a:endParaRPr lang="es-ES" dirty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r>
              <a:rPr lang="es-ES" sz="2000" i="1" dirty="0" smtClean="0"/>
              <a:t>“Cuando estás aprendiendo a esquiar, te sientes muy inseguro, pero según adquieres más experiencia, </a:t>
            </a:r>
            <a:r>
              <a:rPr lang="es-ES" sz="2000" b="1" i="1" dirty="0" smtClean="0">
                <a:solidFill>
                  <a:srgbClr val="002060"/>
                </a:solidFill>
              </a:rPr>
              <a:t>vas cogiendo </a:t>
            </a:r>
            <a:r>
              <a:rPr lang="es-ES" sz="2000" i="1" dirty="0" smtClean="0"/>
              <a:t>más seguridad y </a:t>
            </a:r>
            <a:r>
              <a:rPr lang="es-ES" sz="2000" b="1" i="1" dirty="0" smtClean="0">
                <a:solidFill>
                  <a:srgbClr val="002060"/>
                </a:solidFill>
              </a:rPr>
              <a:t>lanzándote </a:t>
            </a:r>
            <a:r>
              <a:rPr lang="es-ES" sz="2000" i="1" dirty="0" smtClean="0"/>
              <a:t>más”</a:t>
            </a:r>
            <a:endParaRPr lang="es-ES" sz="2000" i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Rectángulo"/>
          <p:cNvSpPr/>
          <p:nvPr/>
        </p:nvSpPr>
        <p:spPr>
          <a:xfrm>
            <a:off x="571472" y="1785926"/>
            <a:ext cx="3643338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Andar  </a:t>
            </a:r>
            <a:r>
              <a:rPr lang="es-ES" sz="3200" dirty="0" smtClean="0">
                <a:solidFill>
                  <a:schemeClr val="tx1"/>
                </a:solidFill>
              </a:rPr>
              <a:t>+ gerundio</a:t>
            </a:r>
            <a:endParaRPr lang="es-ES" sz="32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286248" y="1571612"/>
            <a:ext cx="4357718" cy="107157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Enfatiza que la acción dura un tiempo. Es similar a </a:t>
            </a:r>
            <a:r>
              <a:rPr lang="es-ES" i="1" dirty="0" smtClean="0">
                <a:solidFill>
                  <a:schemeClr val="tx1"/>
                </a:solidFill>
              </a:rPr>
              <a:t>“Estar </a:t>
            </a:r>
            <a:r>
              <a:rPr lang="es-ES" dirty="0" smtClean="0">
                <a:solidFill>
                  <a:schemeClr val="tx1"/>
                </a:solidFill>
              </a:rPr>
              <a:t>+ gerundio”, y a veces muestra un poco de distancia y reprobación por lo que la otra persona hace.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00034" y="3714752"/>
            <a:ext cx="3643338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Ir  </a:t>
            </a:r>
            <a:r>
              <a:rPr lang="es-ES" sz="3200" dirty="0" smtClean="0">
                <a:solidFill>
                  <a:schemeClr val="tx1"/>
                </a:solidFill>
              </a:rPr>
              <a:t>+ gerundio</a:t>
            </a:r>
            <a:endParaRPr lang="es-ES" sz="32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286248" y="3714752"/>
            <a:ext cx="4357718" cy="9286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Expresa el desarrollo progresivo y gradual de una acción. Enfatiza, por tanto, que la acción dura un tiempo.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pPr algn="ctr">
              <a:buNone/>
            </a:pPr>
            <a:endParaRPr lang="es-ES" sz="2000" dirty="0" smtClean="0"/>
          </a:p>
          <a:p>
            <a:pPr algn="ctr">
              <a:buNone/>
            </a:pPr>
            <a:endParaRPr lang="es-ES" sz="2000" dirty="0" smtClean="0"/>
          </a:p>
          <a:p>
            <a:pPr algn="ctr">
              <a:buNone/>
            </a:pPr>
            <a:r>
              <a:rPr lang="es-ES" sz="2000" i="1" dirty="0" smtClean="0"/>
              <a:t>“</a:t>
            </a:r>
            <a:r>
              <a:rPr lang="es-ES" sz="2000" b="1" i="1" dirty="0" smtClean="0">
                <a:solidFill>
                  <a:srgbClr val="002060"/>
                </a:solidFill>
              </a:rPr>
              <a:t>Te tengo dicho </a:t>
            </a:r>
            <a:r>
              <a:rPr lang="es-ES" sz="2000" i="1" dirty="0" smtClean="0"/>
              <a:t>mil veces que no pongas la radio tan alta por la noche, </a:t>
            </a:r>
          </a:p>
          <a:p>
            <a:pPr algn="ctr">
              <a:buNone/>
            </a:pPr>
            <a:r>
              <a:rPr lang="es-ES" sz="2000" i="1" dirty="0"/>
              <a:t>p</a:t>
            </a:r>
            <a:r>
              <a:rPr lang="es-ES" sz="2000" i="1" dirty="0" smtClean="0"/>
              <a:t>ero tú, erre que te erre” (insistencia + enfado) (“he dicho”)</a:t>
            </a:r>
          </a:p>
          <a:p>
            <a:pPr algn="ctr">
              <a:buNone/>
            </a:pPr>
            <a:r>
              <a:rPr lang="es-ES" sz="2000" i="1" dirty="0" smtClean="0"/>
              <a:t>“</a:t>
            </a:r>
            <a:r>
              <a:rPr lang="es-ES" sz="2000" b="1" i="1" dirty="0" smtClean="0">
                <a:solidFill>
                  <a:srgbClr val="002060"/>
                </a:solidFill>
              </a:rPr>
              <a:t>Le tengo comprados </a:t>
            </a:r>
            <a:r>
              <a:rPr lang="es-ES" sz="2000" i="1" dirty="0" smtClean="0"/>
              <a:t>ya tres jerséis” (repetición)</a:t>
            </a:r>
          </a:p>
          <a:p>
            <a:pPr algn="ctr">
              <a:buNone/>
            </a:pPr>
            <a:r>
              <a:rPr lang="es-ES" sz="2000" i="1" dirty="0" smtClean="0"/>
              <a:t>“¡Qué recuerdos! ¡La de veces que </a:t>
            </a:r>
            <a:r>
              <a:rPr lang="es-ES" sz="2000" b="1" i="1" dirty="0" smtClean="0">
                <a:solidFill>
                  <a:srgbClr val="002060"/>
                </a:solidFill>
              </a:rPr>
              <a:t>tengo puesto </a:t>
            </a:r>
            <a:r>
              <a:rPr lang="es-ES" sz="2000" i="1" dirty="0" smtClean="0"/>
              <a:t>ese programa de radio </a:t>
            </a:r>
          </a:p>
          <a:p>
            <a:pPr algn="ctr">
              <a:buNone/>
            </a:pPr>
            <a:r>
              <a:rPr lang="es-ES" sz="2000" i="1" dirty="0"/>
              <a:t>p</a:t>
            </a:r>
            <a:r>
              <a:rPr lang="es-ES" sz="2000" i="1" dirty="0" smtClean="0"/>
              <a:t>ara despertarme de buen humor por la mañana!” (repetición y cercanía emocional)</a:t>
            </a:r>
          </a:p>
          <a:p>
            <a:pPr algn="ctr">
              <a:buNone/>
            </a:pPr>
            <a:endParaRPr lang="es-ES" sz="2000" i="1" dirty="0"/>
          </a:p>
        </p:txBody>
      </p:sp>
      <p:sp>
        <p:nvSpPr>
          <p:cNvPr id="7" name="6 Rectángulo"/>
          <p:cNvSpPr/>
          <p:nvPr/>
        </p:nvSpPr>
        <p:spPr>
          <a:xfrm>
            <a:off x="571472" y="1785926"/>
            <a:ext cx="3643338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Tener  </a:t>
            </a:r>
            <a:r>
              <a:rPr lang="es-ES" sz="3200" dirty="0" smtClean="0">
                <a:solidFill>
                  <a:schemeClr val="tx1"/>
                </a:solidFill>
              </a:rPr>
              <a:t>+ participio</a:t>
            </a:r>
            <a:endParaRPr lang="es-ES" sz="3200" i="1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Rectángulo"/>
          <p:cNvSpPr/>
          <p:nvPr/>
        </p:nvSpPr>
        <p:spPr>
          <a:xfrm>
            <a:off x="4286248" y="1571612"/>
            <a:ext cx="4357718" cy="157163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Enfatiza que la acción se ha llevado a cabo más de una vez. Es equiparable al pretérito perfecto, pero más coloquial. Añade matices que varían del verbo y el contexto en que se utiliza.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Otras perífrasis son…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Rectángulo"/>
          <p:cNvSpPr/>
          <p:nvPr/>
        </p:nvSpPr>
        <p:spPr>
          <a:xfrm>
            <a:off x="1071538" y="2786058"/>
            <a:ext cx="6357982" cy="14287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sz="3600" i="1" dirty="0" smtClean="0">
                <a:solidFill>
                  <a:schemeClr val="tx1"/>
                </a:solidFill>
              </a:rPr>
              <a:t>Darle (a alguien) por </a:t>
            </a:r>
            <a:r>
              <a:rPr lang="es-ES" sz="3600" dirty="0" smtClean="0">
                <a:solidFill>
                  <a:schemeClr val="tx1"/>
                </a:solidFill>
              </a:rPr>
              <a:t>+ infinitivo</a:t>
            </a:r>
          </a:p>
          <a:p>
            <a:pPr>
              <a:buNone/>
            </a:pPr>
            <a:r>
              <a:rPr lang="es-ES" sz="3600" i="1" dirty="0" smtClean="0">
                <a:solidFill>
                  <a:schemeClr val="tx1"/>
                </a:solidFill>
              </a:rPr>
              <a:t>Venir a</a:t>
            </a:r>
            <a:r>
              <a:rPr lang="es-ES" sz="3600" dirty="0" smtClean="0">
                <a:solidFill>
                  <a:schemeClr val="tx1"/>
                </a:solidFill>
              </a:rPr>
              <a:t> + infinitivo</a:t>
            </a:r>
          </a:p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77500" lnSpcReduction="20000"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pPr algn="ctr">
              <a:buNone/>
            </a:pPr>
            <a:r>
              <a:rPr lang="es-ES" sz="2400" i="1" dirty="0" smtClean="0"/>
              <a:t>“¡Mira tú qué cosas! ¡Ahora </a:t>
            </a:r>
            <a:r>
              <a:rPr lang="es-ES" sz="2600" b="1" i="1" dirty="0" smtClean="0">
                <a:solidFill>
                  <a:srgbClr val="002060"/>
                </a:solidFill>
              </a:rPr>
              <a:t>me da por despertarme </a:t>
            </a:r>
            <a:r>
              <a:rPr lang="es-ES" sz="2400" i="1" dirty="0" smtClean="0"/>
              <a:t>con hambre de madrugada, y tengo que levantarme a comer algo!”</a:t>
            </a:r>
          </a:p>
          <a:p>
            <a:pPr algn="ctr">
              <a:buNone/>
            </a:pPr>
            <a:r>
              <a:rPr lang="es-ES" sz="2400" i="1" dirty="0" smtClean="0"/>
              <a:t>“Desde que se divorció, </a:t>
            </a:r>
            <a:r>
              <a:rPr lang="es-ES" sz="2600" b="1" i="1" dirty="0" smtClean="0">
                <a:solidFill>
                  <a:srgbClr val="002060"/>
                </a:solidFill>
              </a:rPr>
              <a:t>le ha dado por salir </a:t>
            </a:r>
            <a:r>
              <a:rPr lang="es-ES" sz="2400" i="1" dirty="0" smtClean="0"/>
              <a:t>hasta muy tarde los fines de semana,</a:t>
            </a:r>
          </a:p>
          <a:p>
            <a:pPr algn="ctr">
              <a:buNone/>
            </a:pPr>
            <a:r>
              <a:rPr lang="es-ES" sz="2400" i="1" dirty="0" smtClean="0"/>
              <a:t>como un quinceañero”</a:t>
            </a:r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endParaRPr lang="es-ES" sz="2000" i="1" dirty="0" smtClean="0"/>
          </a:p>
          <a:p>
            <a:pPr algn="ctr">
              <a:buNone/>
            </a:pPr>
            <a:r>
              <a:rPr lang="es-ES" sz="2400" i="1" dirty="0" smtClean="0"/>
              <a:t>“Instalar una buena antena de radioaficionado hoy en día </a:t>
            </a:r>
            <a:r>
              <a:rPr lang="es-ES" sz="2600" b="1" i="1" dirty="0" smtClean="0">
                <a:solidFill>
                  <a:srgbClr val="002060"/>
                </a:solidFill>
              </a:rPr>
              <a:t>viene a salirte </a:t>
            </a:r>
            <a:r>
              <a:rPr lang="es-ES" sz="2400" i="1" dirty="0" smtClean="0"/>
              <a:t>por 300 o 400 €”</a:t>
            </a:r>
          </a:p>
          <a:p>
            <a:pPr algn="ctr">
              <a:buNone/>
            </a:pPr>
            <a:r>
              <a:rPr lang="es-ES" sz="2400" i="1" dirty="0" smtClean="0"/>
              <a:t>“Con sus palabras, </a:t>
            </a:r>
            <a:r>
              <a:rPr lang="es-ES" sz="2600" b="1" i="1" dirty="0" smtClean="0">
                <a:solidFill>
                  <a:srgbClr val="002060"/>
                </a:solidFill>
              </a:rPr>
              <a:t>vino a insinuar </a:t>
            </a:r>
            <a:r>
              <a:rPr lang="es-ES" sz="2400" i="1" dirty="0" smtClean="0"/>
              <a:t>que no creía que el proyecto diera buenos resultados”</a:t>
            </a:r>
            <a:endParaRPr lang="es-ES" sz="2400" i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4857752" y="1428736"/>
            <a:ext cx="3857652" cy="114300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Describe una acción nueva y repetitiva de una persona, y el que habla considera dicha acción, en algún sentido, sorprendente o excéntrica.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143372" y="4000504"/>
            <a:ext cx="4357718" cy="114300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Con verbos de lengua </a:t>
            </a:r>
            <a:r>
              <a:rPr lang="es-ES" i="1" dirty="0" smtClean="0">
                <a:solidFill>
                  <a:schemeClr val="tx1"/>
                </a:solidFill>
              </a:rPr>
              <a:t>(sugerir, decir, insinuar) </a:t>
            </a:r>
            <a:r>
              <a:rPr lang="es-ES" dirty="0" smtClean="0">
                <a:solidFill>
                  <a:schemeClr val="tx1"/>
                </a:solidFill>
              </a:rPr>
              <a:t>y con algunos otros verbos </a:t>
            </a:r>
            <a:r>
              <a:rPr lang="es-ES" i="1" dirty="0" smtClean="0">
                <a:solidFill>
                  <a:schemeClr val="tx1"/>
                </a:solidFill>
              </a:rPr>
              <a:t>(costar, ser) </a:t>
            </a:r>
            <a:r>
              <a:rPr lang="es-ES" dirty="0" smtClean="0">
                <a:solidFill>
                  <a:schemeClr val="tx1"/>
                </a:solidFill>
              </a:rPr>
              <a:t>denota suposición o aproximación</a:t>
            </a:r>
            <a:r>
              <a:rPr lang="es-ES" i="1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57158" y="1571612"/>
            <a:ext cx="4357718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Darle (a alguien) por  </a:t>
            </a:r>
            <a:r>
              <a:rPr lang="es-ES" sz="3200" dirty="0" smtClean="0">
                <a:solidFill>
                  <a:schemeClr val="tx1"/>
                </a:solidFill>
              </a:rPr>
              <a:t>+ infinitivo</a:t>
            </a:r>
            <a:endParaRPr lang="es-ES" sz="24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85720" y="4143380"/>
            <a:ext cx="3714776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i="1" dirty="0" smtClean="0">
                <a:solidFill>
                  <a:srgbClr val="002060"/>
                </a:solidFill>
              </a:rPr>
              <a:t>● </a:t>
            </a:r>
            <a:r>
              <a:rPr lang="es-ES" sz="3200" i="1" dirty="0" smtClean="0">
                <a:solidFill>
                  <a:srgbClr val="002060"/>
                </a:solidFill>
              </a:rPr>
              <a:t>Venir a  </a:t>
            </a:r>
            <a:r>
              <a:rPr lang="es-ES" sz="3200" dirty="0" smtClean="0">
                <a:solidFill>
                  <a:schemeClr val="tx1"/>
                </a:solidFill>
              </a:rPr>
              <a:t>+ infinitivo</a:t>
            </a:r>
            <a:endParaRPr lang="es-ES" sz="2400" i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2">
      <a:dk1>
        <a:sysClr val="windowText" lastClr="000000"/>
      </a:dk1>
      <a:lt1>
        <a:srgbClr val="D6EC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</TotalTime>
  <Words>1493</Words>
  <Application>Microsoft Office PowerPoint</Application>
  <PresentationFormat>Presentación en pantalla (4:3)</PresentationFormat>
  <Paragraphs>200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Tema 3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En las ondas</dc:title>
  <dc:creator>Vanesa</dc:creator>
  <cp:lastModifiedBy>Anna</cp:lastModifiedBy>
  <cp:revision>79</cp:revision>
  <dcterms:created xsi:type="dcterms:W3CDTF">2014-03-22T12:11:25Z</dcterms:created>
  <dcterms:modified xsi:type="dcterms:W3CDTF">2014-07-30T15:35:11Z</dcterms:modified>
</cp:coreProperties>
</file>