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9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2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09/11/2014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731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09/11/2014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713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09/11/2014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9364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09/11/2014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1340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09/11/2014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5760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09/11/2014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91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09/11/2014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612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09/11/2014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2859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09/11/2014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350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09/11/2014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337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9137-83B4-4273-8E0E-8516529A0DF3}" type="datetimeFigureOut">
              <a:rPr lang="es-ES" smtClean="0"/>
              <a:pPr/>
              <a:t>09/11/2014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41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49137-83B4-4273-8E0E-8516529A0DF3}" type="datetimeFigureOut">
              <a:rPr lang="es-ES" smtClean="0"/>
              <a:pPr/>
              <a:t>09/11/2014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213FD-2DE2-4610-9868-4D8F051C407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48732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ES" b="1" dirty="0" smtClean="0">
                <a:solidFill>
                  <a:schemeClr val="accent6">
                    <a:lumMod val="75000"/>
                  </a:schemeClr>
                </a:solidFill>
              </a:rPr>
              <a:t>Tema 12: Más que palabras</a:t>
            </a:r>
            <a:endParaRPr lang="es-E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568" y="3933056"/>
            <a:ext cx="2634234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261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b="1" dirty="0" smtClean="0">
                <a:solidFill>
                  <a:schemeClr val="accent6">
                    <a:lumMod val="75000"/>
                  </a:schemeClr>
                </a:solidFill>
              </a:rPr>
              <a:t>Tema 12: Más que palabras</a:t>
            </a:r>
            <a:endParaRPr lang="es-E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655" y="332656"/>
            <a:ext cx="14954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611560" y="1030248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chemeClr val="accent6">
                    <a:lumMod val="75000"/>
                  </a:schemeClr>
                </a:solidFill>
              </a:rPr>
              <a:t>VERBOS CON PREPOSICIÓN</a:t>
            </a:r>
            <a:endParaRPr lang="es-E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72957"/>
              </p:ext>
            </p:extLst>
          </p:nvPr>
        </p:nvGraphicFramePr>
        <p:xfrm>
          <a:off x="500034" y="1812886"/>
          <a:ext cx="1893352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3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en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Confiar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</a:p>
                    <a:p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Empeñarse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</a:p>
                    <a:p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Esforzarse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</a:p>
                    <a:p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Insistir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</a:p>
                    <a:p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Pensar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</a:p>
                    <a:p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Tardar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</a:p>
                    <a:p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(infinitivo)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Tener interés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en/por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Vacilar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</a:t>
                      </a:r>
                    </a:p>
                    <a:p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  <a:p>
                      <a:endParaRPr lang="es-ES" sz="15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611560" y="1326332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bg1"/>
                </a:solidFill>
              </a:rPr>
              <a:t>Algunos verbos suelen aparecer con una preposición. Mira cuáles son. </a:t>
            </a:r>
            <a:endParaRPr lang="es-ES" sz="2000" dirty="0">
              <a:solidFill>
                <a:schemeClr val="bg1"/>
              </a:solidFill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891157"/>
              </p:ext>
            </p:extLst>
          </p:nvPr>
        </p:nvGraphicFramePr>
        <p:xfrm>
          <a:off x="2555776" y="1844824"/>
          <a:ext cx="1782198" cy="480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19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de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Aprender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(alguien)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Alegrarse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Arrepentirse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Cansarse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Carecer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Dejar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Enamorarse</a:t>
                      </a:r>
                      <a:r>
                        <a:rPr lang="es-ES" sz="15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</a:p>
                    <a:p>
                      <a:r>
                        <a:rPr lang="es-ES" sz="15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(alguien)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Olvidarse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Parar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Presumir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235420"/>
              </p:ext>
            </p:extLst>
          </p:nvPr>
        </p:nvGraphicFramePr>
        <p:xfrm>
          <a:off x="4535996" y="1812886"/>
          <a:ext cx="1782198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19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Acostumbrarse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s-ES" sz="15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(algo/infinitivo)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Aprender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Arriesgarse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Asistir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  <a:p>
                      <a:r>
                        <a:rPr lang="es-ES" sz="15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(algo/alguien)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Comenzar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Contribuir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Enseñar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endParaRPr lang="es-ES" sz="15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Ofrecerse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(infinitivo)</a:t>
                      </a:r>
                    </a:p>
                    <a:p>
                      <a:r>
                        <a:rPr lang="es-ES" sz="15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Tender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(infinitivo)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414765"/>
              </p:ext>
            </p:extLst>
          </p:nvPr>
        </p:nvGraphicFramePr>
        <p:xfrm>
          <a:off x="6444208" y="1812886"/>
          <a:ext cx="1782198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219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con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500" b="1" dirty="0" smtClean="0">
                          <a:solidFill>
                            <a:schemeClr val="bg1"/>
                          </a:solidFill>
                        </a:rPr>
                        <a:t>Amenazar </a:t>
                      </a:r>
                      <a:r>
                        <a:rPr lang="es-ES" sz="15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con</a:t>
                      </a:r>
                    </a:p>
                    <a:p>
                      <a:r>
                        <a:rPr lang="es-ES" sz="1500" b="0" dirty="0" smtClean="0">
                          <a:solidFill>
                            <a:schemeClr val="bg1"/>
                          </a:solidFill>
                        </a:rPr>
                        <a:t>(algo/infinitivo)</a:t>
                      </a:r>
                    </a:p>
                    <a:p>
                      <a:r>
                        <a:rPr lang="es-ES" sz="1500" b="1" dirty="0" smtClean="0">
                          <a:solidFill>
                            <a:schemeClr val="bg1"/>
                          </a:solidFill>
                        </a:rPr>
                        <a:t>Casarse</a:t>
                      </a:r>
                      <a:r>
                        <a:rPr lang="es-ES" sz="1500" dirty="0" smtClean="0"/>
                        <a:t> </a:t>
                      </a:r>
                      <a:r>
                        <a:rPr lang="es-ES" sz="15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(alguien)</a:t>
                      </a:r>
                    </a:p>
                    <a:p>
                      <a:r>
                        <a:rPr lang="es-ES" sz="1500" b="1" baseline="0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r>
                        <a:rPr lang="es-ES" sz="1500" b="1" baseline="0" dirty="0" smtClean="0"/>
                        <a:t>Contar</a:t>
                      </a:r>
                      <a:r>
                        <a:rPr lang="es-ES" sz="1500" baseline="0" dirty="0" smtClean="0"/>
                        <a:t> </a:t>
                      </a:r>
                      <a:r>
                        <a:rPr lang="es-ES" sz="15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con</a:t>
                      </a:r>
                    </a:p>
                    <a:p>
                      <a:r>
                        <a:rPr lang="es-ES" sz="1500" baseline="0" dirty="0" smtClean="0"/>
                        <a:t>(algo/infinitivo)</a:t>
                      </a:r>
                      <a:endParaRPr lang="es-ES" sz="1500" b="1" baseline="0" dirty="0" smtClean="0"/>
                    </a:p>
                    <a:p>
                      <a:r>
                        <a:rPr lang="es-ES" sz="1500" b="1" baseline="0" dirty="0" smtClean="0"/>
                        <a:t>Cumplir</a:t>
                      </a:r>
                      <a:r>
                        <a:rPr lang="es-ES" sz="1500" baseline="0" dirty="0" smtClean="0"/>
                        <a:t> </a:t>
                      </a:r>
                      <a:r>
                        <a:rPr lang="es-ES" sz="1500" b="1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con</a:t>
                      </a:r>
                    </a:p>
                    <a:p>
                      <a:r>
                        <a:rPr lang="es-ES" sz="1500" baseline="0" dirty="0" smtClean="0"/>
                        <a:t>(algo/alguien)</a:t>
                      </a:r>
                      <a:endParaRPr lang="es-ES" sz="15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s-ES" sz="15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Encontrarse</a:t>
                      </a:r>
                      <a:r>
                        <a:rPr lang="es-ES" sz="15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(algo/alguien)</a:t>
                      </a:r>
                      <a:endParaRPr lang="es-ES" sz="15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500" b="1" dirty="0" smtClean="0"/>
                        <a:t>Negociar </a:t>
                      </a:r>
                      <a:r>
                        <a:rPr lang="es-ES" sz="15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con</a:t>
                      </a:r>
                    </a:p>
                    <a:p>
                      <a:r>
                        <a:rPr lang="es-ES" sz="1500" b="0" dirty="0" smtClean="0"/>
                        <a:t>(</a:t>
                      </a:r>
                      <a:r>
                        <a:rPr lang="es-ES" sz="1500" b="0" dirty="0" smtClean="0">
                          <a:solidFill>
                            <a:schemeClr val="bg1"/>
                          </a:solidFill>
                        </a:rPr>
                        <a:t>alguien</a:t>
                      </a:r>
                      <a:r>
                        <a:rPr lang="es-ES" sz="1500" b="0" dirty="0" smtClean="0"/>
                        <a:t>/infinitivo)</a:t>
                      </a:r>
                    </a:p>
                    <a:p>
                      <a:r>
                        <a:rPr lang="es-ES" sz="1500" b="1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r>
                        <a:rPr lang="es-ES" sz="1500" b="1" dirty="0" smtClean="0"/>
                        <a:t>Soñar</a:t>
                      </a:r>
                      <a:r>
                        <a:rPr lang="es-ES" sz="1500" baseline="0" dirty="0" smtClean="0"/>
                        <a:t> </a:t>
                      </a:r>
                      <a:r>
                        <a:rPr lang="es-ES" sz="15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</a:t>
                      </a:r>
                    </a:p>
                    <a:p>
                      <a:r>
                        <a:rPr lang="es-ES" sz="1500" baseline="0" dirty="0" smtClean="0"/>
                        <a:t>(algo/alguien)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11 Rectángulo"/>
          <p:cNvSpPr/>
          <p:nvPr/>
        </p:nvSpPr>
        <p:spPr>
          <a:xfrm>
            <a:off x="6786578" y="5715016"/>
            <a:ext cx="128588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rgbClr val="FF0000"/>
                </a:solidFill>
              </a:rPr>
              <a:t>* Irregulares</a:t>
            </a:r>
            <a:endParaRPr lang="es-E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07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b="1" dirty="0" smtClean="0">
                <a:solidFill>
                  <a:schemeClr val="accent6">
                    <a:lumMod val="75000"/>
                  </a:schemeClr>
                </a:solidFill>
              </a:rPr>
              <a:t>Tema 12: Más que palabras</a:t>
            </a:r>
            <a:endParaRPr lang="es-E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79842" y="1198932"/>
            <a:ext cx="78085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Existen además grupos de palabras que tienen como mínimo una preposición y que aportan un significado nuevo al conjunto. Son las</a:t>
            </a:r>
            <a:r>
              <a:rPr lang="es-ES" b="1" dirty="0" smtClean="0">
                <a:solidFill>
                  <a:schemeClr val="bg1"/>
                </a:solidFill>
              </a:rPr>
              <a:t> locuciones preposicionales</a:t>
            </a:r>
            <a:r>
              <a:rPr lang="es-ES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Pueden estar formadas por: 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637212" y="2122262"/>
            <a:ext cx="2911496" cy="5040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6">
                    <a:lumMod val="50000"/>
                  </a:schemeClr>
                </a:solidFill>
              </a:rPr>
              <a:t>Sustantivo + preposición</a:t>
            </a:r>
            <a:endParaRPr lang="es-E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2199415" y="2804441"/>
            <a:ext cx="3154430" cy="61714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Indica dirección. </a:t>
            </a: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Es como </a:t>
            </a:r>
            <a:r>
              <a:rPr lang="es-ES" i="1" dirty="0" smtClean="0">
                <a:solidFill>
                  <a:schemeClr val="bg1"/>
                </a:solidFill>
              </a:rPr>
              <a:t>hacia. 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2199415" y="4978366"/>
            <a:ext cx="3164673" cy="97441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Señala posición. </a:t>
            </a: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Es como </a:t>
            </a:r>
            <a:r>
              <a:rPr lang="es-ES" i="1" dirty="0" smtClean="0">
                <a:solidFill>
                  <a:schemeClr val="bg1"/>
                </a:solidFill>
              </a:rPr>
              <a:t>delante de</a:t>
            </a:r>
            <a:r>
              <a:rPr lang="es-ES" i="1" dirty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o </a:t>
            </a:r>
            <a:r>
              <a:rPr lang="es-ES" i="1" dirty="0" smtClean="0">
                <a:solidFill>
                  <a:schemeClr val="bg1"/>
                </a:solidFill>
              </a:rPr>
              <a:t>enfrente de.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655" y="332656"/>
            <a:ext cx="14954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 redondeado"/>
          <p:cNvSpPr/>
          <p:nvPr/>
        </p:nvSpPr>
        <p:spPr>
          <a:xfrm>
            <a:off x="559567" y="2805507"/>
            <a:ext cx="1528297" cy="414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Rumbo a…</a:t>
            </a:r>
            <a:endParaRPr lang="es-ES" i="1" dirty="0"/>
          </a:p>
        </p:txBody>
      </p:sp>
      <p:sp>
        <p:nvSpPr>
          <p:cNvPr id="24" name="23 Rectángulo redondeado"/>
          <p:cNvSpPr/>
          <p:nvPr/>
        </p:nvSpPr>
        <p:spPr>
          <a:xfrm>
            <a:off x="593052" y="4980637"/>
            <a:ext cx="1528298" cy="414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Frente a..</a:t>
            </a:r>
            <a:r>
              <a:rPr lang="es-ES" i="1" dirty="0" smtClean="0">
                <a:solidFill>
                  <a:srgbClr val="FBFBFB"/>
                </a:solidFill>
              </a:rPr>
              <a:t>.</a:t>
            </a:r>
            <a:endParaRPr lang="es-ES" i="1" dirty="0">
              <a:solidFill>
                <a:srgbClr val="FBFBFB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587853" y="3615160"/>
            <a:ext cx="1505107" cy="414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Camino  de…</a:t>
            </a:r>
            <a:endParaRPr lang="es-ES" i="1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2209658" y="3615160"/>
            <a:ext cx="3154430" cy="5464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Indica  el trayecto. </a:t>
            </a: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Es como </a:t>
            </a:r>
            <a:r>
              <a:rPr lang="es-ES" i="1" dirty="0" smtClean="0">
                <a:solidFill>
                  <a:schemeClr val="bg1"/>
                </a:solidFill>
              </a:rPr>
              <a:t>yendo a. </a:t>
            </a:r>
          </a:p>
        </p:txBody>
      </p:sp>
      <p:sp>
        <p:nvSpPr>
          <p:cNvPr id="4" name="3 Rectángulo redondeado"/>
          <p:cNvSpPr/>
          <p:nvPr/>
        </p:nvSpPr>
        <p:spPr>
          <a:xfrm>
            <a:off x="5468069" y="2797694"/>
            <a:ext cx="3530487" cy="542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Nos marchamos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rumbo a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l Caribe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5511146" y="3582349"/>
            <a:ext cx="3530487" cy="542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Camino de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Cuzco, vi unas vistas impresionantes 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5490956" y="4937935"/>
            <a:ext cx="3530487" cy="53505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Frente a</a:t>
            </a:r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mí caminaba Ernesto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5490956" y="5483576"/>
            <a:ext cx="3530487" cy="51058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Frente a</a:t>
            </a:r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mí estaba la pirámide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5489840" y="4287096"/>
            <a:ext cx="3530487" cy="542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Creo que no vamos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camino de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resolver el problema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2213107" y="4293096"/>
            <a:ext cx="3154430" cy="5464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Indica  la dirección. </a:t>
            </a: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Es como </a:t>
            </a:r>
            <a:r>
              <a:rPr lang="es-ES" i="1" dirty="0" smtClean="0">
                <a:solidFill>
                  <a:schemeClr val="bg1"/>
                </a:solidFill>
              </a:rPr>
              <a:t>hacia. </a:t>
            </a:r>
          </a:p>
        </p:txBody>
      </p:sp>
      <p:sp>
        <p:nvSpPr>
          <p:cNvPr id="22" name="21 Rectángulo redondeado"/>
          <p:cNvSpPr/>
          <p:nvPr/>
        </p:nvSpPr>
        <p:spPr>
          <a:xfrm>
            <a:off x="2274800" y="6064378"/>
            <a:ext cx="3085096" cy="6143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Señala oposición. </a:t>
            </a: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Es como </a:t>
            </a:r>
            <a:r>
              <a:rPr lang="es-ES" i="1" dirty="0" smtClean="0">
                <a:solidFill>
                  <a:schemeClr val="bg1"/>
                </a:solidFill>
              </a:rPr>
              <a:t>enfrente de.</a:t>
            </a:r>
          </a:p>
        </p:txBody>
      </p:sp>
      <p:sp>
        <p:nvSpPr>
          <p:cNvPr id="23" name="22 Rectángulo redondeado"/>
          <p:cNvSpPr/>
          <p:nvPr/>
        </p:nvSpPr>
        <p:spPr>
          <a:xfrm>
            <a:off x="5468416" y="6064378"/>
            <a:ext cx="3530487" cy="63960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Unos proponían debates f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rente a</a:t>
            </a:r>
            <a:r>
              <a:rPr lang="es-ES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otros que preferían mano dura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49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0" grpId="0" animBg="1"/>
      <p:bldP spid="14" grpId="0" animBg="1"/>
      <p:bldP spid="7" grpId="0" animBg="1"/>
      <p:bldP spid="24" grpId="0" animBg="1"/>
      <p:bldP spid="16" grpId="0" animBg="1"/>
      <p:bldP spid="17" grpId="0" animBg="1"/>
      <p:bldP spid="4" grpId="0" animBg="1"/>
      <p:bldP spid="19" grpId="0" animBg="1"/>
      <p:bldP spid="20" grpId="0" animBg="1"/>
      <p:bldP spid="25" grpId="0" animBg="1"/>
      <p:bldP spid="18" grpId="0" animBg="1"/>
      <p:bldP spid="21" grpId="0" animBg="1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b="1" dirty="0" smtClean="0">
                <a:solidFill>
                  <a:schemeClr val="accent6">
                    <a:lumMod val="75000"/>
                  </a:schemeClr>
                </a:solidFill>
              </a:rPr>
              <a:t>Tema 12: Más que palabras</a:t>
            </a:r>
            <a:endParaRPr lang="es-E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467544" y="1412776"/>
            <a:ext cx="4567680" cy="5040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6">
                    <a:lumMod val="50000"/>
                  </a:schemeClr>
                </a:solidFill>
              </a:rPr>
              <a:t>Preposición + sustantivo + preposición</a:t>
            </a:r>
            <a:endParaRPr lang="es-E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2192146" y="2167231"/>
            <a:ext cx="3154430" cy="56268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Indica el medio por el que se consigue algo. </a:t>
            </a:r>
            <a:r>
              <a:rPr lang="es-ES" dirty="0">
                <a:solidFill>
                  <a:schemeClr val="bg1"/>
                </a:solidFill>
              </a:rPr>
              <a:t>Es como </a:t>
            </a:r>
            <a:r>
              <a:rPr lang="es-ES" i="1" dirty="0">
                <a:solidFill>
                  <a:schemeClr val="bg1"/>
                </a:solidFill>
              </a:rPr>
              <a:t>por</a:t>
            </a:r>
            <a:r>
              <a:rPr lang="es-ES" i="1" dirty="0" smtClean="0">
                <a:solidFill>
                  <a:schemeClr val="bg1"/>
                </a:solidFill>
              </a:rPr>
              <a:t>.</a:t>
            </a:r>
            <a:endParaRPr lang="es-ES" dirty="0" smtClean="0">
              <a:solidFill>
                <a:schemeClr val="bg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352165" y="4675137"/>
            <a:ext cx="2994039" cy="80701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Muestran la relación o  correspondencia  con algo.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655" y="332656"/>
            <a:ext cx="14954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 redondeado"/>
          <p:cNvSpPr/>
          <p:nvPr/>
        </p:nvSpPr>
        <p:spPr>
          <a:xfrm>
            <a:off x="253134" y="2167231"/>
            <a:ext cx="1856621" cy="414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A través de…</a:t>
            </a:r>
            <a:endParaRPr lang="es-ES" i="1" dirty="0"/>
          </a:p>
        </p:txBody>
      </p:sp>
      <p:sp>
        <p:nvSpPr>
          <p:cNvPr id="24" name="23 Rectángulo redondeado"/>
          <p:cNvSpPr/>
          <p:nvPr/>
        </p:nvSpPr>
        <p:spPr>
          <a:xfrm>
            <a:off x="251521" y="4653136"/>
            <a:ext cx="2016222" cy="4255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Con relación  a</a:t>
            </a:r>
            <a:r>
              <a:rPr lang="es-ES" i="1" dirty="0" smtClean="0">
                <a:solidFill>
                  <a:schemeClr val="tx1"/>
                </a:solidFill>
              </a:rPr>
              <a:t>...</a:t>
            </a:r>
            <a:r>
              <a:rPr lang="es-ES" i="1" dirty="0" smtClean="0">
                <a:solidFill>
                  <a:srgbClr val="FF0000"/>
                </a:solidFill>
              </a:rPr>
              <a:t>*</a:t>
            </a:r>
            <a:endParaRPr lang="es-ES" i="1" dirty="0">
              <a:solidFill>
                <a:srgbClr val="FF0000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251520" y="3679352"/>
            <a:ext cx="1858235" cy="414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En razón de …</a:t>
            </a:r>
            <a:endParaRPr lang="es-ES" i="1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2209658" y="3679352"/>
            <a:ext cx="3154430" cy="53862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Indica la relación con algo. Es como </a:t>
            </a:r>
            <a:r>
              <a:rPr lang="es-ES" i="1" dirty="0" smtClean="0">
                <a:solidFill>
                  <a:schemeClr val="bg1"/>
                </a:solidFill>
              </a:rPr>
              <a:t>por.</a:t>
            </a:r>
            <a:r>
              <a:rPr lang="es-ES" dirty="0" smtClean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4" name="3 Rectángulo redondeado"/>
          <p:cNvSpPr/>
          <p:nvPr/>
        </p:nvSpPr>
        <p:spPr>
          <a:xfrm>
            <a:off x="5436095" y="2119904"/>
            <a:ext cx="3530487" cy="542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Nos lo dio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a través de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 la reja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5466201" y="3679352"/>
            <a:ext cx="3530487" cy="542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Algunos frutas son descartadas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en razón de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su tamaño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5436095" y="4546085"/>
            <a:ext cx="3530487" cy="10651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En relación con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lo que hemos visto, he de deciros también que existen otros monumentos incas menos conocidos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5459106" y="5753978"/>
            <a:ext cx="3530487" cy="9146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Con relación a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grandes navegantes, no podemos olvidarnos de Magallanes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251520" y="5185692"/>
            <a:ext cx="2016223" cy="4255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En relación  con..</a:t>
            </a:r>
            <a:r>
              <a:rPr lang="es-ES" i="1" dirty="0" smtClean="0">
                <a:solidFill>
                  <a:srgbClr val="FBFBFB"/>
                </a:solidFill>
              </a:rPr>
              <a:t>.</a:t>
            </a:r>
            <a:r>
              <a:rPr lang="es-ES" i="1" dirty="0" smtClean="0">
                <a:solidFill>
                  <a:srgbClr val="FF0000"/>
                </a:solidFill>
              </a:rPr>
              <a:t>*</a:t>
            </a:r>
            <a:endParaRPr lang="es-ES" i="1" dirty="0">
              <a:solidFill>
                <a:srgbClr val="FF0000"/>
              </a:solidFill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579842" y="5825300"/>
            <a:ext cx="4568222" cy="7720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rgbClr val="FF0000"/>
                </a:solidFill>
              </a:rPr>
              <a:t>* No se considera adecuado el uso de “</a:t>
            </a:r>
            <a:r>
              <a:rPr lang="es-ES" i="1" dirty="0" smtClean="0">
                <a:solidFill>
                  <a:srgbClr val="FF0000"/>
                </a:solidFill>
              </a:rPr>
              <a:t>En relación a” </a:t>
            </a:r>
            <a:r>
              <a:rPr lang="es-ES" dirty="0" smtClean="0">
                <a:solidFill>
                  <a:srgbClr val="FF0000"/>
                </a:solidFill>
              </a:rPr>
              <a:t>por considerarse un anglicismo </a:t>
            </a:r>
            <a:endParaRPr lang="es-ES" i="1" dirty="0" smtClean="0">
              <a:solidFill>
                <a:srgbClr val="FF0000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5436095" y="2825647"/>
            <a:ext cx="3530487" cy="542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Caminamos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a través de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 las montañas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2191774" y="2825647"/>
            <a:ext cx="3154430" cy="63088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También que se circula por en medio de algo.  Es como </a:t>
            </a:r>
            <a:r>
              <a:rPr lang="es-ES" i="1" dirty="0" smtClean="0">
                <a:solidFill>
                  <a:schemeClr val="bg1"/>
                </a:solidFill>
              </a:rPr>
              <a:t>por.</a:t>
            </a:r>
            <a:endParaRPr lang="es-E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41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4" grpId="0" animBg="1"/>
      <p:bldP spid="7" grpId="0" animBg="1"/>
      <p:bldP spid="24" grpId="0" animBg="1"/>
      <p:bldP spid="16" grpId="0" animBg="1"/>
      <p:bldP spid="17" grpId="0" animBg="1"/>
      <p:bldP spid="4" grpId="0" animBg="1"/>
      <p:bldP spid="19" grpId="0" animBg="1"/>
      <p:bldP spid="20" grpId="0" animBg="1"/>
      <p:bldP spid="25" grpId="0" animBg="1"/>
      <p:bldP spid="18" grpId="0" animBg="1"/>
      <p:bldP spid="21" grpId="0" animBg="1"/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b="1" dirty="0" smtClean="0">
                <a:solidFill>
                  <a:schemeClr val="accent6">
                    <a:lumMod val="75000"/>
                  </a:schemeClr>
                </a:solidFill>
              </a:rPr>
              <a:t>Tema 12: Más que palabras</a:t>
            </a:r>
            <a:endParaRPr lang="es-E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2209658" y="1328311"/>
            <a:ext cx="3154430" cy="83404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Indica reiteración o insistencia en algo. Puede ir seguido de nombre o verbo</a:t>
            </a:r>
            <a:r>
              <a:rPr lang="es-ES" i="1" dirty="0" smtClean="0">
                <a:solidFill>
                  <a:schemeClr val="bg1"/>
                </a:solidFill>
              </a:rPr>
              <a:t>.</a:t>
            </a:r>
            <a:endParaRPr lang="es-ES" dirty="0" smtClean="0">
              <a:solidFill>
                <a:schemeClr val="bg1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2289853" y="3856206"/>
            <a:ext cx="2994039" cy="80701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Muestran la conformidad o la correspondencia con algo. Es como </a:t>
            </a:r>
            <a:r>
              <a:rPr lang="es-ES" i="1" dirty="0" smtClean="0">
                <a:solidFill>
                  <a:schemeClr val="bg1"/>
                </a:solidFill>
              </a:rPr>
              <a:t>según.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655" y="332656"/>
            <a:ext cx="14954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 redondeado"/>
          <p:cNvSpPr/>
          <p:nvPr/>
        </p:nvSpPr>
        <p:spPr>
          <a:xfrm>
            <a:off x="251519" y="1313731"/>
            <a:ext cx="1856621" cy="414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A fuerza de…</a:t>
            </a:r>
            <a:endParaRPr lang="es-ES" i="1" dirty="0"/>
          </a:p>
        </p:txBody>
      </p:sp>
      <p:sp>
        <p:nvSpPr>
          <p:cNvPr id="24" name="23 Rectángulo redondeado"/>
          <p:cNvSpPr/>
          <p:nvPr/>
        </p:nvSpPr>
        <p:spPr>
          <a:xfrm>
            <a:off x="251518" y="3861048"/>
            <a:ext cx="1836853" cy="4255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De acuerdo con..</a:t>
            </a:r>
            <a:r>
              <a:rPr lang="es-ES" i="1" dirty="0" smtClean="0">
                <a:solidFill>
                  <a:srgbClr val="FBFBFB"/>
                </a:solidFill>
              </a:rPr>
              <a:t>.</a:t>
            </a:r>
            <a:endParaRPr lang="es-ES" i="1" dirty="0">
              <a:solidFill>
                <a:srgbClr val="FF0000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251519" y="2780928"/>
            <a:ext cx="1836852" cy="414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Con motivo de …</a:t>
            </a:r>
            <a:endParaRPr lang="es-ES" i="1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2209658" y="2783719"/>
            <a:ext cx="3154430" cy="87082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Indica la razón por la que ocurre algo. Es como </a:t>
            </a:r>
            <a:r>
              <a:rPr lang="es-ES" i="1" dirty="0" smtClean="0">
                <a:solidFill>
                  <a:schemeClr val="bg1"/>
                </a:solidFill>
              </a:rPr>
              <a:t>por.</a:t>
            </a:r>
            <a:endParaRPr lang="es-ES" dirty="0" smtClean="0">
              <a:solidFill>
                <a:schemeClr val="bg1"/>
              </a:solidFill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5420071" y="1333665"/>
            <a:ext cx="3530487" cy="542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Me lo aprendí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a fuerza de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 oírlo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18 Rectángulo redondeado"/>
          <p:cNvSpPr/>
          <p:nvPr/>
        </p:nvSpPr>
        <p:spPr>
          <a:xfrm>
            <a:off x="5488648" y="2780928"/>
            <a:ext cx="3530487" cy="542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Con motivo de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su vuelta a casa, le preparamos una fiesta sorpresa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5388048" y="3865731"/>
            <a:ext cx="3530487" cy="69480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Vamos a planear el curso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de acuerdo con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el tipo de estudiantes 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5394917" y="4781838"/>
            <a:ext cx="3560592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Quiero que nos sentemos y veamos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en torno a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qué temas podemos mejorar 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251519" y="4817002"/>
            <a:ext cx="1836852" cy="4255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En torno a..</a:t>
            </a:r>
            <a:r>
              <a:rPr lang="es-ES" i="1" dirty="0" smtClean="0">
                <a:solidFill>
                  <a:srgbClr val="FBFBFB"/>
                </a:solidFill>
              </a:rPr>
              <a:t>.</a:t>
            </a:r>
            <a:endParaRPr lang="es-ES" i="1" dirty="0">
              <a:solidFill>
                <a:srgbClr val="FF0000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5436095" y="1988840"/>
            <a:ext cx="3530487" cy="542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Supe hacerlo bien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a fuerza de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 ensayos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2289853" y="4817002"/>
            <a:ext cx="2994039" cy="169149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Señala el tema de que se trata. Es como </a:t>
            </a:r>
            <a:r>
              <a:rPr lang="es-ES" i="1" dirty="0" smtClean="0">
                <a:solidFill>
                  <a:schemeClr val="bg1"/>
                </a:solidFill>
              </a:rPr>
              <a:t>sobre.</a:t>
            </a:r>
          </a:p>
          <a:p>
            <a:pPr algn="just"/>
            <a:r>
              <a:rPr lang="es-ES" dirty="0" smtClean="0">
                <a:solidFill>
                  <a:schemeClr val="bg1"/>
                </a:solidFill>
              </a:rPr>
              <a:t>Muestra la situación aproximada en lugar o tiempo de algo. Es como </a:t>
            </a:r>
            <a:r>
              <a:rPr lang="es-ES" i="1" dirty="0" smtClean="0">
                <a:solidFill>
                  <a:schemeClr val="bg1"/>
                </a:solidFill>
              </a:rPr>
              <a:t>alrededor de</a:t>
            </a:r>
            <a:r>
              <a:rPr lang="es-ES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6" name="25 Rectángulo redondeado"/>
          <p:cNvSpPr/>
          <p:nvPr/>
        </p:nvSpPr>
        <p:spPr>
          <a:xfrm>
            <a:off x="5396778" y="5658126"/>
            <a:ext cx="3530487" cy="542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Siempre está moviéndose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en torno a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ella.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5396777" y="6237139"/>
            <a:ext cx="3530487" cy="542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Te espero para cenar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en torno a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las 10.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688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7" grpId="0" animBg="1"/>
      <p:bldP spid="24" grpId="0" animBg="1"/>
      <p:bldP spid="16" grpId="0" animBg="1"/>
      <p:bldP spid="17" grpId="0" animBg="1"/>
      <p:bldP spid="4" grpId="0" animBg="1"/>
      <p:bldP spid="19" grpId="0" animBg="1"/>
      <p:bldP spid="20" grpId="0" animBg="1"/>
      <p:bldP spid="25" grpId="0" animBg="1"/>
      <p:bldP spid="18" grpId="0" animBg="1"/>
      <p:bldP spid="22" grpId="0" animBg="1"/>
      <p:bldP spid="23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b="1" dirty="0" smtClean="0">
                <a:solidFill>
                  <a:schemeClr val="accent6">
                    <a:lumMod val="75000"/>
                  </a:schemeClr>
                </a:solidFill>
              </a:rPr>
              <a:t>Tema 12: Más que palabras</a:t>
            </a:r>
            <a:endParaRPr lang="es-E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323528" y="1628800"/>
            <a:ext cx="5472608" cy="5040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accent6">
                    <a:lumMod val="50000"/>
                  </a:schemeClr>
                </a:solidFill>
              </a:rPr>
              <a:t>(Preposición + lo +) adverbio/adjetivo + preposición</a:t>
            </a:r>
            <a:endParaRPr lang="es-E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655" y="332656"/>
            <a:ext cx="14954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15 Rectángulo redondeado"/>
          <p:cNvSpPr/>
          <p:nvPr/>
        </p:nvSpPr>
        <p:spPr>
          <a:xfrm>
            <a:off x="333539" y="2348880"/>
            <a:ext cx="1858235" cy="4143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Por encima de …</a:t>
            </a:r>
            <a:endParaRPr lang="es-ES" i="1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2368561" y="2204864"/>
            <a:ext cx="3154430" cy="55835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Indica prioridad por algo. 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5673093" y="2220497"/>
            <a:ext cx="3310668" cy="63243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Nuestras creencias están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por encima de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todo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5667598" y="4036106"/>
            <a:ext cx="3350976" cy="72008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Pasamos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 por encima de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la cama y no dijo nada </a:t>
            </a:r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(real)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5673093" y="5633914"/>
            <a:ext cx="3345481" cy="9146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Su nivel de alcohol en sangre estaba muy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por encima de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lo permitido cuando se conduce.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2413884" y="4365104"/>
            <a:ext cx="3154430" cy="7920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Señala el paso por la parte superior de algo/alguien (real o metafórico). Es como </a:t>
            </a:r>
            <a:r>
              <a:rPr lang="es-ES" i="1" dirty="0" smtClean="0">
                <a:solidFill>
                  <a:schemeClr val="bg1"/>
                </a:solidFill>
              </a:rPr>
              <a:t>sobre.</a:t>
            </a:r>
            <a:endParaRPr lang="es-ES" dirty="0" smtClean="0">
              <a:solidFill>
                <a:schemeClr val="bg1"/>
              </a:solidFill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2386871" y="5643196"/>
            <a:ext cx="3154430" cy="7920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Muestra una cantidad superior a algo. Es como </a:t>
            </a:r>
            <a:r>
              <a:rPr lang="es-ES" i="1" dirty="0" smtClean="0">
                <a:solidFill>
                  <a:schemeClr val="bg1"/>
                </a:solidFill>
              </a:rPr>
              <a:t>más de.</a:t>
            </a:r>
            <a:endParaRPr lang="es-ES" dirty="0" smtClean="0">
              <a:solidFill>
                <a:schemeClr val="bg1"/>
              </a:solidFill>
            </a:endParaRPr>
          </a:p>
        </p:txBody>
      </p:sp>
      <p:sp>
        <p:nvSpPr>
          <p:cNvPr id="28" name="27 Rectángulo redondeado"/>
          <p:cNvSpPr/>
          <p:nvPr/>
        </p:nvSpPr>
        <p:spPr>
          <a:xfrm>
            <a:off x="5673093" y="4782336"/>
            <a:ext cx="3350976" cy="68477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Viven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 por encima de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sus posibilidades </a:t>
            </a:r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(metafórico)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9" name="28 Rectángulo redondeado"/>
          <p:cNvSpPr/>
          <p:nvPr/>
        </p:nvSpPr>
        <p:spPr>
          <a:xfrm>
            <a:off x="2368561" y="2876848"/>
            <a:ext cx="3154430" cy="112821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Muestra despreocupación por una situación mala o incómoda (muchas veces junto al verbo </a:t>
            </a:r>
            <a:r>
              <a:rPr lang="es-ES" i="1" dirty="0" smtClean="0">
                <a:solidFill>
                  <a:schemeClr val="bg1"/>
                </a:solidFill>
              </a:rPr>
              <a:t>estar</a:t>
            </a:r>
            <a:r>
              <a:rPr lang="es-ES" dirty="0" smtClean="0">
                <a:solidFill>
                  <a:schemeClr val="bg1"/>
                </a:solidFill>
              </a:rPr>
              <a:t>) </a:t>
            </a:r>
          </a:p>
        </p:txBody>
      </p:sp>
      <p:sp>
        <p:nvSpPr>
          <p:cNvPr id="30" name="29 Rectángulo redondeado"/>
          <p:cNvSpPr/>
          <p:nvPr/>
        </p:nvSpPr>
        <p:spPr>
          <a:xfrm>
            <a:off x="5667600" y="2996952"/>
            <a:ext cx="3316162" cy="76022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Nos hemos acostumbrado y ahora estamos muy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por encima de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todo lo que nos dice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10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 animBg="1"/>
      <p:bldP spid="17" grpId="0" animBg="1"/>
      <p:bldP spid="19" grpId="0" animBg="1"/>
      <p:bldP spid="20" grpId="0" animBg="1"/>
      <p:bldP spid="25" grpId="0" animBg="1"/>
      <p:bldP spid="22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b="1" dirty="0" smtClean="0">
                <a:solidFill>
                  <a:schemeClr val="accent6">
                    <a:lumMod val="75000"/>
                  </a:schemeClr>
                </a:solidFill>
              </a:rPr>
              <a:t>Tema 12: Más que palabras</a:t>
            </a:r>
            <a:endParaRPr lang="es-E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655" y="332656"/>
            <a:ext cx="14954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23 Rectángulo redondeado"/>
          <p:cNvSpPr/>
          <p:nvPr/>
        </p:nvSpPr>
        <p:spPr>
          <a:xfrm>
            <a:off x="323528" y="1484784"/>
            <a:ext cx="1786228" cy="4255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A lo largo de..</a:t>
            </a:r>
            <a:r>
              <a:rPr lang="es-ES" i="1" dirty="0" smtClean="0">
                <a:solidFill>
                  <a:srgbClr val="FBFBFB"/>
                </a:solidFill>
              </a:rPr>
              <a:t>.</a:t>
            </a:r>
            <a:endParaRPr lang="es-ES" i="1" dirty="0">
              <a:solidFill>
                <a:srgbClr val="FF0000"/>
              </a:solidFill>
            </a:endParaRPr>
          </a:p>
        </p:txBody>
      </p:sp>
      <p:sp>
        <p:nvSpPr>
          <p:cNvPr id="17" name="16 Rectángulo redondeado"/>
          <p:cNvSpPr/>
          <p:nvPr/>
        </p:nvSpPr>
        <p:spPr>
          <a:xfrm>
            <a:off x="2314090" y="1407840"/>
            <a:ext cx="3128705" cy="65300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Señala el paso por un lugar. Es como </a:t>
            </a:r>
            <a:r>
              <a:rPr lang="es-ES" i="1" dirty="0" smtClean="0">
                <a:solidFill>
                  <a:schemeClr val="bg1"/>
                </a:solidFill>
              </a:rPr>
              <a:t>por.</a:t>
            </a:r>
            <a:r>
              <a:rPr lang="es-ES" dirty="0" smtClean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5529440" y="1409012"/>
            <a:ext cx="3530487" cy="542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Fuimos encontrando ruinas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a lo largo de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l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camino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5613512" y="2970149"/>
            <a:ext cx="3446415" cy="10651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No voy a comentar nada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de todo lo referente a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 la vida personal del Sr. Paz, pero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en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lo referente a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 su vida profesional… 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5571476" y="4175060"/>
            <a:ext cx="3488452" cy="7669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Conforme a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lo acordado, dejaré mi puesto el lunes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22 Rectángulo redondeado"/>
          <p:cNvSpPr/>
          <p:nvPr/>
        </p:nvSpPr>
        <p:spPr>
          <a:xfrm>
            <a:off x="2381422" y="5357953"/>
            <a:ext cx="2994039" cy="80701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Muestran lo contrario a lo dicho, negando el verbo que le sigue. </a:t>
            </a:r>
          </a:p>
        </p:txBody>
      </p:sp>
      <p:sp>
        <p:nvSpPr>
          <p:cNvPr id="21" name="20 Rectángulo redondeado"/>
          <p:cNvSpPr/>
          <p:nvPr/>
        </p:nvSpPr>
        <p:spPr>
          <a:xfrm>
            <a:off x="323528" y="3126508"/>
            <a:ext cx="1872208" cy="6188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(</a:t>
            </a:r>
            <a:r>
              <a:rPr lang="es-ES" i="1" dirty="0" smtClean="0">
                <a:solidFill>
                  <a:schemeClr val="tx1"/>
                </a:solidFill>
              </a:rPr>
              <a:t>De/a+</a:t>
            </a:r>
            <a:r>
              <a:rPr lang="es-ES" i="1" dirty="0" smtClean="0"/>
              <a:t> todo/ en) lo referente a..</a:t>
            </a:r>
            <a:r>
              <a:rPr lang="es-ES" i="1" dirty="0" smtClean="0">
                <a:solidFill>
                  <a:srgbClr val="FBFBFB"/>
                </a:solidFill>
              </a:rPr>
              <a:t>.</a:t>
            </a:r>
            <a:endParaRPr lang="es-ES" i="1" dirty="0">
              <a:solidFill>
                <a:srgbClr val="FF0000"/>
              </a:solidFill>
            </a:endParaRPr>
          </a:p>
        </p:txBody>
      </p:sp>
      <p:sp>
        <p:nvSpPr>
          <p:cNvPr id="26" name="25 Rectángulo redondeado"/>
          <p:cNvSpPr/>
          <p:nvPr/>
        </p:nvSpPr>
        <p:spPr>
          <a:xfrm>
            <a:off x="323528" y="4175060"/>
            <a:ext cx="1786228" cy="4255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Conforme a..</a:t>
            </a:r>
            <a:r>
              <a:rPr lang="es-ES" i="1" dirty="0" smtClean="0">
                <a:solidFill>
                  <a:srgbClr val="FBFBFB"/>
                </a:solidFill>
              </a:rPr>
              <a:t>.</a:t>
            </a:r>
            <a:endParaRPr lang="es-ES" i="1" dirty="0">
              <a:solidFill>
                <a:srgbClr val="FF0000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2339986" y="3106662"/>
            <a:ext cx="3154430" cy="7920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Señala una relación con algo. Es como </a:t>
            </a:r>
            <a:r>
              <a:rPr lang="es-ES" i="1" dirty="0" smtClean="0">
                <a:solidFill>
                  <a:schemeClr val="bg1"/>
                </a:solidFill>
              </a:rPr>
              <a:t>relativo a.</a:t>
            </a:r>
            <a:endParaRPr lang="es-ES" dirty="0" smtClean="0">
              <a:solidFill>
                <a:schemeClr val="bg1"/>
              </a:solidFill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2314090" y="4149876"/>
            <a:ext cx="3154430" cy="7920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Marca que se sigue una tendencia, una ley, un acuerdo..</a:t>
            </a:r>
            <a:r>
              <a:rPr lang="es-ES" i="1" dirty="0" smtClean="0">
                <a:solidFill>
                  <a:schemeClr val="bg1"/>
                </a:solidFill>
              </a:rPr>
              <a:t>. </a:t>
            </a:r>
            <a:r>
              <a:rPr lang="es-ES" dirty="0" smtClean="0">
                <a:solidFill>
                  <a:schemeClr val="bg1"/>
                </a:solidFill>
              </a:rPr>
              <a:t>Es como </a:t>
            </a:r>
            <a:r>
              <a:rPr lang="es-ES" i="1" dirty="0" smtClean="0">
                <a:solidFill>
                  <a:schemeClr val="bg1"/>
                </a:solidFill>
              </a:rPr>
              <a:t>según.</a:t>
            </a:r>
            <a:endParaRPr lang="es-ES" dirty="0" smtClean="0">
              <a:solidFill>
                <a:schemeClr val="bg1"/>
              </a:solidFill>
            </a:endParaRPr>
          </a:p>
        </p:txBody>
      </p:sp>
      <p:sp>
        <p:nvSpPr>
          <p:cNvPr id="28" name="27 Rectángulo redondeado"/>
          <p:cNvSpPr/>
          <p:nvPr/>
        </p:nvSpPr>
        <p:spPr>
          <a:xfrm>
            <a:off x="2339985" y="2165641"/>
            <a:ext cx="3102809" cy="7920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 smtClean="0">
                <a:solidFill>
                  <a:schemeClr val="bg1"/>
                </a:solidFill>
              </a:rPr>
              <a:t>Muestra el trascurso de un periodo de tiempo. Es como </a:t>
            </a:r>
            <a:r>
              <a:rPr lang="es-ES" i="1" dirty="0" smtClean="0">
                <a:solidFill>
                  <a:schemeClr val="bg1"/>
                </a:solidFill>
              </a:rPr>
              <a:t>durante.</a:t>
            </a:r>
            <a:r>
              <a:rPr lang="es-ES" dirty="0" smtClean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29" name="28 Rectángulo redondeado"/>
          <p:cNvSpPr/>
          <p:nvPr/>
        </p:nvSpPr>
        <p:spPr>
          <a:xfrm>
            <a:off x="5529440" y="2060849"/>
            <a:ext cx="3530487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He estado descubriendo muchos lugares interesantes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a lo largo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de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estos meses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0" name="29 Rectángulo redondeado"/>
          <p:cNvSpPr/>
          <p:nvPr/>
        </p:nvSpPr>
        <p:spPr>
          <a:xfrm>
            <a:off x="323528" y="5373216"/>
            <a:ext cx="1786228" cy="4255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i="1" dirty="0" smtClean="0"/>
              <a:t>Lejos de..</a:t>
            </a:r>
            <a:r>
              <a:rPr lang="es-ES" i="1" dirty="0" smtClean="0">
                <a:solidFill>
                  <a:srgbClr val="FBFBFB"/>
                </a:solidFill>
              </a:rPr>
              <a:t>.</a:t>
            </a:r>
            <a:endParaRPr lang="es-ES" i="1" dirty="0">
              <a:solidFill>
                <a:srgbClr val="FF0000"/>
              </a:solidFill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5550457" y="5373216"/>
            <a:ext cx="3488452" cy="7669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i="1" dirty="0" err="1" smtClean="0">
                <a:solidFill>
                  <a:schemeClr val="accent6">
                    <a:lumMod val="50000"/>
                  </a:schemeClr>
                </a:solidFill>
              </a:rPr>
              <a:t>Ej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s-ES" b="1" i="1" dirty="0" smtClean="0">
                <a:solidFill>
                  <a:schemeClr val="accent6">
                    <a:lumMod val="50000"/>
                  </a:schemeClr>
                </a:solidFill>
              </a:rPr>
              <a:t>Lejos de </a:t>
            </a:r>
            <a:r>
              <a:rPr lang="es-ES" i="1" dirty="0" smtClean="0">
                <a:solidFill>
                  <a:schemeClr val="accent6">
                    <a:lumMod val="50000"/>
                  </a:schemeClr>
                </a:solidFill>
              </a:rPr>
              <a:t>mejorar, cada vez lo hacía peor.</a:t>
            </a:r>
            <a:endParaRPr lang="es-ES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63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7" grpId="0" animBg="1"/>
      <p:bldP spid="19" grpId="0" animBg="1"/>
      <p:bldP spid="20" grpId="0" animBg="1"/>
      <p:bldP spid="25" grpId="0" animBg="1"/>
      <p:bldP spid="23" grpId="0" animBg="1"/>
      <p:bldP spid="21" grpId="0" animBg="1"/>
      <p:bldP spid="26" grpId="0" animBg="1"/>
      <p:bldP spid="22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b="1" dirty="0" smtClean="0">
                <a:solidFill>
                  <a:schemeClr val="accent6">
                    <a:lumMod val="75000"/>
                  </a:schemeClr>
                </a:solidFill>
              </a:rPr>
              <a:t>Tema 12: Más que palabras</a:t>
            </a:r>
            <a:endParaRPr lang="es-E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655" y="332656"/>
            <a:ext cx="14954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683568" y="1484784"/>
            <a:ext cx="77768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bg1"/>
                </a:solidFill>
              </a:rPr>
              <a:t>Completa estos diálogos con una  de estas locuciones:</a:t>
            </a:r>
          </a:p>
          <a:p>
            <a:r>
              <a:rPr lang="es-ES" sz="2000" b="1" i="1" dirty="0" smtClean="0">
                <a:solidFill>
                  <a:schemeClr val="accent6">
                    <a:lumMod val="50000"/>
                  </a:schemeClr>
                </a:solidFill>
              </a:rPr>
              <a:t>rumbo a          frente a       camino de     a través de      en razón de         </a:t>
            </a:r>
          </a:p>
          <a:p>
            <a:endParaRPr lang="es-E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bg1"/>
                </a:solidFill>
              </a:rPr>
              <a:t>Esto parece que lleva _________ convertirse en un gran éxito.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bg1"/>
                </a:solidFill>
              </a:rPr>
              <a:t>¡Ojalá! Hemos pasado tantas horas en este proyecto que sería una gran recompensa.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es-E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bg1"/>
                </a:solidFill>
              </a:rPr>
              <a:t>¿Has visto el correo de </a:t>
            </a:r>
            <a:r>
              <a:rPr lang="es-ES" sz="2000" dirty="0">
                <a:solidFill>
                  <a:schemeClr val="bg1"/>
                </a:solidFill>
              </a:rPr>
              <a:t>L</a:t>
            </a:r>
            <a:r>
              <a:rPr lang="es-ES" sz="2000" dirty="0" smtClean="0">
                <a:solidFill>
                  <a:schemeClr val="bg1"/>
                </a:solidFill>
              </a:rPr>
              <a:t>aura? A estas horas ya debe estar _________ Brasil visitando el Amazonas __________ científica destacada.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bg1"/>
                </a:solidFill>
              </a:rPr>
              <a:t>¡Menuda suerte tiene! ya me gustaría a mí poder viajar tanto…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es-E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bg1"/>
                </a:solidFill>
              </a:rPr>
              <a:t>________ estos informes de la asesoría, me he dado cuenta de que estamos yendo por mal camino. En un par de años estamos en </a:t>
            </a:r>
            <a:r>
              <a:rPr lang="es-ES" sz="2000" dirty="0" smtClean="0">
                <a:solidFill>
                  <a:schemeClr val="bg1"/>
                </a:solidFill>
              </a:rPr>
              <a:t>números </a:t>
            </a:r>
            <a:r>
              <a:rPr lang="es-ES" sz="2000" dirty="0" smtClean="0">
                <a:solidFill>
                  <a:schemeClr val="bg1"/>
                </a:solidFill>
              </a:rPr>
              <a:t>rojos.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bg1"/>
                </a:solidFill>
              </a:rPr>
              <a:t>¡No me digas eso! Que ________una bancarrota no hay empresa que sobreviva.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347864" y="234888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camino de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7092281" y="3610511"/>
            <a:ext cx="2051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rumbo a/camino de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4086808" y="3933056"/>
            <a:ext cx="1349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en razón de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971600" y="4797152"/>
            <a:ext cx="1349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A través de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3563888" y="566124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frente a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373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32" grpId="0"/>
      <p:bldP spid="33" grpId="0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b="1" dirty="0" smtClean="0">
                <a:solidFill>
                  <a:schemeClr val="accent6">
                    <a:lumMod val="75000"/>
                  </a:schemeClr>
                </a:solidFill>
              </a:rPr>
              <a:t>Tema 12: Más que palabras</a:t>
            </a:r>
            <a:endParaRPr lang="es-E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655" y="332656"/>
            <a:ext cx="14954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653725" y="1312615"/>
            <a:ext cx="794851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bg1"/>
                </a:solidFill>
              </a:rPr>
              <a:t>Completa estos diálogos con una  de estas locuciones:</a:t>
            </a:r>
          </a:p>
          <a:p>
            <a:r>
              <a:rPr lang="es-ES" sz="2000" b="1" i="1" dirty="0" smtClean="0">
                <a:solidFill>
                  <a:schemeClr val="accent6">
                    <a:lumMod val="50000"/>
                  </a:schemeClr>
                </a:solidFill>
              </a:rPr>
              <a:t>con relación a     </a:t>
            </a:r>
            <a:r>
              <a:rPr lang="es-ES" sz="2000" b="1" i="1" dirty="0" err="1" smtClean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s-ES" sz="2000" b="1" i="1" dirty="0" smtClean="0">
                <a:solidFill>
                  <a:schemeClr val="accent6">
                    <a:lumMod val="50000"/>
                  </a:schemeClr>
                </a:solidFill>
              </a:rPr>
              <a:t> fuerza de     con motivo de    </a:t>
            </a:r>
            <a:r>
              <a:rPr lang="es-ES" sz="2000" b="1" i="1" dirty="0" err="1" smtClean="0">
                <a:solidFill>
                  <a:schemeClr val="accent6">
                    <a:lumMod val="50000"/>
                  </a:schemeClr>
                </a:solidFill>
              </a:rPr>
              <a:t>de</a:t>
            </a:r>
            <a:r>
              <a:rPr lang="es-ES" sz="2000" b="1" i="1" dirty="0" smtClean="0">
                <a:solidFill>
                  <a:schemeClr val="accent6">
                    <a:lumMod val="50000"/>
                  </a:schemeClr>
                </a:solidFill>
              </a:rPr>
              <a:t> acuerdo con   en torno a         </a:t>
            </a:r>
          </a:p>
          <a:p>
            <a:endParaRPr lang="es-E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bg1"/>
                </a:solidFill>
              </a:rPr>
              <a:t>Nos hemos reunido aquí ___________ la celebración del decimocuarto aniversario de la fundación de esta empresa que…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s-ES" sz="2000" dirty="0">
                <a:solidFill>
                  <a:schemeClr val="bg1"/>
                </a:solidFill>
              </a:rPr>
              <a:t>¡</a:t>
            </a:r>
            <a:r>
              <a:rPr lang="es-ES" sz="2000" dirty="0" smtClean="0">
                <a:solidFill>
                  <a:schemeClr val="bg1"/>
                </a:solidFill>
              </a:rPr>
              <a:t>Perdone, Sr. Presidente! es el decimoquinto…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es-E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bg1"/>
                </a:solidFill>
              </a:rPr>
              <a:t>¡</a:t>
            </a:r>
            <a:r>
              <a:rPr lang="es-ES" sz="2000" dirty="0" err="1" smtClean="0">
                <a:solidFill>
                  <a:schemeClr val="bg1"/>
                </a:solidFill>
              </a:rPr>
              <a:t>Shuut</a:t>
            </a:r>
            <a:r>
              <a:rPr lang="es-ES" sz="2000" dirty="0" smtClean="0">
                <a:solidFill>
                  <a:schemeClr val="bg1"/>
                </a:solidFill>
              </a:rPr>
              <a:t>! ¡Calla, calla! que ya empieza el programa …</a:t>
            </a:r>
          </a:p>
          <a:p>
            <a:pPr algn="just"/>
            <a:r>
              <a:rPr lang="es-ES" sz="2000" dirty="0" smtClean="0">
                <a:solidFill>
                  <a:schemeClr val="bg1"/>
                </a:solidFill>
              </a:rPr>
              <a:t>….en </a:t>
            </a:r>
            <a:r>
              <a:rPr lang="es-ES" sz="2000" dirty="0">
                <a:solidFill>
                  <a:schemeClr val="bg1"/>
                </a:solidFill>
              </a:rPr>
              <a:t>la tertulia de esta tarde vamos a hablar de la última película de   Amenábar, </a:t>
            </a:r>
            <a:r>
              <a:rPr lang="es-ES" sz="2000" dirty="0" smtClean="0">
                <a:solidFill>
                  <a:schemeClr val="bg1"/>
                </a:solidFill>
              </a:rPr>
              <a:t>especialmente en todo lo que gira </a:t>
            </a:r>
            <a:r>
              <a:rPr lang="es-ES" sz="2000" dirty="0">
                <a:solidFill>
                  <a:schemeClr val="bg1"/>
                </a:solidFill>
              </a:rPr>
              <a:t>_________ </a:t>
            </a:r>
            <a:r>
              <a:rPr lang="es-ES" sz="2000" dirty="0" smtClean="0">
                <a:solidFill>
                  <a:schemeClr val="bg1"/>
                </a:solidFill>
              </a:rPr>
              <a:t>la </a:t>
            </a:r>
            <a:r>
              <a:rPr lang="es-ES" sz="2000" dirty="0">
                <a:solidFill>
                  <a:schemeClr val="bg1"/>
                </a:solidFill>
              </a:rPr>
              <a:t>imagen que se proyecta de...</a:t>
            </a:r>
          </a:p>
          <a:p>
            <a:pPr algn="just"/>
            <a:endParaRPr lang="es-E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bg1"/>
                </a:solidFill>
              </a:rPr>
              <a:t>Julio, _____________ lo que hablamos la semana pasada, tú te encargarás de las ventas del producto y yo de la publicidad, ¿no? 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bg1"/>
                </a:solidFill>
              </a:rPr>
              <a:t>Sí, claro. Oye, ___________ los futuros anuncios, ¿tenemos que usar esa canción? Me parece mala, aunque también tengo que decirte que, __________ oírla, ya no me parece tan horrible como al principio.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707904" y="216421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con motivo de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5508104" y="4056985"/>
            <a:ext cx="1183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en torno 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2601212" y="5589240"/>
            <a:ext cx="1538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con relación 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1714398" y="489981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de acuerdo con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051881" y="6207442"/>
            <a:ext cx="1538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a fuerza de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87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32" grpId="0"/>
      <p:bldP spid="33" grpId="0"/>
      <p:bldP spid="34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b="1" dirty="0" smtClean="0">
                <a:solidFill>
                  <a:schemeClr val="accent6">
                    <a:lumMod val="75000"/>
                  </a:schemeClr>
                </a:solidFill>
              </a:rPr>
              <a:t>Tema 12: Más que palabras</a:t>
            </a:r>
            <a:endParaRPr lang="es-E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655" y="332656"/>
            <a:ext cx="14954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683568" y="1373862"/>
            <a:ext cx="79485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solidFill>
                  <a:schemeClr val="bg1"/>
                </a:solidFill>
              </a:rPr>
              <a:t>Completa estos diálogos con una  de estas locuciones:</a:t>
            </a:r>
          </a:p>
          <a:p>
            <a:r>
              <a:rPr lang="es-ES" sz="2000" b="1" i="1" dirty="0" smtClean="0">
                <a:solidFill>
                  <a:schemeClr val="accent6">
                    <a:lumMod val="50000"/>
                  </a:schemeClr>
                </a:solidFill>
              </a:rPr>
              <a:t>por encima de   a lo largo de     en lo referente a     conforme a       lejos de         </a:t>
            </a:r>
          </a:p>
          <a:p>
            <a:endParaRPr lang="es-E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bg1"/>
                </a:solidFill>
              </a:rPr>
              <a:t>Carmen, __________ esta semana te voy a enviar lo que me has pedido.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bg1"/>
                </a:solidFill>
              </a:rPr>
              <a:t>¡Muy bien! Lo espero entonces, ¿eh?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es-E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bg1"/>
                </a:solidFill>
              </a:rPr>
              <a:t>Teresa, ¿cómo vas a hacer la paella? Piensa que ___________ todo está hacerla con cariño, así sale siempre.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bg1"/>
                </a:solidFill>
              </a:rPr>
              <a:t>Voy a hacerlo  </a:t>
            </a:r>
            <a:r>
              <a:rPr lang="es-ES" sz="2000" dirty="0">
                <a:solidFill>
                  <a:schemeClr val="bg1"/>
                </a:solidFill>
              </a:rPr>
              <a:t>_________ </a:t>
            </a:r>
            <a:r>
              <a:rPr lang="es-ES" sz="2000" dirty="0" smtClean="0">
                <a:solidFill>
                  <a:schemeClr val="bg1"/>
                </a:solidFill>
              </a:rPr>
              <a:t>lo que me contó Lourdes, que es valenciana y las hace muy bien. </a:t>
            </a:r>
          </a:p>
          <a:p>
            <a:pPr algn="just"/>
            <a:endParaRPr lang="es-ES" sz="20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bg1"/>
                </a:solidFill>
              </a:rPr>
              <a:t>Mira, Sonia, he hecho de todo en este trabajo y  ______ aborrecerlo, cada día me gusta más.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bg1"/>
                </a:solidFill>
              </a:rPr>
              <a:t>Sí, ya se te nota,  ______________  todo lo que sea hablar de tu trabajo, no veas cómo se te ilumina la cara.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979712" y="234888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a lo largo de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6012160" y="3534916"/>
            <a:ext cx="1800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por encima de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3250475" y="5661248"/>
            <a:ext cx="1733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en lo referente a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6317995" y="503176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lejos de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571918" y="4117955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conforme a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866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32" grpId="0"/>
      <p:bldP spid="33" grpId="0"/>
      <p:bldP spid="34" grpId="0"/>
      <p:bldP spid="11" grpId="0"/>
    </p:bldLst>
  </p:timing>
</p:sld>
</file>

<file path=ppt/theme/theme1.xml><?xml version="1.0" encoding="utf-8"?>
<a:theme xmlns:a="http://schemas.openxmlformats.org/drawingml/2006/main" name="Tema de Office">
  <a:themeElements>
    <a:clrScheme name="Personalizado 15">
      <a:dk1>
        <a:sysClr val="windowText" lastClr="000000"/>
      </a:dk1>
      <a:lt1>
        <a:srgbClr val="E9FBF9"/>
      </a:lt1>
      <a:dk2>
        <a:srgbClr val="94EFE3"/>
      </a:dk2>
      <a:lt2>
        <a:srgbClr val="C9F7F1"/>
      </a:lt2>
      <a:accent1>
        <a:srgbClr val="1AB39F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1475</TotalTime>
  <Words>1497</Words>
  <Application>Microsoft Office PowerPoint</Application>
  <PresentationFormat>Presentación en pantalla (4:3)</PresentationFormat>
  <Paragraphs>196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Tema 12: Más que palabras</vt:lpstr>
      <vt:lpstr>Tema 12: Más que palabras</vt:lpstr>
      <vt:lpstr>Tema 12: Más que palabras</vt:lpstr>
      <vt:lpstr>Tema 12: Más que palabras</vt:lpstr>
      <vt:lpstr>Tema 12: Más que palabras</vt:lpstr>
      <vt:lpstr>Tema 12: Más que palabras</vt:lpstr>
      <vt:lpstr>Tema 12: Más que palabras</vt:lpstr>
      <vt:lpstr>Tema 12: Más que palabras</vt:lpstr>
      <vt:lpstr>Tema 12: Más que palabras</vt:lpstr>
      <vt:lpstr>Tema 12: Más que palabras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Anna</dc:creator>
  <cp:lastModifiedBy>Anna</cp:lastModifiedBy>
  <cp:revision>132</cp:revision>
  <dcterms:created xsi:type="dcterms:W3CDTF">2014-09-11T16:16:25Z</dcterms:created>
  <dcterms:modified xsi:type="dcterms:W3CDTF">2014-11-09T18:41:34Z</dcterms:modified>
</cp:coreProperties>
</file>