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4" r:id="rId6"/>
    <p:sldId id="265" r:id="rId7"/>
    <p:sldId id="266"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B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5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8449137-83B4-4273-8E0E-8516529A0DF3}" type="datetimeFigureOut">
              <a:rPr lang="es-ES" smtClean="0"/>
              <a:pPr/>
              <a:t>08/11/2014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9D213FD-2DE2-4610-9868-4D8F051C4077}" type="slidenum">
              <a:rPr lang="es-ES" smtClean="0"/>
              <a:pPr/>
              <a:t>‹Nº›</a:t>
            </a:fld>
            <a:endParaRPr lang="es-ES"/>
          </a:p>
        </p:txBody>
      </p:sp>
    </p:spTree>
    <p:extLst>
      <p:ext uri="{BB962C8B-B14F-4D97-AF65-F5344CB8AC3E}">
        <p14:creationId xmlns:p14="http://schemas.microsoft.com/office/powerpoint/2010/main" val="306731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8449137-83B4-4273-8E0E-8516529A0DF3}" type="datetimeFigureOut">
              <a:rPr lang="es-ES" smtClean="0"/>
              <a:pPr/>
              <a:t>08/11/2014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9D213FD-2DE2-4610-9868-4D8F051C4077}" type="slidenum">
              <a:rPr lang="es-ES" smtClean="0"/>
              <a:pPr/>
              <a:t>‹Nº›</a:t>
            </a:fld>
            <a:endParaRPr lang="es-ES"/>
          </a:p>
        </p:txBody>
      </p:sp>
    </p:spTree>
    <p:extLst>
      <p:ext uri="{BB962C8B-B14F-4D97-AF65-F5344CB8AC3E}">
        <p14:creationId xmlns:p14="http://schemas.microsoft.com/office/powerpoint/2010/main" val="508713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8449137-83B4-4273-8E0E-8516529A0DF3}" type="datetimeFigureOut">
              <a:rPr lang="es-ES" smtClean="0"/>
              <a:pPr/>
              <a:t>08/11/2014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9D213FD-2DE2-4610-9868-4D8F051C4077}" type="slidenum">
              <a:rPr lang="es-ES" smtClean="0"/>
              <a:pPr/>
              <a:t>‹Nº›</a:t>
            </a:fld>
            <a:endParaRPr lang="es-ES"/>
          </a:p>
        </p:txBody>
      </p:sp>
    </p:spTree>
    <p:extLst>
      <p:ext uri="{BB962C8B-B14F-4D97-AF65-F5344CB8AC3E}">
        <p14:creationId xmlns:p14="http://schemas.microsoft.com/office/powerpoint/2010/main" val="4079364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8449137-83B4-4273-8E0E-8516529A0DF3}" type="datetimeFigureOut">
              <a:rPr lang="es-ES" smtClean="0"/>
              <a:pPr/>
              <a:t>08/11/2014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9D213FD-2DE2-4610-9868-4D8F051C4077}" type="slidenum">
              <a:rPr lang="es-ES" smtClean="0"/>
              <a:pPr/>
              <a:t>‹Nº›</a:t>
            </a:fld>
            <a:endParaRPr lang="es-ES"/>
          </a:p>
        </p:txBody>
      </p:sp>
    </p:spTree>
    <p:extLst>
      <p:ext uri="{BB962C8B-B14F-4D97-AF65-F5344CB8AC3E}">
        <p14:creationId xmlns:p14="http://schemas.microsoft.com/office/powerpoint/2010/main" val="841340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8449137-83B4-4273-8E0E-8516529A0DF3}" type="datetimeFigureOut">
              <a:rPr lang="es-ES" smtClean="0"/>
              <a:pPr/>
              <a:t>08/11/2014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9D213FD-2DE2-4610-9868-4D8F051C4077}" type="slidenum">
              <a:rPr lang="es-ES" smtClean="0"/>
              <a:pPr/>
              <a:t>‹Nº›</a:t>
            </a:fld>
            <a:endParaRPr lang="es-ES"/>
          </a:p>
        </p:txBody>
      </p:sp>
    </p:spTree>
    <p:extLst>
      <p:ext uri="{BB962C8B-B14F-4D97-AF65-F5344CB8AC3E}">
        <p14:creationId xmlns:p14="http://schemas.microsoft.com/office/powerpoint/2010/main" val="475760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8449137-83B4-4273-8E0E-8516529A0DF3}" type="datetimeFigureOut">
              <a:rPr lang="es-ES" smtClean="0"/>
              <a:pPr/>
              <a:t>08/11/2014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9D213FD-2DE2-4610-9868-4D8F051C4077}" type="slidenum">
              <a:rPr lang="es-ES" smtClean="0"/>
              <a:pPr/>
              <a:t>‹Nº›</a:t>
            </a:fld>
            <a:endParaRPr lang="es-ES"/>
          </a:p>
        </p:txBody>
      </p:sp>
    </p:spTree>
    <p:extLst>
      <p:ext uri="{BB962C8B-B14F-4D97-AF65-F5344CB8AC3E}">
        <p14:creationId xmlns:p14="http://schemas.microsoft.com/office/powerpoint/2010/main" val="337915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8449137-83B4-4273-8E0E-8516529A0DF3}" type="datetimeFigureOut">
              <a:rPr lang="es-ES" smtClean="0"/>
              <a:pPr/>
              <a:t>08/11/2014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09D213FD-2DE2-4610-9868-4D8F051C4077}" type="slidenum">
              <a:rPr lang="es-ES" smtClean="0"/>
              <a:pPr/>
              <a:t>‹Nº›</a:t>
            </a:fld>
            <a:endParaRPr lang="es-ES"/>
          </a:p>
        </p:txBody>
      </p:sp>
    </p:spTree>
    <p:extLst>
      <p:ext uri="{BB962C8B-B14F-4D97-AF65-F5344CB8AC3E}">
        <p14:creationId xmlns:p14="http://schemas.microsoft.com/office/powerpoint/2010/main" val="3016127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8449137-83B4-4273-8E0E-8516529A0DF3}" type="datetimeFigureOut">
              <a:rPr lang="es-ES" smtClean="0"/>
              <a:pPr/>
              <a:t>08/11/2014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09D213FD-2DE2-4610-9868-4D8F051C4077}" type="slidenum">
              <a:rPr lang="es-ES" smtClean="0"/>
              <a:pPr/>
              <a:t>‹Nº›</a:t>
            </a:fld>
            <a:endParaRPr lang="es-ES"/>
          </a:p>
        </p:txBody>
      </p:sp>
    </p:spTree>
    <p:extLst>
      <p:ext uri="{BB962C8B-B14F-4D97-AF65-F5344CB8AC3E}">
        <p14:creationId xmlns:p14="http://schemas.microsoft.com/office/powerpoint/2010/main" val="2232859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8449137-83B4-4273-8E0E-8516529A0DF3}" type="datetimeFigureOut">
              <a:rPr lang="es-ES" smtClean="0"/>
              <a:pPr/>
              <a:t>08/11/2014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09D213FD-2DE2-4610-9868-4D8F051C4077}" type="slidenum">
              <a:rPr lang="es-ES" smtClean="0"/>
              <a:pPr/>
              <a:t>‹Nº›</a:t>
            </a:fld>
            <a:endParaRPr lang="es-ES"/>
          </a:p>
        </p:txBody>
      </p:sp>
    </p:spTree>
    <p:extLst>
      <p:ext uri="{BB962C8B-B14F-4D97-AF65-F5344CB8AC3E}">
        <p14:creationId xmlns:p14="http://schemas.microsoft.com/office/powerpoint/2010/main" val="2433505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8449137-83B4-4273-8E0E-8516529A0DF3}" type="datetimeFigureOut">
              <a:rPr lang="es-ES" smtClean="0"/>
              <a:pPr/>
              <a:t>08/11/2014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9D213FD-2DE2-4610-9868-4D8F051C4077}" type="slidenum">
              <a:rPr lang="es-ES" smtClean="0"/>
              <a:pPr/>
              <a:t>‹Nº›</a:t>
            </a:fld>
            <a:endParaRPr lang="es-ES"/>
          </a:p>
        </p:txBody>
      </p:sp>
    </p:spTree>
    <p:extLst>
      <p:ext uri="{BB962C8B-B14F-4D97-AF65-F5344CB8AC3E}">
        <p14:creationId xmlns:p14="http://schemas.microsoft.com/office/powerpoint/2010/main" val="1783376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8449137-83B4-4273-8E0E-8516529A0DF3}" type="datetimeFigureOut">
              <a:rPr lang="es-ES" smtClean="0"/>
              <a:pPr/>
              <a:t>08/11/2014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9D213FD-2DE2-4610-9868-4D8F051C4077}" type="slidenum">
              <a:rPr lang="es-ES" smtClean="0"/>
              <a:pPr/>
              <a:t>‹Nº›</a:t>
            </a:fld>
            <a:endParaRPr lang="es-ES"/>
          </a:p>
        </p:txBody>
      </p:sp>
    </p:spTree>
    <p:extLst>
      <p:ext uri="{BB962C8B-B14F-4D97-AF65-F5344CB8AC3E}">
        <p14:creationId xmlns:p14="http://schemas.microsoft.com/office/powerpoint/2010/main" val="30041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449137-83B4-4273-8E0E-8516529A0DF3}" type="datetimeFigureOut">
              <a:rPr lang="es-ES" smtClean="0"/>
              <a:pPr/>
              <a:t>08/11/2014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D213FD-2DE2-4610-9868-4D8F051C4077}" type="slidenum">
              <a:rPr lang="es-ES" smtClean="0"/>
              <a:pPr/>
              <a:t>‹Nº›</a:t>
            </a:fld>
            <a:endParaRPr lang="es-ES"/>
          </a:p>
        </p:txBody>
      </p:sp>
    </p:spTree>
    <p:extLst>
      <p:ext uri="{BB962C8B-B14F-4D97-AF65-F5344CB8AC3E}">
        <p14:creationId xmlns:p14="http://schemas.microsoft.com/office/powerpoint/2010/main" val="368487323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solidFill>
            <a:schemeClr val="accent6">
              <a:lumMod val="60000"/>
              <a:lumOff val="40000"/>
            </a:schemeClr>
          </a:solidFill>
          <a:ln>
            <a:solidFill>
              <a:schemeClr val="accent1"/>
            </a:solidFill>
          </a:ln>
        </p:spPr>
        <p:txBody>
          <a:bodyPr/>
          <a:lstStyle/>
          <a:p>
            <a:r>
              <a:rPr lang="es-ES" b="1" dirty="0" smtClean="0">
                <a:solidFill>
                  <a:schemeClr val="accent6">
                    <a:lumMod val="75000"/>
                  </a:schemeClr>
                </a:solidFill>
              </a:rPr>
              <a:t>Tema 12: Más que palabras</a:t>
            </a:r>
            <a:endParaRPr lang="es-ES" b="1" dirty="0">
              <a:solidFill>
                <a:schemeClr val="accent6">
                  <a:lumMod val="75000"/>
                </a:schemeClr>
              </a:solidFill>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3568" y="3933056"/>
            <a:ext cx="2634234" cy="1728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42618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b="1" dirty="0" smtClean="0">
                <a:solidFill>
                  <a:schemeClr val="accent6">
                    <a:lumMod val="75000"/>
                  </a:schemeClr>
                </a:solidFill>
              </a:rPr>
              <a:t>Tema 12: Más que palabras</a:t>
            </a:r>
            <a:endParaRPr lang="es-ES" sz="3600" b="1" dirty="0">
              <a:solidFill>
                <a:schemeClr val="accent6">
                  <a:lumMod val="75000"/>
                </a:schemeClr>
              </a:solidFill>
            </a:endParaRPr>
          </a:p>
        </p:txBody>
      </p:sp>
      <p:sp>
        <p:nvSpPr>
          <p:cNvPr id="5" name="4 CuadroTexto"/>
          <p:cNvSpPr txBox="1"/>
          <p:nvPr/>
        </p:nvSpPr>
        <p:spPr>
          <a:xfrm>
            <a:off x="579842" y="1198932"/>
            <a:ext cx="7808582" cy="1200329"/>
          </a:xfrm>
          <a:prstGeom prst="rect">
            <a:avLst/>
          </a:prstGeom>
          <a:noFill/>
        </p:spPr>
        <p:txBody>
          <a:bodyPr wrap="square" rtlCol="0">
            <a:spAutoFit/>
          </a:bodyPr>
          <a:lstStyle/>
          <a:p>
            <a:pPr algn="just"/>
            <a:r>
              <a:rPr lang="es-ES" dirty="0" smtClean="0">
                <a:solidFill>
                  <a:schemeClr val="bg1"/>
                </a:solidFill>
              </a:rPr>
              <a:t>En español, no es habitual encontrar dos preposiciones juntas, pero hay algunas combinaciones en</a:t>
            </a:r>
            <a:r>
              <a:rPr lang="es-ES" dirty="0" smtClean="0">
                <a:solidFill>
                  <a:srgbClr val="FF0000"/>
                </a:solidFill>
              </a:rPr>
              <a:t> </a:t>
            </a:r>
            <a:r>
              <a:rPr lang="es-ES" dirty="0" smtClean="0">
                <a:solidFill>
                  <a:schemeClr val="bg1"/>
                </a:solidFill>
              </a:rPr>
              <a:t>las que esto sí es posible. </a:t>
            </a:r>
          </a:p>
          <a:p>
            <a:pPr algn="just"/>
            <a:r>
              <a:rPr lang="es-ES" dirty="0" smtClean="0">
                <a:solidFill>
                  <a:schemeClr val="bg1"/>
                </a:solidFill>
              </a:rPr>
              <a:t>Podemos encontrar:</a:t>
            </a:r>
          </a:p>
          <a:p>
            <a:pPr algn="just"/>
            <a:r>
              <a:rPr lang="es-ES" b="1" dirty="0" smtClean="0">
                <a:solidFill>
                  <a:schemeClr val="bg1"/>
                </a:solidFill>
              </a:rPr>
              <a:t>preposición</a:t>
            </a:r>
            <a:r>
              <a:rPr lang="es-ES" dirty="0" smtClean="0">
                <a:solidFill>
                  <a:schemeClr val="bg1"/>
                </a:solidFill>
              </a:rPr>
              <a:t> + </a:t>
            </a:r>
            <a:r>
              <a:rPr lang="es-ES" b="1" dirty="0" smtClean="0">
                <a:solidFill>
                  <a:schemeClr val="bg1"/>
                </a:solidFill>
              </a:rPr>
              <a:t>preposición</a:t>
            </a:r>
            <a:r>
              <a:rPr lang="es-ES" dirty="0" smtClean="0">
                <a:solidFill>
                  <a:schemeClr val="bg1"/>
                </a:solidFill>
              </a:rPr>
              <a:t> o </a:t>
            </a:r>
            <a:r>
              <a:rPr lang="es-ES" b="1" dirty="0" smtClean="0">
                <a:solidFill>
                  <a:schemeClr val="bg1"/>
                </a:solidFill>
              </a:rPr>
              <a:t>preposición</a:t>
            </a:r>
            <a:r>
              <a:rPr lang="es-ES" dirty="0" smtClean="0">
                <a:solidFill>
                  <a:schemeClr val="bg1"/>
                </a:solidFill>
              </a:rPr>
              <a:t> + </a:t>
            </a:r>
            <a:r>
              <a:rPr lang="es-ES" b="1" dirty="0" smtClean="0">
                <a:solidFill>
                  <a:schemeClr val="bg1"/>
                </a:solidFill>
              </a:rPr>
              <a:t>adverbio</a:t>
            </a:r>
            <a:r>
              <a:rPr lang="es-ES" dirty="0" smtClean="0">
                <a:solidFill>
                  <a:schemeClr val="bg1"/>
                </a:solidFill>
              </a:rPr>
              <a:t> ( o al revés).</a:t>
            </a:r>
            <a:endParaRPr lang="es-ES" dirty="0">
              <a:solidFill>
                <a:schemeClr val="bg1"/>
              </a:solidFill>
            </a:endParaRPr>
          </a:p>
        </p:txBody>
      </p:sp>
      <p:sp>
        <p:nvSpPr>
          <p:cNvPr id="6" name="5 Rectángulo redondeado"/>
          <p:cNvSpPr/>
          <p:nvPr/>
        </p:nvSpPr>
        <p:spPr>
          <a:xfrm>
            <a:off x="694285" y="2490230"/>
            <a:ext cx="576064"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6">
                    <a:lumMod val="50000"/>
                  </a:schemeClr>
                </a:solidFill>
              </a:rPr>
              <a:t>de</a:t>
            </a:r>
          </a:p>
        </p:txBody>
      </p:sp>
      <p:sp>
        <p:nvSpPr>
          <p:cNvPr id="9" name="8 Rectángulo redondeado"/>
          <p:cNvSpPr/>
          <p:nvPr/>
        </p:nvSpPr>
        <p:spPr>
          <a:xfrm>
            <a:off x="1482899" y="2465373"/>
            <a:ext cx="786569"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entre</a:t>
            </a:r>
            <a:endParaRPr lang="es-ES" dirty="0">
              <a:solidFill>
                <a:schemeClr val="accent6">
                  <a:lumMod val="50000"/>
                </a:schemeClr>
              </a:solidFill>
            </a:endParaRPr>
          </a:p>
        </p:txBody>
      </p:sp>
      <p:sp>
        <p:nvSpPr>
          <p:cNvPr id="10" name="9 Rectángulo redondeado"/>
          <p:cNvSpPr/>
          <p:nvPr/>
        </p:nvSpPr>
        <p:spPr>
          <a:xfrm>
            <a:off x="2328899" y="2490230"/>
            <a:ext cx="6649119" cy="667518"/>
          </a:xfrm>
          <a:prstGeom prst="roundRect">
            <a:avLst/>
          </a:prstGeom>
          <a:solidFill>
            <a:schemeClr val="accent6">
              <a:lumMod val="40000"/>
              <a:lumOff val="60000"/>
            </a:schemeClr>
          </a:solidFill>
          <a:ln w="19050"/>
        </p:spPr>
        <p:style>
          <a:lnRef idx="2">
            <a:schemeClr val="accent1"/>
          </a:lnRef>
          <a:fillRef idx="1">
            <a:schemeClr val="lt1"/>
          </a:fillRef>
          <a:effectRef idx="0">
            <a:schemeClr val="accent1"/>
          </a:effectRef>
          <a:fontRef idx="minor">
            <a:schemeClr val="dk1"/>
          </a:fontRef>
        </p:style>
        <p:txBody>
          <a:bodyPr rtlCol="0" anchor="ctr"/>
          <a:lstStyle/>
          <a:p>
            <a:pPr algn="just"/>
            <a:r>
              <a:rPr lang="es-ES" dirty="0" smtClean="0">
                <a:solidFill>
                  <a:schemeClr val="bg1"/>
                </a:solidFill>
              </a:rPr>
              <a:t>La </a:t>
            </a:r>
            <a:r>
              <a:rPr lang="es-ES" dirty="0">
                <a:solidFill>
                  <a:schemeClr val="bg1"/>
                </a:solidFill>
              </a:rPr>
              <a:t>preposición </a:t>
            </a:r>
            <a:r>
              <a:rPr lang="es-ES" i="1" dirty="0">
                <a:solidFill>
                  <a:srgbClr val="7030A0"/>
                </a:solidFill>
              </a:rPr>
              <a:t>de</a:t>
            </a:r>
            <a:r>
              <a:rPr lang="es-ES" i="1" dirty="0">
                <a:solidFill>
                  <a:schemeClr val="bg1"/>
                </a:solidFill>
              </a:rPr>
              <a:t> </a:t>
            </a:r>
            <a:r>
              <a:rPr lang="es-ES" dirty="0" smtClean="0">
                <a:solidFill>
                  <a:schemeClr val="bg1"/>
                </a:solidFill>
              </a:rPr>
              <a:t>se usa con verbos que suelen ir con ella </a:t>
            </a:r>
            <a:r>
              <a:rPr lang="es-ES" i="1" dirty="0" smtClean="0">
                <a:solidFill>
                  <a:schemeClr val="bg1"/>
                </a:solidFill>
              </a:rPr>
              <a:t>(</a:t>
            </a:r>
            <a:r>
              <a:rPr lang="es-ES" dirty="0" err="1" smtClean="0">
                <a:solidFill>
                  <a:schemeClr val="bg1"/>
                </a:solidFill>
              </a:rPr>
              <a:t>ej</a:t>
            </a:r>
            <a:r>
              <a:rPr lang="es-ES" dirty="0" smtClean="0">
                <a:solidFill>
                  <a:schemeClr val="bg1"/>
                </a:solidFill>
              </a:rPr>
              <a:t>: </a:t>
            </a:r>
            <a:r>
              <a:rPr lang="es-ES" i="1" dirty="0" smtClean="0">
                <a:solidFill>
                  <a:schemeClr val="bg1"/>
                </a:solidFill>
              </a:rPr>
              <a:t>salir de, venir de, sacar de…). </a:t>
            </a:r>
            <a:r>
              <a:rPr lang="es-ES" i="1" dirty="0">
                <a:solidFill>
                  <a:srgbClr val="7030A0"/>
                </a:solidFill>
              </a:rPr>
              <a:t>Entre</a:t>
            </a:r>
            <a:r>
              <a:rPr lang="es-ES" dirty="0">
                <a:solidFill>
                  <a:schemeClr val="bg1"/>
                </a:solidFill>
              </a:rPr>
              <a:t> sitúa algo entre dos cosas. </a:t>
            </a:r>
            <a:endParaRPr lang="es-ES" i="1" dirty="0" smtClean="0">
              <a:solidFill>
                <a:schemeClr val="bg1"/>
              </a:solidFill>
            </a:endParaRPr>
          </a:p>
        </p:txBody>
      </p:sp>
      <p:sp>
        <p:nvSpPr>
          <p:cNvPr id="11" name="10 Rectángulo redondeado"/>
          <p:cNvSpPr/>
          <p:nvPr/>
        </p:nvSpPr>
        <p:spPr>
          <a:xfrm>
            <a:off x="603033" y="4034846"/>
            <a:ext cx="570545"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6">
                    <a:lumMod val="50000"/>
                  </a:schemeClr>
                </a:solidFill>
              </a:rPr>
              <a:t>de</a:t>
            </a:r>
          </a:p>
        </p:txBody>
      </p:sp>
      <p:sp>
        <p:nvSpPr>
          <p:cNvPr id="13" name="12 Rectángulo redondeado"/>
          <p:cNvSpPr/>
          <p:nvPr/>
        </p:nvSpPr>
        <p:spPr>
          <a:xfrm>
            <a:off x="1407809" y="4050451"/>
            <a:ext cx="786594"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6">
                    <a:lumMod val="50000"/>
                  </a:schemeClr>
                </a:solidFill>
              </a:rPr>
              <a:t>hasta</a:t>
            </a:r>
          </a:p>
        </p:txBody>
      </p:sp>
      <p:sp>
        <p:nvSpPr>
          <p:cNvPr id="14" name="13 Rectángulo redondeado"/>
          <p:cNvSpPr/>
          <p:nvPr/>
        </p:nvSpPr>
        <p:spPr>
          <a:xfrm>
            <a:off x="2278992" y="4008906"/>
            <a:ext cx="6646043" cy="1224136"/>
          </a:xfrm>
          <a:prstGeom prst="roundRect">
            <a:avLst/>
          </a:prstGeom>
          <a:solidFill>
            <a:schemeClr val="accent6">
              <a:lumMod val="40000"/>
              <a:lumOff val="60000"/>
            </a:schemeClr>
          </a:solidFill>
          <a:ln w="19050"/>
        </p:spPr>
        <p:style>
          <a:lnRef idx="2">
            <a:schemeClr val="accent1"/>
          </a:lnRef>
          <a:fillRef idx="1">
            <a:schemeClr val="lt1"/>
          </a:fillRef>
          <a:effectRef idx="0">
            <a:schemeClr val="accent1"/>
          </a:effectRef>
          <a:fontRef idx="minor">
            <a:schemeClr val="dk1"/>
          </a:fontRef>
        </p:style>
        <p:txBody>
          <a:bodyPr rtlCol="0" anchor="ctr"/>
          <a:lstStyle/>
          <a:p>
            <a:pPr algn="just"/>
            <a:r>
              <a:rPr lang="es-ES" dirty="0" smtClean="0">
                <a:solidFill>
                  <a:schemeClr val="bg1"/>
                </a:solidFill>
              </a:rPr>
              <a:t>La preposición </a:t>
            </a:r>
            <a:r>
              <a:rPr lang="es-ES" i="1" dirty="0" smtClean="0">
                <a:solidFill>
                  <a:srgbClr val="7030A0"/>
                </a:solidFill>
              </a:rPr>
              <a:t>de</a:t>
            </a:r>
            <a:r>
              <a:rPr lang="es-ES" i="1" dirty="0" smtClean="0">
                <a:solidFill>
                  <a:schemeClr val="bg1"/>
                </a:solidFill>
              </a:rPr>
              <a:t> </a:t>
            </a:r>
            <a:r>
              <a:rPr lang="es-ES" dirty="0" smtClean="0">
                <a:solidFill>
                  <a:schemeClr val="bg1"/>
                </a:solidFill>
              </a:rPr>
              <a:t>viene determinada por el verbo (</a:t>
            </a:r>
            <a:r>
              <a:rPr lang="es-ES" dirty="0" err="1" smtClean="0">
                <a:solidFill>
                  <a:schemeClr val="bg1"/>
                </a:solidFill>
              </a:rPr>
              <a:t>ej</a:t>
            </a:r>
            <a:r>
              <a:rPr lang="es-ES" dirty="0" smtClean="0">
                <a:solidFill>
                  <a:schemeClr val="bg1"/>
                </a:solidFill>
              </a:rPr>
              <a:t>: </a:t>
            </a:r>
            <a:r>
              <a:rPr lang="es-ES" i="1" dirty="0" smtClean="0">
                <a:solidFill>
                  <a:schemeClr val="bg1"/>
                </a:solidFill>
              </a:rPr>
              <a:t>venir de</a:t>
            </a:r>
            <a:r>
              <a:rPr lang="es-ES" dirty="0" smtClean="0">
                <a:solidFill>
                  <a:schemeClr val="bg1"/>
                </a:solidFill>
              </a:rPr>
              <a:t>…) o el nombre (</a:t>
            </a:r>
            <a:r>
              <a:rPr lang="es-ES" dirty="0" err="1" smtClean="0">
                <a:solidFill>
                  <a:schemeClr val="bg1"/>
                </a:solidFill>
              </a:rPr>
              <a:t>ej</a:t>
            </a:r>
            <a:r>
              <a:rPr lang="es-ES" dirty="0" smtClean="0">
                <a:solidFill>
                  <a:schemeClr val="bg1"/>
                </a:solidFill>
              </a:rPr>
              <a:t>: </a:t>
            </a:r>
            <a:r>
              <a:rPr lang="es-ES" i="1" dirty="0" smtClean="0">
                <a:solidFill>
                  <a:schemeClr val="bg1"/>
                </a:solidFill>
              </a:rPr>
              <a:t>descenso de…</a:t>
            </a:r>
            <a:r>
              <a:rPr lang="es-ES" dirty="0" smtClean="0">
                <a:solidFill>
                  <a:schemeClr val="bg1"/>
                </a:solidFill>
              </a:rPr>
              <a:t>). </a:t>
            </a:r>
            <a:r>
              <a:rPr lang="es-ES" i="1" dirty="0">
                <a:solidFill>
                  <a:srgbClr val="7030A0"/>
                </a:solidFill>
              </a:rPr>
              <a:t>Hasta</a:t>
            </a:r>
            <a:r>
              <a:rPr lang="es-ES" dirty="0">
                <a:solidFill>
                  <a:srgbClr val="7030A0"/>
                </a:solidFill>
              </a:rPr>
              <a:t> </a:t>
            </a:r>
            <a:r>
              <a:rPr lang="es-ES" dirty="0">
                <a:solidFill>
                  <a:schemeClr val="bg1"/>
                </a:solidFill>
              </a:rPr>
              <a:t>- preposición- marca el </a:t>
            </a:r>
            <a:r>
              <a:rPr lang="es-ES" dirty="0" smtClean="0">
                <a:solidFill>
                  <a:schemeClr val="bg1"/>
                </a:solidFill>
              </a:rPr>
              <a:t>límite de algo. </a:t>
            </a:r>
            <a:r>
              <a:rPr lang="es-ES" i="1" dirty="0">
                <a:solidFill>
                  <a:srgbClr val="7030A0"/>
                </a:solidFill>
              </a:rPr>
              <a:t>Hasta</a:t>
            </a:r>
            <a:r>
              <a:rPr lang="es-ES" dirty="0">
                <a:solidFill>
                  <a:srgbClr val="7030A0"/>
                </a:solidFill>
              </a:rPr>
              <a:t> </a:t>
            </a:r>
            <a:r>
              <a:rPr lang="es-ES" dirty="0">
                <a:solidFill>
                  <a:schemeClr val="bg1"/>
                </a:solidFill>
              </a:rPr>
              <a:t>- </a:t>
            </a:r>
            <a:r>
              <a:rPr lang="es-ES" dirty="0" smtClean="0">
                <a:solidFill>
                  <a:schemeClr val="bg1"/>
                </a:solidFill>
              </a:rPr>
              <a:t>adverbio- señala </a:t>
            </a:r>
            <a:r>
              <a:rPr lang="es-ES" dirty="0">
                <a:solidFill>
                  <a:schemeClr val="bg1"/>
                </a:solidFill>
              </a:rPr>
              <a:t>la sorpresa por ver </a:t>
            </a:r>
            <a:r>
              <a:rPr lang="es-ES" dirty="0" smtClean="0">
                <a:solidFill>
                  <a:schemeClr val="bg1"/>
                </a:solidFill>
              </a:rPr>
              <a:t>dónde </a:t>
            </a:r>
            <a:r>
              <a:rPr lang="es-ES" dirty="0">
                <a:solidFill>
                  <a:schemeClr val="bg1"/>
                </a:solidFill>
              </a:rPr>
              <a:t>llega el </a:t>
            </a:r>
            <a:r>
              <a:rPr lang="es-ES" dirty="0" smtClean="0">
                <a:solidFill>
                  <a:schemeClr val="bg1"/>
                </a:solidFill>
              </a:rPr>
              <a:t>límite; aquí equivale a </a:t>
            </a:r>
            <a:r>
              <a:rPr lang="es-ES" i="1" dirty="0" smtClean="0">
                <a:solidFill>
                  <a:schemeClr val="bg1"/>
                </a:solidFill>
              </a:rPr>
              <a:t>incluso</a:t>
            </a:r>
            <a:r>
              <a:rPr lang="es-ES" dirty="0">
                <a:solidFill>
                  <a:schemeClr val="bg1"/>
                </a:solidFill>
              </a:rPr>
              <a:t>.</a:t>
            </a:r>
            <a:endParaRPr lang="es-ES" i="1" dirty="0" smtClean="0">
              <a:solidFill>
                <a:schemeClr val="bg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6655" y="332656"/>
            <a:ext cx="1495425" cy="98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2 CuadroTexto"/>
          <p:cNvSpPr txBox="1"/>
          <p:nvPr/>
        </p:nvSpPr>
        <p:spPr>
          <a:xfrm>
            <a:off x="1259633" y="2490230"/>
            <a:ext cx="197246" cy="369332"/>
          </a:xfrm>
          <a:prstGeom prst="rect">
            <a:avLst/>
          </a:prstGeom>
          <a:noFill/>
        </p:spPr>
        <p:txBody>
          <a:bodyPr wrap="square" rtlCol="0">
            <a:spAutoFit/>
          </a:bodyPr>
          <a:lstStyle/>
          <a:p>
            <a:pPr algn="ctr"/>
            <a:r>
              <a:rPr lang="es-ES" b="1" dirty="0">
                <a:solidFill>
                  <a:schemeClr val="accent6">
                    <a:lumMod val="50000"/>
                  </a:schemeClr>
                </a:solidFill>
              </a:rPr>
              <a:t>+</a:t>
            </a:r>
          </a:p>
        </p:txBody>
      </p:sp>
      <p:sp>
        <p:nvSpPr>
          <p:cNvPr id="7" name="6 Rectángulo redondeado"/>
          <p:cNvSpPr/>
          <p:nvPr/>
        </p:nvSpPr>
        <p:spPr>
          <a:xfrm>
            <a:off x="2347365" y="3253852"/>
            <a:ext cx="6672361" cy="4143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Lo vi sacar </a:t>
            </a:r>
            <a:r>
              <a:rPr lang="es-ES" i="1" dirty="0" smtClean="0">
                <a:solidFill>
                  <a:srgbClr val="7030A0"/>
                </a:solidFill>
              </a:rPr>
              <a:t>de entre </a:t>
            </a:r>
            <a:r>
              <a:rPr lang="es-ES" i="1" dirty="0" smtClean="0"/>
              <a:t>las rocas una botella con un mensaje.</a:t>
            </a:r>
            <a:endParaRPr lang="es-ES" i="1" dirty="0"/>
          </a:p>
        </p:txBody>
      </p:sp>
      <p:sp>
        <p:nvSpPr>
          <p:cNvPr id="21" name="20 CuadroTexto"/>
          <p:cNvSpPr txBox="1"/>
          <p:nvPr/>
        </p:nvSpPr>
        <p:spPr>
          <a:xfrm>
            <a:off x="1180153" y="4008906"/>
            <a:ext cx="200588" cy="369332"/>
          </a:xfrm>
          <a:prstGeom prst="rect">
            <a:avLst/>
          </a:prstGeom>
          <a:noFill/>
        </p:spPr>
        <p:txBody>
          <a:bodyPr wrap="square" rtlCol="0">
            <a:spAutoFit/>
          </a:bodyPr>
          <a:lstStyle/>
          <a:p>
            <a:pPr algn="ctr"/>
            <a:r>
              <a:rPr lang="es-ES" b="1" dirty="0">
                <a:solidFill>
                  <a:schemeClr val="accent6">
                    <a:lumMod val="50000"/>
                  </a:schemeClr>
                </a:solidFill>
              </a:rPr>
              <a:t>+</a:t>
            </a:r>
          </a:p>
        </p:txBody>
      </p:sp>
      <p:sp>
        <p:nvSpPr>
          <p:cNvPr id="23" name="22 Rectángulo redondeado"/>
          <p:cNvSpPr/>
          <p:nvPr/>
        </p:nvSpPr>
        <p:spPr>
          <a:xfrm>
            <a:off x="2328899" y="5949280"/>
            <a:ext cx="6596136" cy="5040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Hablamos </a:t>
            </a:r>
            <a:r>
              <a:rPr lang="es-ES" i="1" dirty="0" smtClean="0">
                <a:solidFill>
                  <a:srgbClr val="7030A0"/>
                </a:solidFill>
              </a:rPr>
              <a:t>hasta de </a:t>
            </a:r>
            <a:r>
              <a:rPr lang="es-ES" i="1" dirty="0" smtClean="0"/>
              <a:t>religión. </a:t>
            </a:r>
            <a:endParaRPr lang="es-ES" i="1" dirty="0"/>
          </a:p>
        </p:txBody>
      </p:sp>
      <p:sp>
        <p:nvSpPr>
          <p:cNvPr id="24" name="23 Rectángulo redondeado"/>
          <p:cNvSpPr/>
          <p:nvPr/>
        </p:nvSpPr>
        <p:spPr>
          <a:xfrm>
            <a:off x="2269468" y="5301208"/>
            <a:ext cx="6687590"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Este portátil tiene una batería con una carga </a:t>
            </a:r>
            <a:r>
              <a:rPr lang="es-ES" i="1" dirty="0" smtClean="0">
                <a:solidFill>
                  <a:srgbClr val="7030A0"/>
                </a:solidFill>
              </a:rPr>
              <a:t>de hasta </a:t>
            </a:r>
            <a:r>
              <a:rPr lang="es-ES" i="1" dirty="0" smtClean="0">
                <a:solidFill>
                  <a:srgbClr val="FBFBFB"/>
                </a:solidFill>
              </a:rPr>
              <a:t>5 horas.</a:t>
            </a:r>
          </a:p>
        </p:txBody>
      </p:sp>
      <p:sp>
        <p:nvSpPr>
          <p:cNvPr id="16" name="15 Rectángulo redondeado"/>
          <p:cNvSpPr/>
          <p:nvPr/>
        </p:nvSpPr>
        <p:spPr>
          <a:xfrm>
            <a:off x="495008" y="4770903"/>
            <a:ext cx="786594"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6">
                    <a:lumMod val="50000"/>
                  </a:schemeClr>
                </a:solidFill>
              </a:rPr>
              <a:t>hasta</a:t>
            </a:r>
          </a:p>
        </p:txBody>
      </p:sp>
      <p:sp>
        <p:nvSpPr>
          <p:cNvPr id="17" name="16 Rectángulo redondeado"/>
          <p:cNvSpPr/>
          <p:nvPr/>
        </p:nvSpPr>
        <p:spPr>
          <a:xfrm>
            <a:off x="1523002" y="4770903"/>
            <a:ext cx="570545"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6">
                    <a:lumMod val="50000"/>
                  </a:schemeClr>
                </a:solidFill>
              </a:rPr>
              <a:t>de</a:t>
            </a:r>
          </a:p>
        </p:txBody>
      </p:sp>
      <p:sp>
        <p:nvSpPr>
          <p:cNvPr id="18" name="17 CuadroTexto"/>
          <p:cNvSpPr txBox="1"/>
          <p:nvPr/>
        </p:nvSpPr>
        <p:spPr>
          <a:xfrm>
            <a:off x="1282311" y="4838265"/>
            <a:ext cx="200588" cy="369332"/>
          </a:xfrm>
          <a:prstGeom prst="rect">
            <a:avLst/>
          </a:prstGeom>
          <a:noFill/>
        </p:spPr>
        <p:txBody>
          <a:bodyPr wrap="square" rtlCol="0">
            <a:spAutoFit/>
          </a:bodyPr>
          <a:lstStyle/>
          <a:p>
            <a:pPr algn="ctr"/>
            <a:r>
              <a:rPr lang="es-ES" b="1" dirty="0">
                <a:solidFill>
                  <a:schemeClr val="accent6">
                    <a:lumMod val="50000"/>
                  </a:schemeClr>
                </a:solidFill>
              </a:rPr>
              <a:t>+</a:t>
            </a:r>
          </a:p>
        </p:txBody>
      </p:sp>
    </p:spTree>
    <p:extLst>
      <p:ext uri="{BB962C8B-B14F-4D97-AF65-F5344CB8AC3E}">
        <p14:creationId xmlns:p14="http://schemas.microsoft.com/office/powerpoint/2010/main" val="1981490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9" grpId="0" animBg="1"/>
      <p:bldP spid="10" grpId="0" animBg="1"/>
      <p:bldP spid="11" grpId="0" animBg="1"/>
      <p:bldP spid="13" grpId="0" animBg="1"/>
      <p:bldP spid="14" grpId="0" animBg="1"/>
      <p:bldP spid="3" grpId="0"/>
      <p:bldP spid="7" grpId="0" animBg="1"/>
      <p:bldP spid="21" grpId="0"/>
      <p:bldP spid="23" grpId="0" animBg="1"/>
      <p:bldP spid="24" grpId="0" animBg="1"/>
      <p:bldP spid="16" grpId="0" animBg="1"/>
      <p:bldP spid="17" grpId="0" animBg="1"/>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b="1" dirty="0" smtClean="0">
                <a:solidFill>
                  <a:schemeClr val="accent6">
                    <a:lumMod val="75000"/>
                  </a:schemeClr>
                </a:solidFill>
              </a:rPr>
              <a:t>Tema 12: Más que palabras</a:t>
            </a:r>
            <a:endParaRPr lang="es-ES" sz="3600" b="1" dirty="0">
              <a:solidFill>
                <a:schemeClr val="accent6">
                  <a:lumMod val="75000"/>
                </a:schemeClr>
              </a:solidFill>
            </a:endParaRPr>
          </a:p>
        </p:txBody>
      </p:sp>
      <p:sp>
        <p:nvSpPr>
          <p:cNvPr id="6" name="5 Rectángulo redondeado"/>
          <p:cNvSpPr/>
          <p:nvPr/>
        </p:nvSpPr>
        <p:spPr>
          <a:xfrm>
            <a:off x="584268" y="1459193"/>
            <a:ext cx="816150"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desde</a:t>
            </a:r>
            <a:endParaRPr lang="es-ES" b="1" dirty="0">
              <a:solidFill>
                <a:schemeClr val="accent6">
                  <a:lumMod val="50000"/>
                </a:schemeClr>
              </a:solidFill>
            </a:endParaRPr>
          </a:p>
        </p:txBody>
      </p:sp>
      <p:sp>
        <p:nvSpPr>
          <p:cNvPr id="9" name="8 Rectángulo redondeado"/>
          <p:cNvSpPr/>
          <p:nvPr/>
        </p:nvSpPr>
        <p:spPr>
          <a:xfrm>
            <a:off x="1653560" y="1459193"/>
            <a:ext cx="611193"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por</a:t>
            </a:r>
            <a:endParaRPr lang="es-ES" dirty="0">
              <a:solidFill>
                <a:schemeClr val="accent6">
                  <a:lumMod val="50000"/>
                </a:schemeClr>
              </a:solidFill>
            </a:endParaRPr>
          </a:p>
        </p:txBody>
      </p:sp>
      <p:sp>
        <p:nvSpPr>
          <p:cNvPr id="10" name="9 Rectángulo redondeado"/>
          <p:cNvSpPr/>
          <p:nvPr/>
        </p:nvSpPr>
        <p:spPr>
          <a:xfrm>
            <a:off x="2302874" y="1484784"/>
            <a:ext cx="6649119" cy="855572"/>
          </a:xfrm>
          <a:prstGeom prst="roundRect">
            <a:avLst/>
          </a:prstGeom>
          <a:solidFill>
            <a:schemeClr val="accent6">
              <a:lumMod val="40000"/>
              <a:lumOff val="60000"/>
            </a:schemeClr>
          </a:solidFill>
          <a:ln w="19050"/>
        </p:spPr>
        <p:style>
          <a:lnRef idx="2">
            <a:schemeClr val="accent1"/>
          </a:lnRef>
          <a:fillRef idx="1">
            <a:schemeClr val="lt1"/>
          </a:fillRef>
          <a:effectRef idx="0">
            <a:schemeClr val="accent1"/>
          </a:effectRef>
          <a:fontRef idx="minor">
            <a:schemeClr val="dk1"/>
          </a:fontRef>
        </p:style>
        <p:txBody>
          <a:bodyPr rtlCol="0" anchor="ctr"/>
          <a:lstStyle/>
          <a:p>
            <a:pPr algn="just"/>
            <a:r>
              <a:rPr lang="es-ES" i="1" dirty="0" smtClean="0">
                <a:solidFill>
                  <a:srgbClr val="7030A0"/>
                </a:solidFill>
              </a:rPr>
              <a:t>Desde</a:t>
            </a:r>
            <a:r>
              <a:rPr lang="es-ES" dirty="0" smtClean="0">
                <a:solidFill>
                  <a:schemeClr val="bg1"/>
                </a:solidFill>
              </a:rPr>
              <a:t> marca el inicio de una acción. La </a:t>
            </a:r>
            <a:r>
              <a:rPr lang="es-ES" dirty="0">
                <a:solidFill>
                  <a:schemeClr val="bg1"/>
                </a:solidFill>
              </a:rPr>
              <a:t>preposición </a:t>
            </a:r>
            <a:r>
              <a:rPr lang="es-ES" i="1" dirty="0" smtClean="0">
                <a:solidFill>
                  <a:srgbClr val="7030A0"/>
                </a:solidFill>
              </a:rPr>
              <a:t>por</a:t>
            </a:r>
            <a:r>
              <a:rPr lang="es-ES" i="1" dirty="0" smtClean="0">
                <a:solidFill>
                  <a:schemeClr val="bg1"/>
                </a:solidFill>
              </a:rPr>
              <a:t> </a:t>
            </a:r>
            <a:r>
              <a:rPr lang="es-ES" dirty="0" smtClean="0">
                <a:solidFill>
                  <a:schemeClr val="bg1"/>
                </a:solidFill>
              </a:rPr>
              <a:t>viene determinada por el complemento (casi siempre un periodo de tiempo) </a:t>
            </a:r>
            <a:r>
              <a:rPr lang="es-ES" i="1" dirty="0" smtClean="0">
                <a:solidFill>
                  <a:schemeClr val="bg1"/>
                </a:solidFill>
              </a:rPr>
              <a:t>(</a:t>
            </a:r>
            <a:r>
              <a:rPr lang="es-ES" dirty="0" err="1" smtClean="0">
                <a:solidFill>
                  <a:schemeClr val="bg1"/>
                </a:solidFill>
              </a:rPr>
              <a:t>ej</a:t>
            </a:r>
            <a:r>
              <a:rPr lang="es-ES" dirty="0" smtClean="0">
                <a:solidFill>
                  <a:schemeClr val="bg1"/>
                </a:solidFill>
              </a:rPr>
              <a:t>: </a:t>
            </a:r>
            <a:r>
              <a:rPr lang="es-ES" i="1" dirty="0" smtClean="0">
                <a:solidFill>
                  <a:schemeClr val="bg1"/>
                </a:solidFill>
              </a:rPr>
              <a:t>por la tarde…)</a:t>
            </a:r>
          </a:p>
        </p:txBody>
      </p:sp>
      <p:sp>
        <p:nvSpPr>
          <p:cNvPr id="11" name="10 Rectángulo redondeado"/>
          <p:cNvSpPr/>
          <p:nvPr/>
        </p:nvSpPr>
        <p:spPr>
          <a:xfrm>
            <a:off x="652536" y="3032956"/>
            <a:ext cx="778085"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hasta</a:t>
            </a:r>
            <a:endParaRPr lang="es-ES" b="1" dirty="0">
              <a:solidFill>
                <a:schemeClr val="accent6">
                  <a:lumMod val="50000"/>
                </a:schemeClr>
              </a:solidFill>
            </a:endParaRPr>
          </a:p>
        </p:txBody>
      </p:sp>
      <p:sp>
        <p:nvSpPr>
          <p:cNvPr id="13" name="12 Rectángulo redondeado"/>
          <p:cNvSpPr/>
          <p:nvPr/>
        </p:nvSpPr>
        <p:spPr>
          <a:xfrm>
            <a:off x="1649840" y="3032956"/>
            <a:ext cx="611194"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con</a:t>
            </a:r>
            <a:endParaRPr lang="es-ES" b="1" dirty="0">
              <a:solidFill>
                <a:schemeClr val="accent6">
                  <a:lumMod val="50000"/>
                </a:schemeClr>
              </a:solidFill>
            </a:endParaRPr>
          </a:p>
        </p:txBody>
      </p:sp>
      <p:sp>
        <p:nvSpPr>
          <p:cNvPr id="14" name="13 Rectángulo redondeado"/>
          <p:cNvSpPr/>
          <p:nvPr/>
        </p:nvSpPr>
        <p:spPr>
          <a:xfrm>
            <a:off x="2334022" y="3041341"/>
            <a:ext cx="6646043" cy="747700"/>
          </a:xfrm>
          <a:prstGeom prst="roundRect">
            <a:avLst/>
          </a:prstGeom>
          <a:solidFill>
            <a:schemeClr val="accent6">
              <a:lumMod val="40000"/>
              <a:lumOff val="60000"/>
            </a:schemeClr>
          </a:solidFill>
          <a:ln w="19050"/>
        </p:spPr>
        <p:style>
          <a:lnRef idx="2">
            <a:schemeClr val="accent1"/>
          </a:lnRef>
          <a:fillRef idx="1">
            <a:schemeClr val="lt1"/>
          </a:fillRef>
          <a:effectRef idx="0">
            <a:schemeClr val="accent1"/>
          </a:effectRef>
          <a:fontRef idx="minor">
            <a:schemeClr val="dk1"/>
          </a:fontRef>
        </p:style>
        <p:txBody>
          <a:bodyPr rtlCol="0" anchor="ctr"/>
          <a:lstStyle/>
          <a:p>
            <a:pPr algn="just"/>
            <a:r>
              <a:rPr lang="es-ES" i="1" dirty="0" smtClean="0">
                <a:solidFill>
                  <a:srgbClr val="7030A0"/>
                </a:solidFill>
              </a:rPr>
              <a:t>Hasta</a:t>
            </a:r>
            <a:r>
              <a:rPr lang="es-ES" dirty="0" smtClean="0">
                <a:solidFill>
                  <a:srgbClr val="7030A0"/>
                </a:solidFill>
              </a:rPr>
              <a:t> </a:t>
            </a:r>
            <a:r>
              <a:rPr lang="es-ES" i="1" dirty="0">
                <a:solidFill>
                  <a:schemeClr val="bg1"/>
                </a:solidFill>
              </a:rPr>
              <a:t>-</a:t>
            </a:r>
            <a:r>
              <a:rPr lang="es-ES" dirty="0">
                <a:solidFill>
                  <a:schemeClr val="bg1"/>
                </a:solidFill>
              </a:rPr>
              <a:t>adverbio- marca </a:t>
            </a:r>
            <a:r>
              <a:rPr lang="es-ES" dirty="0" smtClean="0">
                <a:solidFill>
                  <a:schemeClr val="bg1"/>
                </a:solidFill>
              </a:rPr>
              <a:t>la sorpresa por ver que ocurre algo (equivale a </a:t>
            </a:r>
            <a:r>
              <a:rPr lang="es-ES" i="1" dirty="0" smtClean="0">
                <a:solidFill>
                  <a:schemeClr val="bg1"/>
                </a:solidFill>
              </a:rPr>
              <a:t>incluso</a:t>
            </a:r>
            <a:r>
              <a:rPr lang="es-ES" dirty="0" smtClean="0">
                <a:solidFill>
                  <a:schemeClr val="bg1"/>
                </a:solidFill>
              </a:rPr>
              <a:t>). La preposición </a:t>
            </a:r>
            <a:r>
              <a:rPr lang="es-ES" i="1" dirty="0" smtClean="0">
                <a:solidFill>
                  <a:srgbClr val="7030A0"/>
                </a:solidFill>
              </a:rPr>
              <a:t>con</a:t>
            </a:r>
            <a:r>
              <a:rPr lang="es-ES" i="1" dirty="0" smtClean="0">
                <a:solidFill>
                  <a:schemeClr val="bg1"/>
                </a:solidFill>
              </a:rPr>
              <a:t> </a:t>
            </a:r>
            <a:r>
              <a:rPr lang="es-ES" dirty="0" smtClean="0">
                <a:solidFill>
                  <a:schemeClr val="bg1"/>
                </a:solidFill>
              </a:rPr>
              <a:t>viene determinada por el complemento.</a:t>
            </a:r>
          </a:p>
        </p:txBody>
      </p:sp>
      <p:sp>
        <p:nvSpPr>
          <p:cNvPr id="16" name="15 Rectángulo redondeado"/>
          <p:cNvSpPr/>
          <p:nvPr/>
        </p:nvSpPr>
        <p:spPr>
          <a:xfrm>
            <a:off x="584268" y="4627780"/>
            <a:ext cx="862402"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hasta</a:t>
            </a:r>
            <a:endParaRPr lang="es-ES" b="1" dirty="0">
              <a:solidFill>
                <a:schemeClr val="accent6">
                  <a:lumMod val="50000"/>
                </a:schemeClr>
              </a:solidFill>
            </a:endParaRPr>
          </a:p>
        </p:txBody>
      </p:sp>
      <p:sp>
        <p:nvSpPr>
          <p:cNvPr id="18" name="17 Rectángulo redondeado"/>
          <p:cNvSpPr/>
          <p:nvPr/>
        </p:nvSpPr>
        <p:spPr>
          <a:xfrm>
            <a:off x="1631209" y="4630503"/>
            <a:ext cx="607474"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6">
                    <a:lumMod val="50000"/>
                  </a:schemeClr>
                </a:solidFill>
              </a:rPr>
              <a:t>por</a:t>
            </a:r>
          </a:p>
        </p:txBody>
      </p:sp>
      <p:sp>
        <p:nvSpPr>
          <p:cNvPr id="19" name="18 Rectángulo redondeado"/>
          <p:cNvSpPr/>
          <p:nvPr/>
        </p:nvSpPr>
        <p:spPr>
          <a:xfrm>
            <a:off x="2301783" y="4581128"/>
            <a:ext cx="6640313" cy="1152128"/>
          </a:xfrm>
          <a:prstGeom prst="roundRect">
            <a:avLst/>
          </a:prstGeom>
          <a:solidFill>
            <a:schemeClr val="accent6">
              <a:lumMod val="40000"/>
              <a:lumOff val="60000"/>
            </a:schemeClr>
          </a:solidFill>
          <a:ln w="19050"/>
        </p:spPr>
        <p:style>
          <a:lnRef idx="2">
            <a:schemeClr val="accent1"/>
          </a:lnRef>
          <a:fillRef idx="1">
            <a:schemeClr val="lt1"/>
          </a:fillRef>
          <a:effectRef idx="0">
            <a:schemeClr val="accent1"/>
          </a:effectRef>
          <a:fontRef idx="minor">
            <a:schemeClr val="dk1"/>
          </a:fontRef>
        </p:style>
        <p:txBody>
          <a:bodyPr rtlCol="0" anchor="ctr"/>
          <a:lstStyle/>
          <a:p>
            <a:pPr algn="just"/>
            <a:r>
              <a:rPr lang="es-ES" i="1" dirty="0" smtClean="0">
                <a:solidFill>
                  <a:schemeClr val="bg1"/>
                </a:solidFill>
              </a:rPr>
              <a:t>La preposición </a:t>
            </a:r>
            <a:r>
              <a:rPr lang="es-ES" i="1" dirty="0">
                <a:solidFill>
                  <a:srgbClr val="7030A0"/>
                </a:solidFill>
              </a:rPr>
              <a:t>h</a:t>
            </a:r>
            <a:r>
              <a:rPr lang="es-ES" i="1" dirty="0" smtClean="0">
                <a:solidFill>
                  <a:srgbClr val="7030A0"/>
                </a:solidFill>
              </a:rPr>
              <a:t>asta </a:t>
            </a:r>
            <a:r>
              <a:rPr lang="es-ES" dirty="0" smtClean="0">
                <a:solidFill>
                  <a:schemeClr val="bg1"/>
                </a:solidFill>
              </a:rPr>
              <a:t>marca el punto final de una acción o lo que falta para que ocurra una acción. </a:t>
            </a:r>
            <a:r>
              <a:rPr lang="es-ES" i="1" dirty="0" smtClean="0">
                <a:solidFill>
                  <a:srgbClr val="7030A0"/>
                </a:solidFill>
              </a:rPr>
              <a:t>Por </a:t>
            </a:r>
            <a:r>
              <a:rPr lang="es-ES" dirty="0" smtClean="0">
                <a:solidFill>
                  <a:schemeClr val="bg1"/>
                </a:solidFill>
              </a:rPr>
              <a:t>es requerido por el complemento que le sigue (</a:t>
            </a:r>
            <a:r>
              <a:rPr lang="es-ES" dirty="0">
                <a:solidFill>
                  <a:schemeClr val="bg1"/>
                </a:solidFill>
              </a:rPr>
              <a:t>casi siempre un periodo de tiempo) </a:t>
            </a:r>
            <a:r>
              <a:rPr lang="es-ES" i="1" dirty="0">
                <a:solidFill>
                  <a:schemeClr val="bg1"/>
                </a:solidFill>
              </a:rPr>
              <a:t>(</a:t>
            </a:r>
            <a:r>
              <a:rPr lang="es-ES" dirty="0" err="1">
                <a:solidFill>
                  <a:schemeClr val="bg1"/>
                </a:solidFill>
              </a:rPr>
              <a:t>ej</a:t>
            </a:r>
            <a:r>
              <a:rPr lang="es-ES" dirty="0">
                <a:solidFill>
                  <a:schemeClr val="bg1"/>
                </a:solidFill>
              </a:rPr>
              <a:t>: </a:t>
            </a:r>
            <a:r>
              <a:rPr lang="es-ES" i="1" dirty="0">
                <a:solidFill>
                  <a:schemeClr val="bg1"/>
                </a:solidFill>
              </a:rPr>
              <a:t>por la tarde</a:t>
            </a:r>
            <a:r>
              <a:rPr lang="es-ES" i="1" dirty="0" smtClean="0">
                <a:solidFill>
                  <a:schemeClr val="bg1"/>
                </a:solidFill>
              </a:rPr>
              <a:t>…)</a:t>
            </a:r>
            <a:r>
              <a:rPr lang="es-ES" dirty="0" smtClean="0">
                <a:solidFill>
                  <a:schemeClr val="bg1"/>
                </a:solidFill>
              </a:rPr>
              <a:t>.</a:t>
            </a:r>
            <a:r>
              <a:rPr lang="es-ES" dirty="0" smtClean="0">
                <a:solidFill>
                  <a:srgbClr val="7030A0"/>
                </a:solidFill>
              </a:rPr>
              <a:t> </a:t>
            </a:r>
            <a:endParaRPr lang="es-ES" dirty="0">
              <a:solidFill>
                <a:schemeClr val="bg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6655" y="332656"/>
            <a:ext cx="1495425" cy="98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2 CuadroTexto"/>
          <p:cNvSpPr txBox="1"/>
          <p:nvPr/>
        </p:nvSpPr>
        <p:spPr>
          <a:xfrm>
            <a:off x="1437536" y="1484784"/>
            <a:ext cx="197246" cy="369332"/>
          </a:xfrm>
          <a:prstGeom prst="rect">
            <a:avLst/>
          </a:prstGeom>
          <a:noFill/>
        </p:spPr>
        <p:txBody>
          <a:bodyPr wrap="square" rtlCol="0">
            <a:spAutoFit/>
          </a:bodyPr>
          <a:lstStyle/>
          <a:p>
            <a:pPr algn="ctr"/>
            <a:r>
              <a:rPr lang="es-ES" b="1" dirty="0">
                <a:solidFill>
                  <a:schemeClr val="accent6">
                    <a:lumMod val="50000"/>
                  </a:schemeClr>
                </a:solidFill>
              </a:rPr>
              <a:t>+</a:t>
            </a:r>
          </a:p>
        </p:txBody>
      </p:sp>
      <p:sp>
        <p:nvSpPr>
          <p:cNvPr id="7" name="6 Rectángulo redondeado"/>
          <p:cNvSpPr/>
          <p:nvPr/>
        </p:nvSpPr>
        <p:spPr>
          <a:xfrm>
            <a:off x="2339752" y="2420888"/>
            <a:ext cx="6672361" cy="4143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Estaba sentado delante de la puerta </a:t>
            </a:r>
            <a:r>
              <a:rPr lang="es-ES" i="1" dirty="0" smtClean="0">
                <a:solidFill>
                  <a:srgbClr val="7030A0"/>
                </a:solidFill>
              </a:rPr>
              <a:t>desde por </a:t>
            </a:r>
            <a:r>
              <a:rPr lang="es-ES" i="1" dirty="0" smtClean="0"/>
              <a:t>la mañana.</a:t>
            </a:r>
            <a:endParaRPr lang="es-ES" i="1" dirty="0"/>
          </a:p>
        </p:txBody>
      </p:sp>
      <p:sp>
        <p:nvSpPr>
          <p:cNvPr id="21" name="20 CuadroTexto"/>
          <p:cNvSpPr txBox="1"/>
          <p:nvPr/>
        </p:nvSpPr>
        <p:spPr>
          <a:xfrm>
            <a:off x="1430621" y="3139101"/>
            <a:ext cx="200588" cy="369332"/>
          </a:xfrm>
          <a:prstGeom prst="rect">
            <a:avLst/>
          </a:prstGeom>
          <a:noFill/>
        </p:spPr>
        <p:txBody>
          <a:bodyPr wrap="square" rtlCol="0">
            <a:spAutoFit/>
          </a:bodyPr>
          <a:lstStyle/>
          <a:p>
            <a:pPr algn="ctr"/>
            <a:r>
              <a:rPr lang="es-ES" b="1" dirty="0">
                <a:solidFill>
                  <a:schemeClr val="accent6">
                    <a:lumMod val="50000"/>
                  </a:schemeClr>
                </a:solidFill>
              </a:rPr>
              <a:t>+</a:t>
            </a:r>
          </a:p>
        </p:txBody>
      </p:sp>
      <p:sp>
        <p:nvSpPr>
          <p:cNvPr id="23" name="22 Rectángulo redondeado"/>
          <p:cNvSpPr/>
          <p:nvPr/>
        </p:nvSpPr>
        <p:spPr>
          <a:xfrm>
            <a:off x="2293538" y="3933056"/>
            <a:ext cx="6687591" cy="5040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Respondieron a sus propuestas </a:t>
            </a:r>
            <a:r>
              <a:rPr lang="es-ES" i="1" dirty="0" smtClean="0">
                <a:solidFill>
                  <a:srgbClr val="7030A0"/>
                </a:solidFill>
              </a:rPr>
              <a:t>hasta con </a:t>
            </a:r>
            <a:r>
              <a:rPr lang="es-ES" i="1" dirty="0" smtClean="0"/>
              <a:t>insultos.</a:t>
            </a:r>
            <a:endParaRPr lang="es-ES" i="1" dirty="0"/>
          </a:p>
        </p:txBody>
      </p:sp>
      <p:sp>
        <p:nvSpPr>
          <p:cNvPr id="25" name="24 CuadroTexto"/>
          <p:cNvSpPr txBox="1"/>
          <p:nvPr/>
        </p:nvSpPr>
        <p:spPr>
          <a:xfrm>
            <a:off x="1430621" y="4727810"/>
            <a:ext cx="242026" cy="369332"/>
          </a:xfrm>
          <a:prstGeom prst="rect">
            <a:avLst/>
          </a:prstGeom>
          <a:noFill/>
        </p:spPr>
        <p:txBody>
          <a:bodyPr wrap="square" rtlCol="0">
            <a:spAutoFit/>
          </a:bodyPr>
          <a:lstStyle/>
          <a:p>
            <a:pPr algn="ctr"/>
            <a:r>
              <a:rPr lang="es-ES" b="1" dirty="0">
                <a:solidFill>
                  <a:schemeClr val="accent6">
                    <a:lumMod val="50000"/>
                  </a:schemeClr>
                </a:solidFill>
              </a:rPr>
              <a:t>+</a:t>
            </a:r>
          </a:p>
        </p:txBody>
      </p:sp>
      <p:sp>
        <p:nvSpPr>
          <p:cNvPr id="26" name="25 Rectángulo redondeado"/>
          <p:cNvSpPr/>
          <p:nvPr/>
        </p:nvSpPr>
        <p:spPr>
          <a:xfrm>
            <a:off x="2282168" y="5877272"/>
            <a:ext cx="6710330" cy="4143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No me llames </a:t>
            </a:r>
            <a:r>
              <a:rPr lang="es-ES" i="1" dirty="0" smtClean="0">
                <a:solidFill>
                  <a:srgbClr val="7030A0"/>
                </a:solidFill>
              </a:rPr>
              <a:t>hasta por </a:t>
            </a:r>
            <a:r>
              <a:rPr lang="es-ES" dirty="0" smtClean="0">
                <a:solidFill>
                  <a:srgbClr val="FBFBFB"/>
                </a:solidFill>
              </a:rPr>
              <a:t>la noche, que no voy a estar en casa antes.</a:t>
            </a:r>
            <a:endParaRPr lang="es-ES" dirty="0">
              <a:solidFill>
                <a:srgbClr val="FBFBFB"/>
              </a:solidFill>
            </a:endParaRPr>
          </a:p>
        </p:txBody>
      </p:sp>
    </p:spTree>
    <p:extLst>
      <p:ext uri="{BB962C8B-B14F-4D97-AF65-F5344CB8AC3E}">
        <p14:creationId xmlns:p14="http://schemas.microsoft.com/office/powerpoint/2010/main" val="2969889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11" grpId="0" animBg="1"/>
      <p:bldP spid="13" grpId="0" animBg="1"/>
      <p:bldP spid="14" grpId="0" animBg="1"/>
      <p:bldP spid="16" grpId="0" animBg="1"/>
      <p:bldP spid="18" grpId="0" animBg="1"/>
      <p:bldP spid="19" grpId="0" animBg="1"/>
      <p:bldP spid="3" grpId="0"/>
      <p:bldP spid="7" grpId="0" animBg="1"/>
      <p:bldP spid="21" grpId="0"/>
      <p:bldP spid="23" grpId="0" animBg="1"/>
      <p:bldP spid="25" grpId="0"/>
      <p:bldP spid="2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b="1" dirty="0" smtClean="0">
                <a:solidFill>
                  <a:schemeClr val="accent6">
                    <a:lumMod val="75000"/>
                  </a:schemeClr>
                </a:solidFill>
              </a:rPr>
              <a:t>Tema 12: Más que palabras</a:t>
            </a:r>
            <a:endParaRPr lang="es-ES" sz="3600" b="1" dirty="0">
              <a:solidFill>
                <a:schemeClr val="accent6">
                  <a:lumMod val="75000"/>
                </a:schemeClr>
              </a:solidFill>
            </a:endParaRPr>
          </a:p>
        </p:txBody>
      </p:sp>
      <p:sp>
        <p:nvSpPr>
          <p:cNvPr id="6" name="5 Rectángulo redondeado"/>
          <p:cNvSpPr/>
          <p:nvPr/>
        </p:nvSpPr>
        <p:spPr>
          <a:xfrm>
            <a:off x="633504" y="1698573"/>
            <a:ext cx="816150"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para</a:t>
            </a:r>
            <a:endParaRPr lang="es-ES" b="1" dirty="0">
              <a:solidFill>
                <a:schemeClr val="accent6">
                  <a:lumMod val="50000"/>
                </a:schemeClr>
              </a:solidFill>
            </a:endParaRPr>
          </a:p>
        </p:txBody>
      </p:sp>
      <p:sp>
        <p:nvSpPr>
          <p:cNvPr id="9" name="8 Rectángulo redondeado"/>
          <p:cNvSpPr/>
          <p:nvPr/>
        </p:nvSpPr>
        <p:spPr>
          <a:xfrm>
            <a:off x="1653560" y="1698573"/>
            <a:ext cx="611193"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con</a:t>
            </a:r>
            <a:endParaRPr lang="es-ES" dirty="0">
              <a:solidFill>
                <a:schemeClr val="accent6">
                  <a:lumMod val="50000"/>
                </a:schemeClr>
              </a:solidFill>
            </a:endParaRPr>
          </a:p>
        </p:txBody>
      </p:sp>
      <p:sp>
        <p:nvSpPr>
          <p:cNvPr id="10" name="9 Rectángulo redondeado"/>
          <p:cNvSpPr/>
          <p:nvPr/>
        </p:nvSpPr>
        <p:spPr>
          <a:xfrm>
            <a:off x="2302874" y="1412776"/>
            <a:ext cx="6649119" cy="927580"/>
          </a:xfrm>
          <a:prstGeom prst="roundRect">
            <a:avLst/>
          </a:prstGeom>
          <a:solidFill>
            <a:schemeClr val="accent6">
              <a:lumMod val="40000"/>
              <a:lumOff val="60000"/>
            </a:schemeClr>
          </a:solidFill>
          <a:ln w="19050"/>
        </p:spPr>
        <p:style>
          <a:lnRef idx="2">
            <a:schemeClr val="accent1"/>
          </a:lnRef>
          <a:fillRef idx="1">
            <a:schemeClr val="lt1"/>
          </a:fillRef>
          <a:effectRef idx="0">
            <a:schemeClr val="accent1"/>
          </a:effectRef>
          <a:fontRef idx="minor">
            <a:schemeClr val="dk1"/>
          </a:fontRef>
        </p:style>
        <p:txBody>
          <a:bodyPr rtlCol="0" anchor="ctr"/>
          <a:lstStyle/>
          <a:p>
            <a:pPr algn="just"/>
            <a:r>
              <a:rPr lang="es-ES" i="1" dirty="0" smtClean="0">
                <a:solidFill>
                  <a:srgbClr val="7030A0"/>
                </a:solidFill>
              </a:rPr>
              <a:t>Para </a:t>
            </a:r>
            <a:r>
              <a:rPr lang="es-ES" dirty="0" smtClean="0">
                <a:solidFill>
                  <a:schemeClr val="bg1"/>
                </a:solidFill>
              </a:rPr>
              <a:t>marca destinatario de una acción. La </a:t>
            </a:r>
            <a:r>
              <a:rPr lang="es-ES" dirty="0">
                <a:solidFill>
                  <a:schemeClr val="bg1"/>
                </a:solidFill>
              </a:rPr>
              <a:t>preposición </a:t>
            </a:r>
            <a:r>
              <a:rPr lang="es-ES" i="1" dirty="0" smtClean="0">
                <a:solidFill>
                  <a:srgbClr val="7030A0"/>
                </a:solidFill>
              </a:rPr>
              <a:t>con</a:t>
            </a:r>
            <a:r>
              <a:rPr lang="es-ES" i="1" dirty="0" smtClean="0">
                <a:solidFill>
                  <a:schemeClr val="bg1"/>
                </a:solidFill>
              </a:rPr>
              <a:t> </a:t>
            </a:r>
            <a:r>
              <a:rPr lang="es-ES" dirty="0" smtClean="0">
                <a:solidFill>
                  <a:schemeClr val="bg1"/>
                </a:solidFill>
              </a:rPr>
              <a:t>viene determinada por el complemento que indica unos destinatarios también. Tienen valor de “en el trato con” o “en relación con”.</a:t>
            </a:r>
            <a:endParaRPr lang="es-ES" i="1" dirty="0" smtClean="0">
              <a:solidFill>
                <a:schemeClr val="bg1"/>
              </a:solidFill>
            </a:endParaRPr>
          </a:p>
        </p:txBody>
      </p:sp>
      <p:sp>
        <p:nvSpPr>
          <p:cNvPr id="11" name="10 Rectángulo redondeado"/>
          <p:cNvSpPr/>
          <p:nvPr/>
        </p:nvSpPr>
        <p:spPr>
          <a:xfrm>
            <a:off x="633504" y="3583675"/>
            <a:ext cx="778085"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para</a:t>
            </a:r>
            <a:endParaRPr lang="es-ES" b="1" dirty="0">
              <a:solidFill>
                <a:schemeClr val="accent6">
                  <a:lumMod val="50000"/>
                </a:schemeClr>
              </a:solidFill>
            </a:endParaRPr>
          </a:p>
        </p:txBody>
      </p:sp>
      <p:sp>
        <p:nvSpPr>
          <p:cNvPr id="13" name="12 Rectángulo redondeado"/>
          <p:cNvSpPr/>
          <p:nvPr/>
        </p:nvSpPr>
        <p:spPr>
          <a:xfrm>
            <a:off x="1621128" y="3577577"/>
            <a:ext cx="611194"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por</a:t>
            </a:r>
            <a:endParaRPr lang="es-ES" b="1" dirty="0">
              <a:solidFill>
                <a:schemeClr val="accent6">
                  <a:lumMod val="50000"/>
                </a:schemeClr>
              </a:solidFill>
            </a:endParaRPr>
          </a:p>
        </p:txBody>
      </p:sp>
      <p:sp>
        <p:nvSpPr>
          <p:cNvPr id="14" name="13 Rectángulo redondeado"/>
          <p:cNvSpPr/>
          <p:nvPr/>
        </p:nvSpPr>
        <p:spPr>
          <a:xfrm>
            <a:off x="2302874" y="3602105"/>
            <a:ext cx="6696079" cy="959057"/>
          </a:xfrm>
          <a:prstGeom prst="roundRect">
            <a:avLst/>
          </a:prstGeom>
          <a:solidFill>
            <a:schemeClr val="accent6">
              <a:lumMod val="40000"/>
              <a:lumOff val="60000"/>
            </a:schemeClr>
          </a:solidFill>
          <a:ln w="19050"/>
        </p:spPr>
        <p:style>
          <a:lnRef idx="2">
            <a:schemeClr val="accent1"/>
          </a:lnRef>
          <a:fillRef idx="1">
            <a:schemeClr val="lt1"/>
          </a:fillRef>
          <a:effectRef idx="0">
            <a:schemeClr val="accent1"/>
          </a:effectRef>
          <a:fontRef idx="minor">
            <a:schemeClr val="dk1"/>
          </a:fontRef>
        </p:style>
        <p:txBody>
          <a:bodyPr rtlCol="0" anchor="ctr"/>
          <a:lstStyle/>
          <a:p>
            <a:pPr algn="just"/>
            <a:r>
              <a:rPr lang="es-ES" i="1" dirty="0" smtClean="0">
                <a:solidFill>
                  <a:srgbClr val="7030A0"/>
                </a:solidFill>
              </a:rPr>
              <a:t>Para</a:t>
            </a:r>
            <a:r>
              <a:rPr lang="es-ES" dirty="0" smtClean="0">
                <a:solidFill>
                  <a:srgbClr val="7030A0"/>
                </a:solidFill>
              </a:rPr>
              <a:t> </a:t>
            </a:r>
            <a:r>
              <a:rPr lang="es-ES" dirty="0" smtClean="0">
                <a:solidFill>
                  <a:schemeClr val="bg1"/>
                </a:solidFill>
              </a:rPr>
              <a:t>marca el momento final o el momento exacto en el que ocurre algo. </a:t>
            </a:r>
            <a:r>
              <a:rPr lang="es-ES" i="1" dirty="0">
                <a:solidFill>
                  <a:srgbClr val="7030A0"/>
                </a:solidFill>
              </a:rPr>
              <a:t>Por </a:t>
            </a:r>
            <a:r>
              <a:rPr lang="es-ES" dirty="0">
                <a:solidFill>
                  <a:schemeClr val="bg1"/>
                </a:solidFill>
              </a:rPr>
              <a:t>es requerido por el complemento que le sigue (casi siempre un periodo de tiempo) </a:t>
            </a:r>
            <a:r>
              <a:rPr lang="es-ES" i="1" dirty="0">
                <a:solidFill>
                  <a:schemeClr val="bg1"/>
                </a:solidFill>
              </a:rPr>
              <a:t>(</a:t>
            </a:r>
            <a:r>
              <a:rPr lang="es-ES" dirty="0" err="1">
                <a:solidFill>
                  <a:schemeClr val="bg1"/>
                </a:solidFill>
              </a:rPr>
              <a:t>ej</a:t>
            </a:r>
            <a:r>
              <a:rPr lang="es-ES" dirty="0">
                <a:solidFill>
                  <a:schemeClr val="bg1"/>
                </a:solidFill>
              </a:rPr>
              <a:t>: </a:t>
            </a:r>
            <a:r>
              <a:rPr lang="es-ES" i="1" dirty="0">
                <a:solidFill>
                  <a:schemeClr val="bg1"/>
                </a:solidFill>
              </a:rPr>
              <a:t>por la tarde…)</a:t>
            </a:r>
            <a:r>
              <a:rPr lang="es-ES" dirty="0">
                <a:solidFill>
                  <a:schemeClr val="bg1"/>
                </a:solidFill>
              </a:rPr>
              <a:t>.</a:t>
            </a:r>
            <a:r>
              <a:rPr lang="es-ES" dirty="0">
                <a:solidFill>
                  <a:srgbClr val="7030A0"/>
                </a:solidFill>
              </a:rPr>
              <a:t> </a:t>
            </a:r>
            <a:endParaRPr lang="es-ES" dirty="0">
              <a:solidFill>
                <a:schemeClr val="bg1"/>
              </a:solidFill>
            </a:endParaRPr>
          </a:p>
        </p:txBody>
      </p:sp>
      <p:sp>
        <p:nvSpPr>
          <p:cNvPr id="16" name="15 Rectángulo redondeado"/>
          <p:cNvSpPr/>
          <p:nvPr/>
        </p:nvSpPr>
        <p:spPr>
          <a:xfrm>
            <a:off x="567787" y="5330354"/>
            <a:ext cx="675364"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por</a:t>
            </a:r>
            <a:endParaRPr lang="es-ES" b="1" dirty="0">
              <a:solidFill>
                <a:schemeClr val="accent6">
                  <a:lumMod val="50000"/>
                </a:schemeClr>
              </a:solidFill>
            </a:endParaRPr>
          </a:p>
        </p:txBody>
      </p:sp>
      <p:sp>
        <p:nvSpPr>
          <p:cNvPr id="18" name="17 Rectángulo redondeado"/>
          <p:cNvSpPr/>
          <p:nvPr/>
        </p:nvSpPr>
        <p:spPr>
          <a:xfrm>
            <a:off x="1433760" y="5330354"/>
            <a:ext cx="782369"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entre</a:t>
            </a:r>
            <a:endParaRPr lang="es-ES" b="1" dirty="0">
              <a:solidFill>
                <a:schemeClr val="accent6">
                  <a:lumMod val="50000"/>
                </a:schemeClr>
              </a:solidFill>
            </a:endParaRPr>
          </a:p>
        </p:txBody>
      </p:sp>
      <p:sp>
        <p:nvSpPr>
          <p:cNvPr id="19" name="18 Rectángulo redondeado"/>
          <p:cNvSpPr/>
          <p:nvPr/>
        </p:nvSpPr>
        <p:spPr>
          <a:xfrm>
            <a:off x="2264753" y="5269911"/>
            <a:ext cx="6640313" cy="762942"/>
          </a:xfrm>
          <a:prstGeom prst="roundRect">
            <a:avLst/>
          </a:prstGeom>
          <a:solidFill>
            <a:schemeClr val="accent6">
              <a:lumMod val="40000"/>
              <a:lumOff val="60000"/>
            </a:schemeClr>
          </a:solidFill>
          <a:ln w="19050"/>
        </p:spPr>
        <p:style>
          <a:lnRef idx="2">
            <a:schemeClr val="accent1"/>
          </a:lnRef>
          <a:fillRef idx="1">
            <a:schemeClr val="lt1"/>
          </a:fillRef>
          <a:effectRef idx="0">
            <a:schemeClr val="accent1"/>
          </a:effectRef>
          <a:fontRef idx="minor">
            <a:schemeClr val="dk1"/>
          </a:fontRef>
        </p:style>
        <p:txBody>
          <a:bodyPr rtlCol="0" anchor="ctr"/>
          <a:lstStyle/>
          <a:p>
            <a:pPr algn="just"/>
            <a:r>
              <a:rPr lang="es-ES" i="1" dirty="0" smtClean="0">
                <a:solidFill>
                  <a:srgbClr val="7030A0"/>
                </a:solidFill>
              </a:rPr>
              <a:t>Por </a:t>
            </a:r>
            <a:r>
              <a:rPr lang="es-ES" dirty="0" smtClean="0">
                <a:solidFill>
                  <a:schemeClr val="bg1"/>
                </a:solidFill>
              </a:rPr>
              <a:t>marca un movimiento indefinido a través de un lugar. </a:t>
            </a:r>
            <a:r>
              <a:rPr lang="es-ES" i="1" dirty="0">
                <a:solidFill>
                  <a:srgbClr val="7030A0"/>
                </a:solidFill>
              </a:rPr>
              <a:t>Entre</a:t>
            </a:r>
            <a:r>
              <a:rPr lang="es-ES" dirty="0">
                <a:solidFill>
                  <a:schemeClr val="bg1"/>
                </a:solidFill>
              </a:rPr>
              <a:t> sitúa algo entre dos cosas. </a:t>
            </a:r>
            <a:endParaRPr lang="es-ES" i="1" dirty="0">
              <a:solidFill>
                <a:schemeClr val="bg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6655" y="332656"/>
            <a:ext cx="1495425" cy="98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2 CuadroTexto"/>
          <p:cNvSpPr txBox="1"/>
          <p:nvPr/>
        </p:nvSpPr>
        <p:spPr>
          <a:xfrm>
            <a:off x="1456314" y="1752930"/>
            <a:ext cx="197246" cy="369332"/>
          </a:xfrm>
          <a:prstGeom prst="rect">
            <a:avLst/>
          </a:prstGeom>
          <a:noFill/>
        </p:spPr>
        <p:txBody>
          <a:bodyPr wrap="square" rtlCol="0">
            <a:spAutoFit/>
          </a:bodyPr>
          <a:lstStyle/>
          <a:p>
            <a:pPr algn="ctr"/>
            <a:r>
              <a:rPr lang="es-ES" b="1" dirty="0">
                <a:solidFill>
                  <a:schemeClr val="accent6">
                    <a:lumMod val="50000"/>
                  </a:schemeClr>
                </a:solidFill>
              </a:rPr>
              <a:t>+</a:t>
            </a:r>
          </a:p>
        </p:txBody>
      </p:sp>
      <p:sp>
        <p:nvSpPr>
          <p:cNvPr id="7" name="6 Rectángulo redondeado"/>
          <p:cNvSpPr/>
          <p:nvPr/>
        </p:nvSpPr>
        <p:spPr>
          <a:xfrm>
            <a:off x="2340205" y="3033647"/>
            <a:ext cx="6672361" cy="4143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Tengo unas obligaciones </a:t>
            </a:r>
            <a:r>
              <a:rPr lang="es-ES" i="1" dirty="0" smtClean="0">
                <a:solidFill>
                  <a:srgbClr val="7030A0"/>
                </a:solidFill>
              </a:rPr>
              <a:t>para con </a:t>
            </a:r>
            <a:r>
              <a:rPr lang="es-ES" i="1" dirty="0" smtClean="0"/>
              <a:t>mi familia.</a:t>
            </a:r>
            <a:endParaRPr lang="es-ES" i="1" dirty="0"/>
          </a:p>
        </p:txBody>
      </p:sp>
      <p:sp>
        <p:nvSpPr>
          <p:cNvPr id="21" name="20 CuadroTexto"/>
          <p:cNvSpPr txBox="1"/>
          <p:nvPr/>
        </p:nvSpPr>
        <p:spPr>
          <a:xfrm>
            <a:off x="1384756" y="3617728"/>
            <a:ext cx="200588" cy="369332"/>
          </a:xfrm>
          <a:prstGeom prst="rect">
            <a:avLst/>
          </a:prstGeom>
          <a:noFill/>
        </p:spPr>
        <p:txBody>
          <a:bodyPr wrap="square" rtlCol="0">
            <a:spAutoFit/>
          </a:bodyPr>
          <a:lstStyle/>
          <a:p>
            <a:pPr algn="ctr"/>
            <a:r>
              <a:rPr lang="es-ES" b="1" dirty="0">
                <a:solidFill>
                  <a:schemeClr val="accent6">
                    <a:lumMod val="50000"/>
                  </a:schemeClr>
                </a:solidFill>
              </a:rPr>
              <a:t>+</a:t>
            </a:r>
          </a:p>
        </p:txBody>
      </p:sp>
      <p:sp>
        <p:nvSpPr>
          <p:cNvPr id="23" name="22 Rectángulo redondeado"/>
          <p:cNvSpPr/>
          <p:nvPr/>
        </p:nvSpPr>
        <p:spPr>
          <a:xfrm>
            <a:off x="2267544" y="4608362"/>
            <a:ext cx="6748202" cy="4181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Estos pasteles son </a:t>
            </a:r>
            <a:r>
              <a:rPr lang="es-ES" i="1" dirty="0" smtClean="0">
                <a:solidFill>
                  <a:srgbClr val="7030A0"/>
                </a:solidFill>
              </a:rPr>
              <a:t>para</a:t>
            </a:r>
            <a:r>
              <a:rPr lang="es-ES" i="1" dirty="0" smtClean="0"/>
              <a:t> </a:t>
            </a:r>
            <a:r>
              <a:rPr lang="es-ES" i="1" dirty="0" smtClean="0">
                <a:solidFill>
                  <a:srgbClr val="7030A0"/>
                </a:solidFill>
              </a:rPr>
              <a:t>por </a:t>
            </a:r>
            <a:r>
              <a:rPr lang="es-ES" i="1" dirty="0" smtClean="0"/>
              <a:t>la noche, así que no te los comas antes.</a:t>
            </a:r>
            <a:endParaRPr lang="es-ES" i="1" dirty="0"/>
          </a:p>
        </p:txBody>
      </p:sp>
      <p:sp>
        <p:nvSpPr>
          <p:cNvPr id="25" name="24 CuadroTexto"/>
          <p:cNvSpPr txBox="1"/>
          <p:nvPr/>
        </p:nvSpPr>
        <p:spPr>
          <a:xfrm>
            <a:off x="1214288" y="5397716"/>
            <a:ext cx="242026" cy="369332"/>
          </a:xfrm>
          <a:prstGeom prst="rect">
            <a:avLst/>
          </a:prstGeom>
          <a:noFill/>
        </p:spPr>
        <p:txBody>
          <a:bodyPr wrap="square" rtlCol="0">
            <a:spAutoFit/>
          </a:bodyPr>
          <a:lstStyle/>
          <a:p>
            <a:pPr algn="ctr"/>
            <a:r>
              <a:rPr lang="es-ES" b="1" dirty="0">
                <a:solidFill>
                  <a:schemeClr val="accent6">
                    <a:lumMod val="50000"/>
                  </a:schemeClr>
                </a:solidFill>
              </a:rPr>
              <a:t>+</a:t>
            </a:r>
          </a:p>
        </p:txBody>
      </p:sp>
      <p:sp>
        <p:nvSpPr>
          <p:cNvPr id="26" name="25 Rectángulo redondeado"/>
          <p:cNvSpPr/>
          <p:nvPr/>
        </p:nvSpPr>
        <p:spPr>
          <a:xfrm>
            <a:off x="2241663" y="6156451"/>
            <a:ext cx="6710330" cy="4143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Te llevaré </a:t>
            </a:r>
            <a:r>
              <a:rPr lang="es-ES" i="1" dirty="0" smtClean="0">
                <a:solidFill>
                  <a:srgbClr val="7030A0"/>
                </a:solidFill>
              </a:rPr>
              <a:t>por entre </a:t>
            </a:r>
            <a:r>
              <a:rPr lang="es-ES" dirty="0" smtClean="0">
                <a:solidFill>
                  <a:srgbClr val="FBFBFB"/>
                </a:solidFill>
              </a:rPr>
              <a:t>los pinares de mi pueblo para encontrar setas.</a:t>
            </a:r>
            <a:endParaRPr lang="es-ES" dirty="0">
              <a:solidFill>
                <a:srgbClr val="FBFBFB"/>
              </a:solidFill>
            </a:endParaRPr>
          </a:p>
        </p:txBody>
      </p:sp>
      <p:sp>
        <p:nvSpPr>
          <p:cNvPr id="20" name="19 Rectángulo redondeado"/>
          <p:cNvSpPr/>
          <p:nvPr/>
        </p:nvSpPr>
        <p:spPr>
          <a:xfrm>
            <a:off x="2335770" y="2411442"/>
            <a:ext cx="6672361" cy="5135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Piensa en cómo comportarte </a:t>
            </a:r>
            <a:r>
              <a:rPr lang="es-ES" i="1" dirty="0" smtClean="0">
                <a:solidFill>
                  <a:srgbClr val="7030A0"/>
                </a:solidFill>
              </a:rPr>
              <a:t>para con </a:t>
            </a:r>
            <a:r>
              <a:rPr lang="es-ES" i="1" dirty="0" smtClean="0"/>
              <a:t>la gente a tu servicio, porque lo estás haciendo fatal.</a:t>
            </a:r>
            <a:endParaRPr lang="es-ES" i="1" dirty="0"/>
          </a:p>
        </p:txBody>
      </p:sp>
    </p:spTree>
    <p:extLst>
      <p:ext uri="{BB962C8B-B14F-4D97-AF65-F5344CB8AC3E}">
        <p14:creationId xmlns:p14="http://schemas.microsoft.com/office/powerpoint/2010/main" val="703297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11" grpId="0" animBg="1"/>
      <p:bldP spid="13" grpId="0" animBg="1"/>
      <p:bldP spid="14" grpId="0" animBg="1"/>
      <p:bldP spid="16" grpId="0" animBg="1"/>
      <p:bldP spid="18" grpId="0" animBg="1"/>
      <p:bldP spid="19" grpId="0" animBg="1"/>
      <p:bldP spid="3" grpId="0"/>
      <p:bldP spid="7" grpId="0" animBg="1"/>
      <p:bldP spid="21" grpId="0"/>
      <p:bldP spid="23" grpId="0" animBg="1"/>
      <p:bldP spid="25" grpId="0"/>
      <p:bldP spid="26"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b="1" dirty="0" smtClean="0">
                <a:solidFill>
                  <a:schemeClr val="accent6">
                    <a:lumMod val="75000"/>
                  </a:schemeClr>
                </a:solidFill>
              </a:rPr>
              <a:t>Tema 12: Más que palabras</a:t>
            </a:r>
            <a:endParaRPr lang="es-ES" sz="3600" b="1" dirty="0">
              <a:solidFill>
                <a:schemeClr val="accent6">
                  <a:lumMod val="75000"/>
                </a:schemeClr>
              </a:solidFill>
            </a:endParaRPr>
          </a:p>
        </p:txBody>
      </p:sp>
      <p:sp>
        <p:nvSpPr>
          <p:cNvPr id="6" name="5 Rectángulo redondeado"/>
          <p:cNvSpPr/>
          <p:nvPr/>
        </p:nvSpPr>
        <p:spPr>
          <a:xfrm>
            <a:off x="633504" y="1698573"/>
            <a:ext cx="816150"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tras</a:t>
            </a:r>
            <a:endParaRPr lang="es-ES" b="1" dirty="0">
              <a:solidFill>
                <a:schemeClr val="accent6">
                  <a:lumMod val="50000"/>
                </a:schemeClr>
              </a:solidFill>
            </a:endParaRPr>
          </a:p>
        </p:txBody>
      </p:sp>
      <p:sp>
        <p:nvSpPr>
          <p:cNvPr id="9" name="8 Rectángulo redondeado"/>
          <p:cNvSpPr/>
          <p:nvPr/>
        </p:nvSpPr>
        <p:spPr>
          <a:xfrm>
            <a:off x="1653560" y="1698573"/>
            <a:ext cx="611193" cy="504056"/>
          </a:xfrm>
          <a:prstGeom prst="roundRect">
            <a:avLst/>
          </a:prstGeom>
          <a:solidFill>
            <a:schemeClr val="accent6">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accent6">
                    <a:lumMod val="50000"/>
                  </a:schemeClr>
                </a:solidFill>
              </a:rPr>
              <a:t>de</a:t>
            </a:r>
            <a:endParaRPr lang="es-ES" dirty="0">
              <a:solidFill>
                <a:schemeClr val="accent6">
                  <a:lumMod val="50000"/>
                </a:schemeClr>
              </a:solidFill>
            </a:endParaRPr>
          </a:p>
        </p:txBody>
      </p:sp>
      <p:sp>
        <p:nvSpPr>
          <p:cNvPr id="10" name="9 Rectángulo redondeado"/>
          <p:cNvSpPr/>
          <p:nvPr/>
        </p:nvSpPr>
        <p:spPr>
          <a:xfrm>
            <a:off x="2317085" y="1640711"/>
            <a:ext cx="6649119" cy="2652385"/>
          </a:xfrm>
          <a:prstGeom prst="roundRect">
            <a:avLst/>
          </a:prstGeom>
          <a:solidFill>
            <a:schemeClr val="accent6">
              <a:lumMod val="40000"/>
              <a:lumOff val="60000"/>
            </a:schemeClr>
          </a:solidFill>
          <a:ln w="19050"/>
        </p:spPr>
        <p:style>
          <a:lnRef idx="2">
            <a:schemeClr val="accent1"/>
          </a:lnRef>
          <a:fillRef idx="1">
            <a:schemeClr val="lt1"/>
          </a:fillRef>
          <a:effectRef idx="0">
            <a:schemeClr val="accent1"/>
          </a:effectRef>
          <a:fontRef idx="minor">
            <a:schemeClr val="dk1"/>
          </a:fontRef>
        </p:style>
        <p:txBody>
          <a:bodyPr rtlCol="0" anchor="ctr"/>
          <a:lstStyle/>
          <a:p>
            <a:pPr algn="just"/>
            <a:r>
              <a:rPr lang="es-ES" i="1" dirty="0" smtClean="0">
                <a:solidFill>
                  <a:srgbClr val="7030A0"/>
                </a:solidFill>
              </a:rPr>
              <a:t>Tras </a:t>
            </a:r>
            <a:r>
              <a:rPr lang="es-ES" dirty="0" smtClean="0">
                <a:solidFill>
                  <a:schemeClr val="bg1"/>
                </a:solidFill>
              </a:rPr>
              <a:t>indica la posición posterior a algo</a:t>
            </a:r>
            <a:r>
              <a:rPr lang="es-ES" dirty="0">
                <a:solidFill>
                  <a:schemeClr val="bg1"/>
                </a:solidFill>
              </a:rPr>
              <a:t>. La preposición </a:t>
            </a:r>
            <a:r>
              <a:rPr lang="es-ES" i="1" dirty="0">
                <a:solidFill>
                  <a:srgbClr val="7030A0"/>
                </a:solidFill>
              </a:rPr>
              <a:t>de</a:t>
            </a:r>
            <a:r>
              <a:rPr lang="es-ES" i="1" dirty="0">
                <a:solidFill>
                  <a:schemeClr val="bg1"/>
                </a:solidFill>
              </a:rPr>
              <a:t> </a:t>
            </a:r>
            <a:r>
              <a:rPr lang="es-ES" dirty="0">
                <a:solidFill>
                  <a:schemeClr val="bg1"/>
                </a:solidFill>
              </a:rPr>
              <a:t>viene determinada </a:t>
            </a:r>
            <a:r>
              <a:rPr lang="es-ES" dirty="0" smtClean="0">
                <a:solidFill>
                  <a:schemeClr val="bg1"/>
                </a:solidFill>
              </a:rPr>
              <a:t> por “</a:t>
            </a:r>
            <a:r>
              <a:rPr lang="es-ES" i="1" dirty="0" smtClean="0">
                <a:solidFill>
                  <a:schemeClr val="bg1"/>
                </a:solidFill>
              </a:rPr>
              <a:t>tras”</a:t>
            </a:r>
            <a:r>
              <a:rPr lang="es-ES" dirty="0" smtClean="0">
                <a:solidFill>
                  <a:schemeClr val="bg1"/>
                </a:solidFill>
              </a:rPr>
              <a:t>. Es igual que “</a:t>
            </a:r>
            <a:r>
              <a:rPr lang="es-ES" i="1" dirty="0" smtClean="0">
                <a:solidFill>
                  <a:schemeClr val="bg1"/>
                </a:solidFill>
              </a:rPr>
              <a:t>detrás de</a:t>
            </a:r>
            <a:r>
              <a:rPr lang="es-ES" dirty="0" smtClean="0">
                <a:solidFill>
                  <a:schemeClr val="bg1"/>
                </a:solidFill>
              </a:rPr>
              <a:t>” y necesitan un grupo nominal después. </a:t>
            </a:r>
          </a:p>
          <a:p>
            <a:pPr algn="just"/>
            <a:r>
              <a:rPr lang="es-ES" dirty="0" smtClean="0">
                <a:solidFill>
                  <a:schemeClr val="bg1"/>
                </a:solidFill>
              </a:rPr>
              <a:t>También se usa con los pronombres </a:t>
            </a:r>
            <a:r>
              <a:rPr lang="es-ES" i="1" dirty="0" smtClean="0">
                <a:solidFill>
                  <a:schemeClr val="bg1"/>
                </a:solidFill>
              </a:rPr>
              <a:t>mí</a:t>
            </a:r>
            <a:r>
              <a:rPr lang="es-ES" dirty="0" smtClean="0">
                <a:solidFill>
                  <a:schemeClr val="bg1"/>
                </a:solidFill>
              </a:rPr>
              <a:t> y </a:t>
            </a:r>
            <a:r>
              <a:rPr lang="es-ES" i="1" dirty="0" smtClean="0">
                <a:solidFill>
                  <a:schemeClr val="bg1"/>
                </a:solidFill>
              </a:rPr>
              <a:t>ti</a:t>
            </a:r>
            <a:r>
              <a:rPr lang="es-ES" dirty="0" smtClean="0">
                <a:solidFill>
                  <a:schemeClr val="bg1"/>
                </a:solidFill>
              </a:rPr>
              <a:t>. </a:t>
            </a:r>
            <a:r>
              <a:rPr lang="es-ES" dirty="0" err="1" smtClean="0">
                <a:solidFill>
                  <a:schemeClr val="bg1"/>
                </a:solidFill>
              </a:rPr>
              <a:t>Ej</a:t>
            </a:r>
            <a:r>
              <a:rPr lang="es-ES" dirty="0" smtClean="0">
                <a:solidFill>
                  <a:schemeClr val="bg1"/>
                </a:solidFill>
              </a:rPr>
              <a:t>:“</a:t>
            </a:r>
            <a:r>
              <a:rPr lang="es-ES" i="1" dirty="0" smtClean="0">
                <a:solidFill>
                  <a:schemeClr val="bg1"/>
                </a:solidFill>
              </a:rPr>
              <a:t>tras de </a:t>
            </a:r>
            <a:r>
              <a:rPr lang="es-ES" b="1" i="1" dirty="0" smtClean="0">
                <a:solidFill>
                  <a:schemeClr val="bg1"/>
                </a:solidFill>
              </a:rPr>
              <a:t>mí</a:t>
            </a:r>
            <a:r>
              <a:rPr lang="es-ES" dirty="0" smtClean="0">
                <a:solidFill>
                  <a:schemeClr val="bg1"/>
                </a:solidFill>
              </a:rPr>
              <a:t>” o “</a:t>
            </a:r>
            <a:r>
              <a:rPr lang="es-ES" i="1" dirty="0" smtClean="0">
                <a:solidFill>
                  <a:schemeClr val="bg1"/>
                </a:solidFill>
              </a:rPr>
              <a:t>tras de </a:t>
            </a:r>
            <a:r>
              <a:rPr lang="es-ES" b="1" i="1" dirty="0" smtClean="0">
                <a:solidFill>
                  <a:schemeClr val="bg1"/>
                </a:solidFill>
              </a:rPr>
              <a:t>ti</a:t>
            </a:r>
            <a:r>
              <a:rPr lang="es-ES" dirty="0" smtClean="0">
                <a:solidFill>
                  <a:schemeClr val="bg1"/>
                </a:solidFill>
              </a:rPr>
              <a:t>”.</a:t>
            </a:r>
            <a:r>
              <a:rPr lang="es-ES" dirty="0" smtClean="0">
                <a:solidFill>
                  <a:srgbClr val="FF0000"/>
                </a:solidFill>
              </a:rPr>
              <a:t>*</a:t>
            </a:r>
            <a:r>
              <a:rPr lang="es-ES" dirty="0" smtClean="0">
                <a:solidFill>
                  <a:schemeClr val="bg1"/>
                </a:solidFill>
              </a:rPr>
              <a:t> </a:t>
            </a:r>
          </a:p>
          <a:p>
            <a:pPr algn="just"/>
            <a:r>
              <a:rPr lang="es-ES" dirty="0">
                <a:solidFill>
                  <a:srgbClr val="FF0000"/>
                </a:solidFill>
              </a:rPr>
              <a:t>*</a:t>
            </a:r>
            <a:r>
              <a:rPr lang="es-ES" dirty="0" smtClean="0">
                <a:solidFill>
                  <a:srgbClr val="FF0000"/>
                </a:solidFill>
              </a:rPr>
              <a:t>no suele usarse con “</a:t>
            </a:r>
            <a:r>
              <a:rPr lang="es-ES" i="1" dirty="0" smtClean="0">
                <a:solidFill>
                  <a:srgbClr val="FF0000"/>
                </a:solidFill>
              </a:rPr>
              <a:t>tras de nosotros” o “tras de vosotros”, </a:t>
            </a:r>
            <a:r>
              <a:rPr lang="es-ES" dirty="0" smtClean="0">
                <a:solidFill>
                  <a:srgbClr val="FF0000"/>
                </a:solidFill>
              </a:rPr>
              <a:t>y no es correcto “</a:t>
            </a:r>
            <a:r>
              <a:rPr lang="es-ES" i="1" dirty="0" smtClean="0">
                <a:solidFill>
                  <a:srgbClr val="FF0000"/>
                </a:solidFill>
              </a:rPr>
              <a:t>tras de él/ella/ellos /ellas”. </a:t>
            </a:r>
          </a:p>
          <a:p>
            <a:pPr algn="just"/>
            <a:r>
              <a:rPr lang="es-ES" dirty="0" smtClean="0">
                <a:solidFill>
                  <a:srgbClr val="FF0000"/>
                </a:solidFill>
              </a:rPr>
              <a:t>Se prefiere </a:t>
            </a:r>
            <a:r>
              <a:rPr lang="es-ES" i="1" dirty="0" smtClean="0">
                <a:solidFill>
                  <a:srgbClr val="FF0000"/>
                </a:solidFill>
              </a:rPr>
              <a:t>tras nosotros/vosotros/tras él/tras ella/tras ellos/tras ellas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6655" y="332656"/>
            <a:ext cx="1495425" cy="98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2 CuadroTexto"/>
          <p:cNvSpPr txBox="1"/>
          <p:nvPr/>
        </p:nvSpPr>
        <p:spPr>
          <a:xfrm>
            <a:off x="1456314" y="1752930"/>
            <a:ext cx="197246" cy="369332"/>
          </a:xfrm>
          <a:prstGeom prst="rect">
            <a:avLst/>
          </a:prstGeom>
          <a:noFill/>
        </p:spPr>
        <p:txBody>
          <a:bodyPr wrap="square" rtlCol="0">
            <a:spAutoFit/>
          </a:bodyPr>
          <a:lstStyle/>
          <a:p>
            <a:pPr algn="ctr"/>
            <a:r>
              <a:rPr lang="es-ES" b="1" dirty="0">
                <a:solidFill>
                  <a:schemeClr val="accent6">
                    <a:lumMod val="50000"/>
                  </a:schemeClr>
                </a:solidFill>
              </a:rPr>
              <a:t>+</a:t>
            </a:r>
          </a:p>
        </p:txBody>
      </p:sp>
      <p:sp>
        <p:nvSpPr>
          <p:cNvPr id="23" name="22 Rectángulo redondeado"/>
          <p:cNvSpPr/>
          <p:nvPr/>
        </p:nvSpPr>
        <p:spPr>
          <a:xfrm>
            <a:off x="2180081" y="5517232"/>
            <a:ext cx="6748202" cy="4901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Venía </a:t>
            </a:r>
            <a:r>
              <a:rPr lang="es-ES" i="1" dirty="0" smtClean="0">
                <a:solidFill>
                  <a:srgbClr val="7030A0"/>
                </a:solidFill>
              </a:rPr>
              <a:t>tras</a:t>
            </a:r>
            <a:r>
              <a:rPr lang="es-ES" i="1" dirty="0" smtClean="0"/>
              <a:t> </a:t>
            </a:r>
            <a:r>
              <a:rPr lang="es-ES" i="1" dirty="0" smtClean="0">
                <a:solidFill>
                  <a:srgbClr val="7030A0"/>
                </a:solidFill>
              </a:rPr>
              <a:t>de </a:t>
            </a:r>
            <a:r>
              <a:rPr lang="es-ES" i="1" dirty="0" smtClean="0"/>
              <a:t>mí desde que salí de casa.</a:t>
            </a:r>
            <a:endParaRPr lang="es-ES" i="1" dirty="0"/>
          </a:p>
        </p:txBody>
      </p:sp>
      <p:sp>
        <p:nvSpPr>
          <p:cNvPr id="20" name="19 Rectángulo redondeado"/>
          <p:cNvSpPr/>
          <p:nvPr/>
        </p:nvSpPr>
        <p:spPr>
          <a:xfrm>
            <a:off x="2194939" y="4797152"/>
            <a:ext cx="6672361" cy="5135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err="1" smtClean="0"/>
              <a:t>Ej</a:t>
            </a:r>
            <a:r>
              <a:rPr lang="es-ES" i="1" dirty="0" smtClean="0"/>
              <a:t>:  Está </a:t>
            </a:r>
            <a:r>
              <a:rPr lang="es-ES" i="1" dirty="0" smtClean="0">
                <a:solidFill>
                  <a:srgbClr val="7030A0"/>
                </a:solidFill>
              </a:rPr>
              <a:t>tras de la puerta </a:t>
            </a:r>
            <a:r>
              <a:rPr lang="es-ES" i="1" dirty="0" smtClean="0">
                <a:solidFill>
                  <a:srgbClr val="FBFBFB"/>
                </a:solidFill>
              </a:rPr>
              <a:t>esperando para darte un susto. </a:t>
            </a:r>
            <a:endParaRPr lang="es-ES" i="1" dirty="0">
              <a:solidFill>
                <a:srgbClr val="FBFBFB"/>
              </a:solidFill>
            </a:endParaRPr>
          </a:p>
        </p:txBody>
      </p:sp>
    </p:spTree>
    <p:extLst>
      <p:ext uri="{BB962C8B-B14F-4D97-AF65-F5344CB8AC3E}">
        <p14:creationId xmlns:p14="http://schemas.microsoft.com/office/powerpoint/2010/main" val="171317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3" grpId="0"/>
      <p:bldP spid="23"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b="1" dirty="0" smtClean="0">
                <a:solidFill>
                  <a:schemeClr val="accent6">
                    <a:lumMod val="75000"/>
                  </a:schemeClr>
                </a:solidFill>
              </a:rPr>
              <a:t>Tema 12: Más que palabras</a:t>
            </a:r>
            <a:endParaRPr lang="es-ES" sz="3600" b="1" dirty="0">
              <a:solidFill>
                <a:schemeClr val="accent6">
                  <a:lumMod val="75000"/>
                </a:schemeClr>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6655" y="332656"/>
            <a:ext cx="1495425" cy="98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3 CuadroTexto"/>
          <p:cNvSpPr txBox="1"/>
          <p:nvPr/>
        </p:nvSpPr>
        <p:spPr>
          <a:xfrm>
            <a:off x="899592" y="1313731"/>
            <a:ext cx="7416824" cy="1015663"/>
          </a:xfrm>
          <a:prstGeom prst="rect">
            <a:avLst/>
          </a:prstGeom>
          <a:noFill/>
        </p:spPr>
        <p:txBody>
          <a:bodyPr wrap="square" rtlCol="0">
            <a:spAutoFit/>
          </a:bodyPr>
          <a:lstStyle/>
          <a:p>
            <a:r>
              <a:rPr lang="es-ES" sz="2000" dirty="0" smtClean="0">
                <a:solidFill>
                  <a:schemeClr val="bg1"/>
                </a:solidFill>
              </a:rPr>
              <a:t>Completa los siguiente diálogos con una de estas combinaciones:</a:t>
            </a:r>
          </a:p>
          <a:p>
            <a:r>
              <a:rPr lang="es-ES" sz="2000" b="1" i="1" dirty="0" smtClean="0">
                <a:solidFill>
                  <a:schemeClr val="accent6">
                    <a:lumMod val="50000"/>
                  </a:schemeClr>
                </a:solidFill>
              </a:rPr>
              <a:t>Tras de 		Por entre	Para por		Para con			</a:t>
            </a:r>
            <a:r>
              <a:rPr lang="es-ES" sz="2000" dirty="0" smtClean="0">
                <a:solidFill>
                  <a:schemeClr val="bg1"/>
                </a:solidFill>
              </a:rPr>
              <a:t> </a:t>
            </a:r>
            <a:endParaRPr lang="es-ES" sz="2000" dirty="0">
              <a:solidFill>
                <a:schemeClr val="bg1"/>
              </a:solidFill>
            </a:endParaRPr>
          </a:p>
        </p:txBody>
      </p:sp>
      <p:sp>
        <p:nvSpPr>
          <p:cNvPr id="5" name="4 CuadroTexto"/>
          <p:cNvSpPr txBox="1"/>
          <p:nvPr/>
        </p:nvSpPr>
        <p:spPr>
          <a:xfrm>
            <a:off x="899592" y="2132856"/>
            <a:ext cx="7272808" cy="1754326"/>
          </a:xfrm>
          <a:prstGeom prst="rect">
            <a:avLst/>
          </a:prstGeom>
          <a:noFill/>
          <a:ln>
            <a:solidFill>
              <a:schemeClr val="accent1"/>
            </a:solidFill>
          </a:ln>
        </p:spPr>
        <p:txBody>
          <a:bodyPr wrap="square" rtlCol="0">
            <a:spAutoFit/>
          </a:bodyPr>
          <a:lstStyle/>
          <a:p>
            <a:pPr marL="285750" indent="-285750" algn="just">
              <a:buFont typeface="Arial" panose="020B0604020202020204" pitchFamily="34" charset="0"/>
              <a:buChar char="•"/>
            </a:pPr>
            <a:r>
              <a:rPr lang="es-ES" dirty="0" smtClean="0">
                <a:solidFill>
                  <a:schemeClr val="bg1"/>
                </a:solidFill>
              </a:rPr>
              <a:t>¿Tienes que estar siempre _______ mí? No me gusta que me sigas a todas partes.</a:t>
            </a:r>
          </a:p>
          <a:p>
            <a:pPr marL="285750" indent="-285750" algn="just">
              <a:buFont typeface="Courier New" panose="02070309020205020404" pitchFamily="49" charset="0"/>
              <a:buChar char="o"/>
            </a:pPr>
            <a:r>
              <a:rPr lang="es-ES" dirty="0" smtClean="0">
                <a:solidFill>
                  <a:schemeClr val="bg1"/>
                </a:solidFill>
              </a:rPr>
              <a:t>¡Cómo eres! Seguro que no eres así de antipático _________ tus amigos, pero como yo soy tu hermana pequeña te atreves a decirme cualquier cosa. ¡Y no pases ________ los coches para esquivarme, que te van a atropellar! </a:t>
            </a:r>
            <a:endParaRPr lang="es-ES" dirty="0">
              <a:solidFill>
                <a:schemeClr val="bg1"/>
              </a:solidFill>
            </a:endParaRPr>
          </a:p>
        </p:txBody>
      </p:sp>
      <p:sp>
        <p:nvSpPr>
          <p:cNvPr id="7" name="6 CuadroTexto"/>
          <p:cNvSpPr txBox="1"/>
          <p:nvPr/>
        </p:nvSpPr>
        <p:spPr>
          <a:xfrm>
            <a:off x="3923928" y="2132856"/>
            <a:ext cx="864096" cy="369332"/>
          </a:xfrm>
          <a:prstGeom prst="rect">
            <a:avLst/>
          </a:prstGeom>
          <a:noFill/>
        </p:spPr>
        <p:txBody>
          <a:bodyPr wrap="square" rtlCol="0">
            <a:spAutoFit/>
          </a:bodyPr>
          <a:lstStyle/>
          <a:p>
            <a:r>
              <a:rPr lang="es-ES" dirty="0" smtClean="0">
                <a:solidFill>
                  <a:srgbClr val="FF0000"/>
                </a:solidFill>
              </a:rPr>
              <a:t>tras de</a:t>
            </a:r>
            <a:endParaRPr lang="es-ES" dirty="0">
              <a:solidFill>
                <a:srgbClr val="FF0000"/>
              </a:solidFill>
            </a:endParaRPr>
          </a:p>
        </p:txBody>
      </p:sp>
      <p:sp>
        <p:nvSpPr>
          <p:cNvPr id="13" name="12 CuadroTexto"/>
          <p:cNvSpPr txBox="1"/>
          <p:nvPr/>
        </p:nvSpPr>
        <p:spPr>
          <a:xfrm>
            <a:off x="5940152" y="2654588"/>
            <a:ext cx="1008112" cy="369332"/>
          </a:xfrm>
          <a:prstGeom prst="rect">
            <a:avLst/>
          </a:prstGeom>
          <a:noFill/>
        </p:spPr>
        <p:txBody>
          <a:bodyPr wrap="square" rtlCol="0">
            <a:spAutoFit/>
          </a:bodyPr>
          <a:lstStyle/>
          <a:p>
            <a:r>
              <a:rPr lang="es-ES" dirty="0" smtClean="0">
                <a:solidFill>
                  <a:srgbClr val="FF0000"/>
                </a:solidFill>
              </a:rPr>
              <a:t>para con</a:t>
            </a:r>
            <a:endParaRPr lang="es-ES" dirty="0">
              <a:solidFill>
                <a:srgbClr val="FF0000"/>
              </a:solidFill>
            </a:endParaRPr>
          </a:p>
        </p:txBody>
      </p:sp>
      <p:sp>
        <p:nvSpPr>
          <p:cNvPr id="14" name="13 CuadroTexto"/>
          <p:cNvSpPr txBox="1"/>
          <p:nvPr/>
        </p:nvSpPr>
        <p:spPr>
          <a:xfrm>
            <a:off x="925885" y="4230380"/>
            <a:ext cx="7272808" cy="2308324"/>
          </a:xfrm>
          <a:prstGeom prst="rect">
            <a:avLst/>
          </a:prstGeom>
          <a:noFill/>
          <a:ln>
            <a:solidFill>
              <a:schemeClr val="accent1"/>
            </a:solidFill>
          </a:ln>
        </p:spPr>
        <p:txBody>
          <a:bodyPr wrap="square" rtlCol="0">
            <a:spAutoFit/>
          </a:bodyPr>
          <a:lstStyle/>
          <a:p>
            <a:pPr marL="285750" indent="-285750" algn="just">
              <a:buFont typeface="Arial" panose="020B0604020202020204" pitchFamily="34" charset="0"/>
              <a:buChar char="•"/>
            </a:pPr>
            <a:r>
              <a:rPr lang="es-ES" dirty="0" smtClean="0">
                <a:solidFill>
                  <a:schemeClr val="bg1"/>
                </a:solidFill>
              </a:rPr>
              <a:t>Pues yo tengo ciertas discrepancias ___________ su forma de llevar el caso de Luis. No me gusta que no le diga que está haciendo cosas mal directamente a él y que en cambio esté informando a los jefes a sus espaldas. </a:t>
            </a:r>
          </a:p>
          <a:p>
            <a:pPr marL="285750" indent="-285750" algn="just">
              <a:buFont typeface="Courier New" panose="02070309020205020404" pitchFamily="49" charset="0"/>
              <a:buChar char="o"/>
            </a:pPr>
            <a:r>
              <a:rPr lang="es-ES" dirty="0" smtClean="0">
                <a:solidFill>
                  <a:schemeClr val="bg1"/>
                </a:solidFill>
              </a:rPr>
              <a:t>Pues que quieres que te diga, yo he visto a Luis esta tarde  y me ha dicho que va a pedirse ___________la mañanas unas horas libres para ir al masajista, para tratar su dolor de espalda. No sé</a:t>
            </a:r>
            <a:r>
              <a:rPr lang="es-ES" dirty="0" smtClean="0">
                <a:solidFill>
                  <a:srgbClr val="FF0000"/>
                </a:solidFill>
              </a:rPr>
              <a:t> </a:t>
            </a:r>
            <a:r>
              <a:rPr lang="es-ES" dirty="0" smtClean="0">
                <a:solidFill>
                  <a:schemeClr val="bg1"/>
                </a:solidFill>
              </a:rPr>
              <a:t>si eso es muy correcto tampoco. </a:t>
            </a:r>
            <a:endParaRPr lang="es-ES" dirty="0">
              <a:solidFill>
                <a:schemeClr val="bg1"/>
              </a:solidFill>
            </a:endParaRPr>
          </a:p>
        </p:txBody>
      </p:sp>
      <p:sp>
        <p:nvSpPr>
          <p:cNvPr id="15" name="14 CuadroTexto"/>
          <p:cNvSpPr txBox="1"/>
          <p:nvPr/>
        </p:nvSpPr>
        <p:spPr>
          <a:xfrm>
            <a:off x="4853161" y="4230380"/>
            <a:ext cx="1080120" cy="369332"/>
          </a:xfrm>
          <a:prstGeom prst="rect">
            <a:avLst/>
          </a:prstGeom>
          <a:noFill/>
        </p:spPr>
        <p:txBody>
          <a:bodyPr wrap="square" rtlCol="0">
            <a:spAutoFit/>
          </a:bodyPr>
          <a:lstStyle/>
          <a:p>
            <a:r>
              <a:rPr lang="es-ES" dirty="0" smtClean="0">
                <a:solidFill>
                  <a:srgbClr val="FF0000"/>
                </a:solidFill>
              </a:rPr>
              <a:t>para con</a:t>
            </a:r>
            <a:endParaRPr lang="es-ES" dirty="0">
              <a:solidFill>
                <a:srgbClr val="FF0000"/>
              </a:solidFill>
            </a:endParaRPr>
          </a:p>
        </p:txBody>
      </p:sp>
      <p:sp>
        <p:nvSpPr>
          <p:cNvPr id="16" name="15 CuadroTexto"/>
          <p:cNvSpPr txBox="1"/>
          <p:nvPr/>
        </p:nvSpPr>
        <p:spPr>
          <a:xfrm>
            <a:off x="3072036" y="5589240"/>
            <a:ext cx="1080120" cy="369332"/>
          </a:xfrm>
          <a:prstGeom prst="rect">
            <a:avLst/>
          </a:prstGeom>
          <a:noFill/>
        </p:spPr>
        <p:txBody>
          <a:bodyPr wrap="square" rtlCol="0">
            <a:spAutoFit/>
          </a:bodyPr>
          <a:lstStyle/>
          <a:p>
            <a:r>
              <a:rPr lang="es-ES" dirty="0" smtClean="0">
                <a:solidFill>
                  <a:srgbClr val="FF0000"/>
                </a:solidFill>
              </a:rPr>
              <a:t>para por</a:t>
            </a:r>
            <a:endParaRPr lang="es-ES" dirty="0">
              <a:solidFill>
                <a:srgbClr val="FF0000"/>
              </a:solidFill>
            </a:endParaRPr>
          </a:p>
        </p:txBody>
      </p:sp>
      <p:sp>
        <p:nvSpPr>
          <p:cNvPr id="17" name="16 CuadroTexto"/>
          <p:cNvSpPr txBox="1"/>
          <p:nvPr/>
        </p:nvSpPr>
        <p:spPr>
          <a:xfrm>
            <a:off x="2987824" y="3182958"/>
            <a:ext cx="1080120" cy="369332"/>
          </a:xfrm>
          <a:prstGeom prst="rect">
            <a:avLst/>
          </a:prstGeom>
          <a:noFill/>
        </p:spPr>
        <p:txBody>
          <a:bodyPr wrap="square" rtlCol="0">
            <a:spAutoFit/>
          </a:bodyPr>
          <a:lstStyle/>
          <a:p>
            <a:r>
              <a:rPr lang="es-ES" dirty="0" smtClean="0">
                <a:solidFill>
                  <a:srgbClr val="FF0000"/>
                </a:solidFill>
              </a:rPr>
              <a:t>por entre</a:t>
            </a:r>
            <a:endParaRPr lang="es-ES" dirty="0">
              <a:solidFill>
                <a:srgbClr val="FF0000"/>
              </a:solidFill>
            </a:endParaRPr>
          </a:p>
        </p:txBody>
      </p:sp>
    </p:spTree>
    <p:extLst>
      <p:ext uri="{BB962C8B-B14F-4D97-AF65-F5344CB8AC3E}">
        <p14:creationId xmlns:p14="http://schemas.microsoft.com/office/powerpoint/2010/main" val="225787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13" grpId="0"/>
      <p:bldP spid="14" grpId="0" animBg="1"/>
      <p:bldP spid="15" grpId="0"/>
      <p:bldP spid="16" grpId="0"/>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b="1" dirty="0" smtClean="0">
                <a:solidFill>
                  <a:schemeClr val="accent6">
                    <a:lumMod val="75000"/>
                  </a:schemeClr>
                </a:solidFill>
              </a:rPr>
              <a:t>Tema 12: Más que palabras</a:t>
            </a:r>
            <a:endParaRPr lang="es-ES" sz="3600" b="1" dirty="0">
              <a:solidFill>
                <a:schemeClr val="accent6">
                  <a:lumMod val="75000"/>
                </a:schemeClr>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6655" y="332656"/>
            <a:ext cx="1495425" cy="98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3 CuadroTexto"/>
          <p:cNvSpPr txBox="1"/>
          <p:nvPr/>
        </p:nvSpPr>
        <p:spPr>
          <a:xfrm>
            <a:off x="899592" y="1313731"/>
            <a:ext cx="7632848" cy="1015663"/>
          </a:xfrm>
          <a:prstGeom prst="rect">
            <a:avLst/>
          </a:prstGeom>
          <a:noFill/>
        </p:spPr>
        <p:txBody>
          <a:bodyPr wrap="square" rtlCol="0">
            <a:spAutoFit/>
          </a:bodyPr>
          <a:lstStyle/>
          <a:p>
            <a:r>
              <a:rPr lang="es-ES" sz="2000" dirty="0" smtClean="0">
                <a:solidFill>
                  <a:schemeClr val="bg1"/>
                </a:solidFill>
              </a:rPr>
              <a:t>Completa los siguiente diálogos con una de estas combinaciones:</a:t>
            </a:r>
          </a:p>
          <a:p>
            <a:r>
              <a:rPr lang="es-ES" sz="2000" b="1" i="1" dirty="0" smtClean="0">
                <a:solidFill>
                  <a:schemeClr val="accent6">
                    <a:lumMod val="50000"/>
                  </a:schemeClr>
                </a:solidFill>
              </a:rPr>
              <a:t>Hasta por      Hasta con	Desde por	De hasta	De entre						</a:t>
            </a:r>
            <a:r>
              <a:rPr lang="es-ES" sz="2000" dirty="0" smtClean="0">
                <a:solidFill>
                  <a:schemeClr val="bg1"/>
                </a:solidFill>
              </a:rPr>
              <a:t> </a:t>
            </a:r>
            <a:endParaRPr lang="es-ES" sz="2000" dirty="0">
              <a:solidFill>
                <a:schemeClr val="bg1"/>
              </a:solidFill>
            </a:endParaRPr>
          </a:p>
        </p:txBody>
      </p:sp>
      <p:sp>
        <p:nvSpPr>
          <p:cNvPr id="5" name="4 CuadroTexto"/>
          <p:cNvSpPr txBox="1"/>
          <p:nvPr/>
        </p:nvSpPr>
        <p:spPr>
          <a:xfrm>
            <a:off x="898451" y="2060848"/>
            <a:ext cx="7272808" cy="1200329"/>
          </a:xfrm>
          <a:prstGeom prst="rect">
            <a:avLst/>
          </a:prstGeom>
          <a:noFill/>
          <a:ln>
            <a:solidFill>
              <a:schemeClr val="accent1"/>
            </a:solidFill>
          </a:ln>
        </p:spPr>
        <p:txBody>
          <a:bodyPr wrap="square" rtlCol="0">
            <a:spAutoFit/>
          </a:bodyPr>
          <a:lstStyle/>
          <a:p>
            <a:pPr marL="285750" indent="-285750" algn="just">
              <a:buFont typeface="Arial" panose="020B0604020202020204" pitchFamily="34" charset="0"/>
              <a:buChar char="•"/>
            </a:pPr>
            <a:r>
              <a:rPr lang="es-ES" dirty="0" smtClean="0">
                <a:solidFill>
                  <a:schemeClr val="bg1"/>
                </a:solidFill>
              </a:rPr>
              <a:t>Me han dicho que esta cámara tiene un disparo ________ cinco fotos por segundo, ¿tú crees que será verdad?</a:t>
            </a:r>
          </a:p>
          <a:p>
            <a:pPr marL="285750" indent="-285750" algn="just">
              <a:buFont typeface="Courier New" panose="02070309020205020404" pitchFamily="49" charset="0"/>
              <a:buChar char="o"/>
            </a:pPr>
            <a:r>
              <a:rPr lang="es-ES" dirty="0" smtClean="0">
                <a:solidFill>
                  <a:schemeClr val="bg1"/>
                </a:solidFill>
              </a:rPr>
              <a:t>No sé, yo no me creo todo lo que dicen, para vender  son capaces de cualquier cosa.</a:t>
            </a:r>
            <a:endParaRPr lang="es-ES" dirty="0">
              <a:solidFill>
                <a:schemeClr val="bg1"/>
              </a:solidFill>
            </a:endParaRPr>
          </a:p>
        </p:txBody>
      </p:sp>
      <p:sp>
        <p:nvSpPr>
          <p:cNvPr id="7" name="6 CuadroTexto"/>
          <p:cNvSpPr txBox="1"/>
          <p:nvPr/>
        </p:nvSpPr>
        <p:spPr>
          <a:xfrm>
            <a:off x="5967908" y="2031529"/>
            <a:ext cx="1008112" cy="369332"/>
          </a:xfrm>
          <a:prstGeom prst="rect">
            <a:avLst/>
          </a:prstGeom>
          <a:noFill/>
        </p:spPr>
        <p:txBody>
          <a:bodyPr wrap="square" rtlCol="0">
            <a:spAutoFit/>
          </a:bodyPr>
          <a:lstStyle/>
          <a:p>
            <a:r>
              <a:rPr lang="es-ES" dirty="0" smtClean="0">
                <a:solidFill>
                  <a:srgbClr val="FF0000"/>
                </a:solidFill>
              </a:rPr>
              <a:t>de hasta</a:t>
            </a:r>
            <a:endParaRPr lang="es-ES" dirty="0">
              <a:solidFill>
                <a:srgbClr val="FF0000"/>
              </a:solidFill>
            </a:endParaRPr>
          </a:p>
        </p:txBody>
      </p:sp>
      <p:sp>
        <p:nvSpPr>
          <p:cNvPr id="14" name="13 CuadroTexto"/>
          <p:cNvSpPr txBox="1"/>
          <p:nvPr/>
        </p:nvSpPr>
        <p:spPr>
          <a:xfrm>
            <a:off x="879798" y="3356992"/>
            <a:ext cx="7272808" cy="1477328"/>
          </a:xfrm>
          <a:prstGeom prst="rect">
            <a:avLst/>
          </a:prstGeom>
          <a:noFill/>
          <a:ln>
            <a:solidFill>
              <a:schemeClr val="accent1"/>
            </a:solidFill>
          </a:ln>
        </p:spPr>
        <p:txBody>
          <a:bodyPr wrap="square" rtlCol="0">
            <a:spAutoFit/>
          </a:bodyPr>
          <a:lstStyle/>
          <a:p>
            <a:pPr marL="285750" indent="-285750" algn="just">
              <a:buFont typeface="Arial" panose="020B0604020202020204" pitchFamily="34" charset="0"/>
              <a:buChar char="•"/>
            </a:pPr>
            <a:r>
              <a:rPr lang="es-ES" dirty="0" smtClean="0">
                <a:solidFill>
                  <a:schemeClr val="bg1"/>
                </a:solidFill>
              </a:rPr>
              <a:t>Lucas, no me envíes el fax _____________ la tarde, que se nos ha estropeado y tenemos a un técnico revisándolo ahora.</a:t>
            </a:r>
          </a:p>
          <a:p>
            <a:pPr marL="285750" indent="-285750" algn="just">
              <a:buFont typeface="Courier New" panose="02070309020205020404" pitchFamily="49" charset="0"/>
              <a:buChar char="o"/>
            </a:pPr>
            <a:r>
              <a:rPr lang="es-ES" dirty="0" smtClean="0">
                <a:solidFill>
                  <a:schemeClr val="bg1"/>
                </a:solidFill>
              </a:rPr>
              <a:t>Vale, pero podías haberme avisado antes, llevo ___________ la mañana intentándolo y no había manera. ¡Y me he pasado un buen rato!</a:t>
            </a:r>
          </a:p>
          <a:p>
            <a:pPr marL="285750" indent="-285750" algn="just">
              <a:buFont typeface="Arial" panose="020B0604020202020204" pitchFamily="34" charset="0"/>
              <a:buChar char="•"/>
            </a:pPr>
            <a:r>
              <a:rPr lang="es-ES" dirty="0" smtClean="0">
                <a:solidFill>
                  <a:schemeClr val="bg1"/>
                </a:solidFill>
              </a:rPr>
              <a:t>Perdona, chico, no me di cuenta…</a:t>
            </a:r>
            <a:endParaRPr lang="es-ES" dirty="0">
              <a:solidFill>
                <a:schemeClr val="bg1"/>
              </a:solidFill>
            </a:endParaRPr>
          </a:p>
        </p:txBody>
      </p:sp>
      <p:sp>
        <p:nvSpPr>
          <p:cNvPr id="15" name="14 CuadroTexto"/>
          <p:cNvSpPr txBox="1"/>
          <p:nvPr/>
        </p:nvSpPr>
        <p:spPr>
          <a:xfrm>
            <a:off x="4175956" y="3270464"/>
            <a:ext cx="1080120" cy="369332"/>
          </a:xfrm>
          <a:prstGeom prst="rect">
            <a:avLst/>
          </a:prstGeom>
          <a:noFill/>
        </p:spPr>
        <p:txBody>
          <a:bodyPr wrap="square" rtlCol="0">
            <a:spAutoFit/>
          </a:bodyPr>
          <a:lstStyle/>
          <a:p>
            <a:r>
              <a:rPr lang="es-ES" dirty="0" smtClean="0">
                <a:solidFill>
                  <a:srgbClr val="FF0000"/>
                </a:solidFill>
              </a:rPr>
              <a:t>hasta por</a:t>
            </a:r>
            <a:endParaRPr lang="es-ES" dirty="0">
              <a:solidFill>
                <a:srgbClr val="FF0000"/>
              </a:solidFill>
            </a:endParaRPr>
          </a:p>
        </p:txBody>
      </p:sp>
      <p:sp>
        <p:nvSpPr>
          <p:cNvPr id="16" name="15 CuadroTexto"/>
          <p:cNvSpPr txBox="1"/>
          <p:nvPr/>
        </p:nvSpPr>
        <p:spPr>
          <a:xfrm>
            <a:off x="5746576" y="3824962"/>
            <a:ext cx="1229444" cy="369332"/>
          </a:xfrm>
          <a:prstGeom prst="rect">
            <a:avLst/>
          </a:prstGeom>
          <a:noFill/>
        </p:spPr>
        <p:txBody>
          <a:bodyPr wrap="square" rtlCol="0">
            <a:spAutoFit/>
          </a:bodyPr>
          <a:lstStyle/>
          <a:p>
            <a:r>
              <a:rPr lang="es-ES" dirty="0" smtClean="0">
                <a:solidFill>
                  <a:srgbClr val="FF0000"/>
                </a:solidFill>
              </a:rPr>
              <a:t>desde por</a:t>
            </a:r>
            <a:endParaRPr lang="es-ES" dirty="0">
              <a:solidFill>
                <a:srgbClr val="FF0000"/>
              </a:solidFill>
            </a:endParaRPr>
          </a:p>
        </p:txBody>
      </p:sp>
      <p:sp>
        <p:nvSpPr>
          <p:cNvPr id="12" name="11 CuadroTexto"/>
          <p:cNvSpPr txBox="1"/>
          <p:nvPr/>
        </p:nvSpPr>
        <p:spPr>
          <a:xfrm>
            <a:off x="879798" y="4941168"/>
            <a:ext cx="7272808" cy="1754326"/>
          </a:xfrm>
          <a:prstGeom prst="rect">
            <a:avLst/>
          </a:prstGeom>
          <a:noFill/>
          <a:ln>
            <a:solidFill>
              <a:schemeClr val="accent1"/>
            </a:solidFill>
          </a:ln>
        </p:spPr>
        <p:txBody>
          <a:bodyPr wrap="square" rtlCol="0">
            <a:spAutoFit/>
          </a:bodyPr>
          <a:lstStyle/>
          <a:p>
            <a:pPr marL="285750" indent="-285750" algn="just">
              <a:buFont typeface="Arial" panose="020B0604020202020204" pitchFamily="34" charset="0"/>
              <a:buChar char="•"/>
            </a:pPr>
            <a:r>
              <a:rPr lang="es-ES" dirty="0" smtClean="0">
                <a:solidFill>
                  <a:schemeClr val="bg1"/>
                </a:solidFill>
              </a:rPr>
              <a:t>Mira, al final he conseguido sacar el libro que querías de la biblioteca para el trabajo de clase. Ya sabes que yo por ti haría cualquier cosa…, si hubiera sido necesario hubiera hablado____________ el rector de la Universidad…</a:t>
            </a:r>
          </a:p>
          <a:p>
            <a:pPr marL="285750" indent="-285750" algn="just">
              <a:buFont typeface="Courier New" panose="02070309020205020404" pitchFamily="49" charset="0"/>
              <a:buChar char="o"/>
            </a:pPr>
            <a:r>
              <a:rPr lang="es-ES" dirty="0" smtClean="0">
                <a:solidFill>
                  <a:schemeClr val="bg1"/>
                </a:solidFill>
              </a:rPr>
              <a:t>Venga, venga… que tampoco era tan difícil, solo había que ser rápido y cogerlo y  ________todos nosotros, tú eres el más veloz.</a:t>
            </a:r>
            <a:endParaRPr lang="es-ES" dirty="0">
              <a:solidFill>
                <a:schemeClr val="bg1"/>
              </a:solidFill>
            </a:endParaRPr>
          </a:p>
        </p:txBody>
      </p:sp>
      <p:sp>
        <p:nvSpPr>
          <p:cNvPr id="18" name="17 CuadroTexto"/>
          <p:cNvSpPr txBox="1"/>
          <p:nvPr/>
        </p:nvSpPr>
        <p:spPr>
          <a:xfrm>
            <a:off x="5256076" y="5448999"/>
            <a:ext cx="1229444" cy="369332"/>
          </a:xfrm>
          <a:prstGeom prst="rect">
            <a:avLst/>
          </a:prstGeom>
          <a:noFill/>
        </p:spPr>
        <p:txBody>
          <a:bodyPr wrap="square" rtlCol="0">
            <a:spAutoFit/>
          </a:bodyPr>
          <a:lstStyle/>
          <a:p>
            <a:r>
              <a:rPr lang="es-ES" dirty="0" smtClean="0">
                <a:solidFill>
                  <a:srgbClr val="FF0000"/>
                </a:solidFill>
              </a:rPr>
              <a:t>hasta con</a:t>
            </a:r>
            <a:endParaRPr lang="es-ES" dirty="0">
              <a:solidFill>
                <a:srgbClr val="FF0000"/>
              </a:solidFill>
            </a:endParaRPr>
          </a:p>
        </p:txBody>
      </p:sp>
      <p:sp>
        <p:nvSpPr>
          <p:cNvPr id="19" name="18 CuadroTexto"/>
          <p:cNvSpPr txBox="1"/>
          <p:nvPr/>
        </p:nvSpPr>
        <p:spPr>
          <a:xfrm>
            <a:off x="2195736" y="6254799"/>
            <a:ext cx="1229444" cy="369332"/>
          </a:xfrm>
          <a:prstGeom prst="rect">
            <a:avLst/>
          </a:prstGeom>
          <a:noFill/>
        </p:spPr>
        <p:txBody>
          <a:bodyPr wrap="square" rtlCol="0">
            <a:spAutoFit/>
          </a:bodyPr>
          <a:lstStyle/>
          <a:p>
            <a:r>
              <a:rPr lang="es-ES" dirty="0" smtClean="0">
                <a:solidFill>
                  <a:srgbClr val="FF0000"/>
                </a:solidFill>
              </a:rPr>
              <a:t>de entre</a:t>
            </a:r>
            <a:endParaRPr lang="es-ES" dirty="0">
              <a:solidFill>
                <a:srgbClr val="FF0000"/>
              </a:solidFill>
            </a:endParaRPr>
          </a:p>
        </p:txBody>
      </p:sp>
    </p:spTree>
    <p:extLst>
      <p:ext uri="{BB962C8B-B14F-4D97-AF65-F5344CB8AC3E}">
        <p14:creationId xmlns:p14="http://schemas.microsoft.com/office/powerpoint/2010/main" val="1980517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14" grpId="0" animBg="1"/>
      <p:bldP spid="15" grpId="0"/>
      <p:bldP spid="16" grpId="0"/>
      <p:bldP spid="12" grpId="0" animBg="1"/>
      <p:bldP spid="18" grpId="0"/>
      <p:bldP spid="19" grpId="0"/>
    </p:bldLst>
  </p:timing>
</p:sld>
</file>

<file path=ppt/theme/theme1.xml><?xml version="1.0" encoding="utf-8"?>
<a:theme xmlns:a="http://schemas.openxmlformats.org/drawingml/2006/main" name="Tema de Office">
  <a:themeElements>
    <a:clrScheme name="Personalizado 15">
      <a:dk1>
        <a:sysClr val="windowText" lastClr="000000"/>
      </a:dk1>
      <a:lt1>
        <a:srgbClr val="E9FBF9"/>
      </a:lt1>
      <a:dk2>
        <a:srgbClr val="94EFE3"/>
      </a:dk2>
      <a:lt2>
        <a:srgbClr val="C9F7F1"/>
      </a:lt2>
      <a:accent1>
        <a:srgbClr val="1AB39F"/>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1021</TotalTime>
  <Words>1013</Words>
  <Application>Microsoft Office PowerPoint</Application>
  <PresentationFormat>Presentación en pantalla (4:3)</PresentationFormat>
  <Paragraphs>89</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Tema 12: Más que palabras</vt:lpstr>
      <vt:lpstr>Tema 12: Más que palabras</vt:lpstr>
      <vt:lpstr>Tema 12: Más que palabras</vt:lpstr>
      <vt:lpstr>Tema 12: Más que palabras</vt:lpstr>
      <vt:lpstr>Tema 12: Más que palabras</vt:lpstr>
      <vt:lpstr>Tema 12: Más que palabras</vt:lpstr>
      <vt:lpstr>Tema 12: Más que palabras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Anna</dc:creator>
  <cp:lastModifiedBy>Anna</cp:lastModifiedBy>
  <cp:revision>96</cp:revision>
  <dcterms:created xsi:type="dcterms:W3CDTF">2014-09-11T16:16:25Z</dcterms:created>
  <dcterms:modified xsi:type="dcterms:W3CDTF">2014-11-08T17:20:10Z</dcterms:modified>
</cp:coreProperties>
</file>