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74" r:id="rId5"/>
    <p:sldId id="275" r:id="rId6"/>
    <p:sldId id="276" r:id="rId7"/>
    <p:sldId id="278" r:id="rId8"/>
    <p:sldId id="262" r:id="rId9"/>
    <p:sldId id="280" r:id="rId10"/>
    <p:sldId id="281" r:id="rId11"/>
    <p:sldId id="282" r:id="rId12"/>
    <p:sldId id="283" r:id="rId13"/>
    <p:sldId id="284" r:id="rId14"/>
    <p:sldId id="285" r:id="rId15"/>
    <p:sldId id="286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2089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1961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240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497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4655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3904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3257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9767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757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4982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96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33A09-6AD1-4E60-8FAD-D338998187EB}" type="datetimeFigureOut">
              <a:rPr lang="es-ES" smtClean="0"/>
              <a:pPr/>
              <a:t>20/10/2014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41867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2088232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Tema 11</a:t>
            </a:r>
            <a:br>
              <a:rPr lang="es-E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</a:br>
            <a:r>
              <a:rPr lang="es-ES" dirty="0" smtClean="0">
                <a:latin typeface="Arial Rounded MT Bold" panose="020F0704030504030204" pitchFamily="34" charset="0"/>
              </a:rPr>
              <a:t>Rutas con historia</a:t>
            </a:r>
            <a:r>
              <a:rPr lang="es-E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es-E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</a:br>
            <a:endParaRPr lang="es-ES" dirty="0">
              <a:solidFill>
                <a:schemeClr val="bg2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1" y="3188177"/>
            <a:ext cx="2928958" cy="2164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1592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11:</a:t>
            </a:r>
            <a:r>
              <a:rPr lang="es-ES" dirty="0" smtClean="0"/>
              <a:t> Rutas con historia</a:t>
            </a:r>
            <a:endParaRPr lang="es-ES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 redondeado"/>
          <p:cNvSpPr/>
          <p:nvPr/>
        </p:nvSpPr>
        <p:spPr>
          <a:xfrm>
            <a:off x="714348" y="1214422"/>
            <a:ext cx="2428892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De 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se usa para…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642910" y="2357430"/>
            <a:ext cx="2786082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indicar punto de inicio (junto a </a:t>
            </a:r>
            <a:r>
              <a:rPr lang="es-ES" sz="2000" b="1" i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642910" y="1857364"/>
            <a:ext cx="2571768" cy="4286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indicar procedencia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143372" y="1856389"/>
            <a:ext cx="1928826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Es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de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Madrid 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571868" y="2500306"/>
            <a:ext cx="4500594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De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tu casa al puente hay pocos metros  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714348" y="4214818"/>
            <a:ext cx="2786082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Desde 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se usa para…</a:t>
            </a:r>
          </a:p>
        </p:txBody>
      </p:sp>
      <p:sp>
        <p:nvSpPr>
          <p:cNvPr id="17" name="16 Rectángulo redondeado"/>
          <p:cNvSpPr/>
          <p:nvPr/>
        </p:nvSpPr>
        <p:spPr>
          <a:xfrm>
            <a:off x="714348" y="4857760"/>
            <a:ext cx="3429024" cy="8572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marcar distancia inicial </a:t>
            </a:r>
          </a:p>
          <a:p>
            <a:pPr algn="ctr"/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(aparece junto a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hasta)</a:t>
            </a:r>
            <a:endParaRPr lang="es-ES" sz="2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714348" y="5786454"/>
            <a:ext cx="3429024" cy="78107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señalar un punto inicial donde se realiza una acción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4357686" y="5857892"/>
            <a:ext cx="3291343" cy="707886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Le llamé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desde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la estación</a:t>
            </a:r>
          </a:p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Te vi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desde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el altillo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4286248" y="4929198"/>
            <a:ext cx="4214842" cy="707886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Desde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tu casa hasta el puente hay pocos metros  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571472" y="3071810"/>
            <a:ext cx="3357586" cy="10001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lugar donde se inicia el movimiento (con verbos como saltar/salir…)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4071934" y="3357562"/>
            <a:ext cx="3286148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Saltó del árbol y me asustó</a:t>
            </a:r>
          </a:p>
        </p:txBody>
      </p:sp>
    </p:spTree>
    <p:extLst>
      <p:ext uri="{BB962C8B-B14F-4D97-AF65-F5344CB8AC3E}">
        <p14:creationId xmlns:p14="http://schemas.microsoft.com/office/powerpoint/2010/main" val="25440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500562" y="2143116"/>
            <a:ext cx="4357718" cy="1015663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Hoy caminamos solo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hasta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Valladolid</a:t>
            </a:r>
          </a:p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Su finca llega desde el bosque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hasta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 la costa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11:</a:t>
            </a:r>
            <a:r>
              <a:rPr lang="es-ES" dirty="0" smtClean="0"/>
              <a:t> Rutas con historia</a:t>
            </a:r>
            <a:endParaRPr lang="es-E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9 Rectángulo redondeado"/>
          <p:cNvSpPr/>
          <p:nvPr/>
        </p:nvSpPr>
        <p:spPr>
          <a:xfrm>
            <a:off x="428596" y="4000504"/>
            <a:ext cx="4000528" cy="11566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para permanencia, y para movimiento a un lugar en donde se va a permanecer</a:t>
            </a:r>
          </a:p>
        </p:txBody>
      </p:sp>
      <p:sp>
        <p:nvSpPr>
          <p:cNvPr id="11" name="10 Rectángulo redondeado"/>
          <p:cNvSpPr/>
          <p:nvPr/>
        </p:nvSpPr>
        <p:spPr>
          <a:xfrm>
            <a:off x="442118" y="5301208"/>
            <a:ext cx="3987006" cy="10081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 con el significado de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encima</a:t>
            </a: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o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dentro de </a:t>
            </a: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algo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514255" y="3286124"/>
            <a:ext cx="1643074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En 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se usa…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4644008" y="4143380"/>
            <a:ext cx="4214272" cy="707886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Nos quedamos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en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el hotel</a:t>
            </a:r>
          </a:p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Entramos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en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el jardín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644009" y="5451321"/>
            <a:ext cx="4214272" cy="707886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El mapa está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en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la mesa, y la cantimplora,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en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la mochila 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571472" y="1428736"/>
            <a:ext cx="2920408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Hasta 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se usa</a:t>
            </a:r>
            <a:r>
              <a:rPr lang="es-ES" sz="2400" dirty="0" smtClean="0">
                <a:solidFill>
                  <a:srgbClr val="00B050"/>
                </a:solidFill>
              </a:rPr>
              <a:t> 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para…</a:t>
            </a:r>
          </a:p>
        </p:txBody>
      </p:sp>
      <p:sp>
        <p:nvSpPr>
          <p:cNvPr id="16" name="15 Rectángulo redondeado"/>
          <p:cNvSpPr/>
          <p:nvPr/>
        </p:nvSpPr>
        <p:spPr>
          <a:xfrm>
            <a:off x="500034" y="2143116"/>
            <a:ext cx="3929090" cy="10001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referirse al punto final o al límite de un espacio </a:t>
            </a:r>
          </a:p>
          <a:p>
            <a:pPr algn="ctr"/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(a veces con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desde)</a:t>
            </a:r>
            <a:endParaRPr lang="es-ES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1" grpId="1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11:</a:t>
            </a:r>
            <a:r>
              <a:rPr lang="es-ES" dirty="0" smtClean="0"/>
              <a:t> Rutas con historia</a:t>
            </a:r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 redondeado"/>
          <p:cNvSpPr/>
          <p:nvPr/>
        </p:nvSpPr>
        <p:spPr>
          <a:xfrm>
            <a:off x="500034" y="1214422"/>
            <a:ext cx="2786082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Hacia 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se usa para…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428596" y="1857364"/>
            <a:ext cx="4214842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indicar espacio aproximado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428596" y="2428868"/>
            <a:ext cx="4214842" cy="4286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indicar dirección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714876" y="1928802"/>
            <a:ext cx="3286148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Marcos está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hacia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el fondo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714876" y="2428868"/>
            <a:ext cx="3266134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Se dirigió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hacia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la torre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571472" y="4357694"/>
            <a:ext cx="1143008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Tras 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…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428596" y="5072074"/>
            <a:ext cx="4286280" cy="7143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indica movimiento detrás de algo/alguien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571472" y="5857892"/>
            <a:ext cx="3857652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El perro siempre camina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tras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él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4929190" y="5857892"/>
            <a:ext cx="4020170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Se quedó muda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ante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la catedral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4929190" y="4357694"/>
            <a:ext cx="1143008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Ante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…</a:t>
            </a:r>
          </a:p>
        </p:txBody>
      </p:sp>
      <p:sp>
        <p:nvSpPr>
          <p:cNvPr id="17" name="16 Rectángulo redondeado"/>
          <p:cNvSpPr/>
          <p:nvPr/>
        </p:nvSpPr>
        <p:spPr>
          <a:xfrm>
            <a:off x="4857752" y="5072074"/>
            <a:ext cx="3837638" cy="7143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significa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delante de</a:t>
            </a:r>
            <a:endParaRPr lang="es-ES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500034" y="2928934"/>
            <a:ext cx="1143008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Bajo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…</a:t>
            </a:r>
          </a:p>
        </p:txBody>
      </p:sp>
      <p:sp>
        <p:nvSpPr>
          <p:cNvPr id="19" name="18 Rectángulo redondeado"/>
          <p:cNvSpPr/>
          <p:nvPr/>
        </p:nvSpPr>
        <p:spPr>
          <a:xfrm>
            <a:off x="428596" y="3571876"/>
            <a:ext cx="4214842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significa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debajo de;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es más formal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4857752" y="3643314"/>
            <a:ext cx="3266134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</a:t>
            </a:r>
            <a:r>
              <a:rPr lang="es-ES" sz="2000" i="1" dirty="0" smtClean="0">
                <a:solidFill>
                  <a:schemeClr val="bg1"/>
                </a:solidFill>
              </a:rPr>
              <a:t>Se situó </a:t>
            </a:r>
            <a:r>
              <a:rPr lang="es-ES" sz="2000" b="1" i="1" dirty="0" smtClean="0">
                <a:solidFill>
                  <a:schemeClr val="bg1"/>
                </a:solidFill>
              </a:rPr>
              <a:t>bajo</a:t>
            </a:r>
            <a:r>
              <a:rPr lang="es-ES" sz="2000" i="1" dirty="0" smtClean="0">
                <a:solidFill>
                  <a:schemeClr val="bg1"/>
                </a:solidFill>
              </a:rPr>
              <a:t> la torre</a:t>
            </a:r>
            <a:endParaRPr lang="es-ES" sz="20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7147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Tema 11:</a:t>
            </a:r>
            <a:r>
              <a:rPr kumimoji="0" lang="es-E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Rutas con historia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 redondeado"/>
          <p:cNvSpPr/>
          <p:nvPr/>
        </p:nvSpPr>
        <p:spPr>
          <a:xfrm>
            <a:off x="428596" y="2500307"/>
            <a:ext cx="2786082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Vía 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se usa para…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428596" y="3714753"/>
            <a:ext cx="4572032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Allende 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es literario y se usa para…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428596" y="4357694"/>
            <a:ext cx="8358246" cy="7143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indicar que algo está al otro lado de otra cosa  (normalmente refiriéndose a grandes extensiones)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500034" y="5643578"/>
            <a:ext cx="5584134" cy="8424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referirse de forma vaga a un país extranjero que se ve lejano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571472" y="5143512"/>
            <a:ext cx="7888390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Llegó de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allende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las montañas / Ej.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Allende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los mares está América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286380" y="3000372"/>
            <a:ext cx="3643338" cy="707886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Volamos de Santiago de Chile a Barcelona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vía 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París 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6286377" y="5753644"/>
            <a:ext cx="2357454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Vino de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allende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428596" y="3071810"/>
            <a:ext cx="4000528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indica el lugar por el que se pasa</a:t>
            </a:r>
          </a:p>
        </p:txBody>
      </p:sp>
      <p:sp>
        <p:nvSpPr>
          <p:cNvPr id="14" name="13 Rectángulo redondeado"/>
          <p:cNvSpPr/>
          <p:nvPr/>
        </p:nvSpPr>
        <p:spPr>
          <a:xfrm>
            <a:off x="428596" y="1142984"/>
            <a:ext cx="1428760" cy="5000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Contra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…</a:t>
            </a:r>
          </a:p>
        </p:txBody>
      </p:sp>
      <p:sp>
        <p:nvSpPr>
          <p:cNvPr id="15" name="14 Rectángulo redondeado"/>
          <p:cNvSpPr/>
          <p:nvPr/>
        </p:nvSpPr>
        <p:spPr>
          <a:xfrm>
            <a:off x="428596" y="1714488"/>
            <a:ext cx="5572164" cy="7143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significa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en frente de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y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en contacto con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algo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6215074" y="1714488"/>
            <a:ext cx="2500330" cy="707886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La estrechó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contra 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su pecho 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Tema 11:</a:t>
            </a:r>
            <a:r>
              <a:rPr kumimoji="0" lang="es-E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Rutas con historia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CuadroTexto"/>
          <p:cNvSpPr txBox="1"/>
          <p:nvPr/>
        </p:nvSpPr>
        <p:spPr>
          <a:xfrm>
            <a:off x="571472" y="1285860"/>
            <a:ext cx="8286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chemeClr val="bg1"/>
                </a:solidFill>
              </a:rPr>
              <a:t>Completa los espacios en blanco con una preposición de tiempo o espacio sobre un itinerario por Costa Rica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00034" y="2143116"/>
            <a:ext cx="81439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>
                <a:solidFill>
                  <a:schemeClr val="accent2">
                    <a:lumMod val="50000"/>
                  </a:schemeClr>
                </a:solidFill>
              </a:rPr>
              <a:t>Llegamos _______ bus _________ San José _________ </a:t>
            </a:r>
            <a:r>
              <a:rPr lang="es-ES" sz="2000" dirty="0" err="1" smtClean="0">
                <a:solidFill>
                  <a:schemeClr val="accent2">
                    <a:lumMod val="50000"/>
                  </a:schemeClr>
                </a:solidFill>
              </a:rPr>
              <a:t>Tortuguero</a:t>
            </a:r>
            <a:r>
              <a:rPr lang="es-ES" sz="2000" dirty="0" smtClean="0">
                <a:solidFill>
                  <a:schemeClr val="accent2">
                    <a:lumMod val="50000"/>
                  </a:schemeClr>
                </a:solidFill>
              </a:rPr>
              <a:t>.  _________ la terminal cogimos un bus ______________ </a:t>
            </a:r>
            <a:r>
              <a:rPr lang="es-ES" sz="2000" dirty="0" err="1" smtClean="0">
                <a:solidFill>
                  <a:schemeClr val="accent2">
                    <a:lumMod val="50000"/>
                  </a:schemeClr>
                </a:solidFill>
              </a:rPr>
              <a:t>Cariari</a:t>
            </a:r>
            <a:r>
              <a:rPr lang="es-ES" sz="2000" dirty="0" smtClean="0">
                <a:solidFill>
                  <a:schemeClr val="accent2">
                    <a:lumMod val="50000"/>
                  </a:schemeClr>
                </a:solidFill>
              </a:rPr>
              <a:t> y __________ allí, cogimos una lancha que hace un recorrido __________ el río </a:t>
            </a:r>
            <a:r>
              <a:rPr lang="es-ES" sz="2000" dirty="0" err="1" smtClean="0">
                <a:solidFill>
                  <a:schemeClr val="accent2">
                    <a:lumMod val="50000"/>
                  </a:schemeClr>
                </a:solidFill>
              </a:rPr>
              <a:t>Tortuguero</a:t>
            </a:r>
            <a:r>
              <a:rPr lang="es-ES" sz="2000" dirty="0" smtClean="0">
                <a:solidFill>
                  <a:schemeClr val="accent2">
                    <a:lumMod val="50000"/>
                  </a:schemeClr>
                </a:solidFill>
              </a:rPr>
              <a:t>. ____________  el río se ven cocodrilos, monos, arañas, plantas de todo tipo, pájaros, ¡es realmente precioso!</a:t>
            </a:r>
          </a:p>
          <a:p>
            <a:pPr algn="just"/>
            <a:r>
              <a:rPr lang="es-ES" sz="2000" dirty="0" smtClean="0">
                <a:solidFill>
                  <a:schemeClr val="accent2">
                    <a:lumMod val="50000"/>
                  </a:schemeClr>
                </a:solidFill>
              </a:rPr>
              <a:t>Nos alojamos _________ un cómodo hotel y ____________ esa misma tarde hicimos la excursión _________el parque nacional en bote y ________ la noche con el guía Alejandro hicimos un recorrido nocturno para ver ranas y bichos varios. Nos hubiéramos quedado un día más pero habíamos pautado el auto ________ </a:t>
            </a:r>
            <a:r>
              <a:rPr lang="es-ES" sz="2000" dirty="0" err="1" smtClean="0">
                <a:solidFill>
                  <a:schemeClr val="accent2">
                    <a:lumMod val="50000"/>
                  </a:schemeClr>
                </a:solidFill>
              </a:rPr>
              <a:t>Guapilés</a:t>
            </a:r>
            <a:r>
              <a:rPr lang="es-ES" sz="2000" dirty="0" smtClean="0">
                <a:solidFill>
                  <a:schemeClr val="accent2">
                    <a:lumMod val="50000"/>
                  </a:schemeClr>
                </a:solidFill>
              </a:rPr>
              <a:t>, así que tuvimos que partir ____       día siguiente para comenzar el recorrido en auto.</a:t>
            </a:r>
          </a:p>
          <a:p>
            <a:pPr algn="just"/>
            <a:r>
              <a:rPr lang="es-ES" sz="2000" dirty="0" smtClean="0">
                <a:solidFill>
                  <a:schemeClr val="accent2">
                    <a:lumMod val="50000"/>
                  </a:schemeClr>
                </a:solidFill>
              </a:rPr>
              <a:t>Después nos dirigimos en coche ___________ la Fortuna, y nos alojamos camino _______        volcán. Caminamos solos _______ el parque Nacional e hicimos el recorrido __________ los senderos.</a:t>
            </a:r>
            <a:endParaRPr lang="es-ES" dirty="0"/>
          </a:p>
        </p:txBody>
      </p:sp>
      <p:sp>
        <p:nvSpPr>
          <p:cNvPr id="6" name="5 Rectángulo redondeado"/>
          <p:cNvSpPr/>
          <p:nvPr/>
        </p:nvSpPr>
        <p:spPr>
          <a:xfrm>
            <a:off x="1785918" y="2071678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en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3357554" y="2071678"/>
            <a:ext cx="1285884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de/desde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6000760" y="2143116"/>
            <a:ext cx="1057276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a/hasta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642910" y="2428868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En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785786" y="2714620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desde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5357818" y="2428868"/>
            <a:ext cx="2071702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hacia/para/hasta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5357818" y="3643314"/>
            <a:ext cx="1357322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Ø/durante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2143108" y="3000372"/>
            <a:ext cx="1928826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En/Por/Desde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7215206" y="2714620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por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3000364" y="3929066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por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7143768" y="3929066"/>
            <a:ext cx="1214446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por/en/a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1500166" y="4857760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en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6143636" y="4857760"/>
            <a:ext cx="71438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al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9" name="18 Rectángulo redondeado"/>
          <p:cNvSpPr/>
          <p:nvPr/>
        </p:nvSpPr>
        <p:spPr>
          <a:xfrm>
            <a:off x="6643702" y="4857760"/>
            <a:ext cx="642942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accent2">
                    <a:lumMod val="50000"/>
                  </a:schemeClr>
                </a:solidFill>
              </a:rPr>
              <a:t>el 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2214546" y="5786454"/>
            <a:ext cx="642942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accent2">
                    <a:lumMod val="50000"/>
                  </a:schemeClr>
                </a:solidFill>
              </a:rPr>
              <a:t>el 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1428728" y="5786454"/>
            <a:ext cx="928694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al/del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4000496" y="5429264"/>
            <a:ext cx="1857388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a/hacia/para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5429256" y="5786454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por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24" name="23 Rectángulo redondeado"/>
          <p:cNvSpPr/>
          <p:nvPr/>
        </p:nvSpPr>
        <p:spPr>
          <a:xfrm>
            <a:off x="2928926" y="6072206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por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25" name="24 Rectángulo redondeado"/>
          <p:cNvSpPr/>
          <p:nvPr/>
        </p:nvSpPr>
        <p:spPr>
          <a:xfrm>
            <a:off x="2285984" y="3643314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en</a:t>
            </a:r>
            <a:endParaRPr lang="es-E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Tema 11:</a:t>
            </a:r>
            <a:r>
              <a:rPr kumimoji="0" lang="es-E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Rutas con historia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CuadroTexto"/>
          <p:cNvSpPr txBox="1"/>
          <p:nvPr/>
        </p:nvSpPr>
        <p:spPr>
          <a:xfrm>
            <a:off x="500034" y="1500174"/>
            <a:ext cx="828680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_______Fortuna, partimos ___________ Bahía Salinas, que se encuentra _____ nivel del mar: el lugar es perfecto para los que buscan tranquilidad y playas, pero es conveniente no ir ________ temporada de vientos fuertes, que es _______ noviembre y mayo. Estás _______ plena naturaleza. Yo, me iba dos veces ______  día a pasear por el bosque. Un día me llevé una sorpresa porque caminando ________ los árboles, me encontré _______ mí una ardilla con su bebé. ¡Les di pan y se pusieron a caminar _______ de mí todo el camino de vuelta al hotel! </a:t>
            </a:r>
          </a:p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Y como esta zona de Costa Rica nos encantó, decidimos quedarnos ______ allí _______________ el resto de nuestras vacaciones.</a:t>
            </a:r>
          </a:p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En fin, espero haberles dado buenos consejos para sus próximas vacaciones, pero cualquier duda me escriben y les trato de dar una orientación para su viaje ________ el menor tiempo posible. Yo, por mi parte, espero tener dinero ahorrado _______ el próximo verano, porque pienso irme a hacer un recorrido similar por Nicaragua.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3500430" y="1428736"/>
            <a:ext cx="1643074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hacia/para/a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857224" y="2357430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entre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000496" y="2071678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en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2643174" y="3000372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entre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500034" y="1785926"/>
            <a:ext cx="71438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a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642910" y="4214818"/>
            <a:ext cx="1857388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Ø/por/durante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6357950" y="3000372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ante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6143636" y="3286124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tras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428596" y="1428736"/>
            <a:ext cx="1057276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Tras/De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1285852" y="2714620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por/al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4429124" y="2357430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en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7500958" y="3857628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Ø/por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19" name="18 Rectángulo redondeado"/>
          <p:cNvSpPr/>
          <p:nvPr/>
        </p:nvSpPr>
        <p:spPr>
          <a:xfrm>
            <a:off x="1142976" y="5143512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en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714480" y="5429264"/>
            <a:ext cx="914400" cy="428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para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714348" y="6357958"/>
            <a:ext cx="71352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 smtClean="0">
                <a:solidFill>
                  <a:schemeClr val="bg1"/>
                </a:solidFill>
              </a:rPr>
              <a:t>Texto adaptado de </a:t>
            </a:r>
            <a:r>
              <a:rPr lang="es-ES" sz="1100" i="1" dirty="0" smtClean="0">
                <a:solidFill>
                  <a:schemeClr val="bg1"/>
                </a:solidFill>
              </a:rPr>
              <a:t>http://www.tripadvisor.es/ShowTopic-g291982-i813-k6352351-Experiencia_de_viaje-Costa_Rica.html</a:t>
            </a:r>
            <a:endParaRPr lang="es-ES" sz="11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7572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000" dirty="0" smtClean="0"/>
              <a:t>Preposiciones </a:t>
            </a:r>
            <a:r>
              <a:rPr lang="es-ES" sz="4000" dirty="0" smtClean="0">
                <a:solidFill>
                  <a:schemeClr val="accent1">
                    <a:lumMod val="75000"/>
                  </a:schemeClr>
                </a:solidFill>
              </a:rPr>
              <a:t>de tiempo y espacio</a:t>
            </a:r>
          </a:p>
          <a:p>
            <a:pPr marL="0" indent="0" algn="just">
              <a:buNone/>
            </a:pPr>
            <a:endParaRPr lang="es-ES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ES" sz="4000" dirty="0">
              <a:solidFill>
                <a:schemeClr val="bg1"/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1857356" y="3214686"/>
            <a:ext cx="1214446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por</a:t>
            </a:r>
            <a:endParaRPr lang="es-ES" sz="2400" dirty="0"/>
          </a:p>
        </p:txBody>
      </p:sp>
      <p:sp>
        <p:nvSpPr>
          <p:cNvPr id="6" name="5 Rectángulo redondeado"/>
          <p:cNvSpPr/>
          <p:nvPr/>
        </p:nvSpPr>
        <p:spPr>
          <a:xfrm>
            <a:off x="3428992" y="3429000"/>
            <a:ext cx="1224914" cy="73313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Tiempo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539554" y="4102224"/>
            <a:ext cx="124636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para</a:t>
            </a:r>
            <a:endParaRPr lang="es-ES" sz="2400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6215074" y="4214818"/>
            <a:ext cx="113373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desde</a:t>
            </a:r>
            <a:endParaRPr lang="es-ES" sz="2400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5500694" y="3286124"/>
            <a:ext cx="1133731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hasta</a:t>
            </a:r>
            <a:endParaRPr lang="es-ES" sz="2400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2071670" y="4357694"/>
            <a:ext cx="1214446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tras</a:t>
            </a:r>
            <a:endParaRPr lang="es-ES" sz="2400" dirty="0"/>
          </a:p>
        </p:txBody>
      </p:sp>
      <p:sp>
        <p:nvSpPr>
          <p:cNvPr id="14" name="13 Rectángulo redondeado"/>
          <p:cNvSpPr/>
          <p:nvPr/>
        </p:nvSpPr>
        <p:spPr>
          <a:xfrm>
            <a:off x="4214810" y="4286256"/>
            <a:ext cx="1214827" cy="75102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Espacio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2643174" y="5357826"/>
            <a:ext cx="138753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entre</a:t>
            </a:r>
            <a:endParaRPr lang="es-ES" sz="2400" dirty="0"/>
          </a:p>
        </p:txBody>
      </p:sp>
      <p:sp>
        <p:nvSpPr>
          <p:cNvPr id="19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11:</a:t>
            </a:r>
            <a:r>
              <a:rPr lang="es-ES" dirty="0" smtClean="0"/>
              <a:t> Rutas con historia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19 CuadroTexto"/>
          <p:cNvSpPr txBox="1"/>
          <p:nvPr/>
        </p:nvSpPr>
        <p:spPr>
          <a:xfrm>
            <a:off x="500034" y="2143116"/>
            <a:ext cx="814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Una de las maneras de matizar tiempo y espacio en español son las preposiciones.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6858016" y="5143512"/>
            <a:ext cx="142876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durante</a:t>
            </a:r>
            <a:endParaRPr lang="es-ES" sz="2400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5500694" y="5572140"/>
            <a:ext cx="114300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en</a:t>
            </a:r>
            <a:endParaRPr lang="es-ES" sz="2400" dirty="0"/>
          </a:p>
        </p:txBody>
      </p:sp>
      <p:sp>
        <p:nvSpPr>
          <p:cNvPr id="23" name="22 Rectángulo redondeado"/>
          <p:cNvSpPr/>
          <p:nvPr/>
        </p:nvSpPr>
        <p:spPr>
          <a:xfrm>
            <a:off x="857224" y="5214950"/>
            <a:ext cx="1133731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de</a:t>
            </a:r>
            <a:endParaRPr lang="es-ES" sz="2400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7215206" y="3500438"/>
            <a:ext cx="1133731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hacia</a:t>
            </a:r>
            <a:endParaRPr lang="es-ES" sz="2400" dirty="0"/>
          </a:p>
        </p:txBody>
      </p:sp>
      <p:sp>
        <p:nvSpPr>
          <p:cNvPr id="24" name="23 Rectángulo redondeado"/>
          <p:cNvSpPr/>
          <p:nvPr/>
        </p:nvSpPr>
        <p:spPr>
          <a:xfrm>
            <a:off x="500034" y="2928934"/>
            <a:ext cx="114300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a</a:t>
            </a:r>
            <a:endParaRPr lang="es-ES" sz="2400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7072330" y="2638052"/>
            <a:ext cx="113373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sobre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408646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21" grpId="0" animBg="1"/>
      <p:bldP spid="22" grpId="0" animBg="1"/>
      <p:bldP spid="23" grpId="0" animBg="1"/>
      <p:bldP spid="18" grpId="0" animBg="1"/>
      <p:bldP spid="2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 redondeado"/>
          <p:cNvSpPr/>
          <p:nvPr/>
        </p:nvSpPr>
        <p:spPr>
          <a:xfrm>
            <a:off x="857224" y="2357430"/>
            <a:ext cx="2500330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Por 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se usa para…</a:t>
            </a:r>
          </a:p>
        </p:txBody>
      </p:sp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11:</a:t>
            </a:r>
            <a:r>
              <a:rPr lang="es-ES" dirty="0" smtClean="0"/>
              <a:t> Rutas con historia</a:t>
            </a:r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285728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16 CuadroTexto"/>
          <p:cNvSpPr txBox="1"/>
          <p:nvPr/>
        </p:nvSpPr>
        <p:spPr>
          <a:xfrm>
            <a:off x="714348" y="1500174"/>
            <a:ext cx="7358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/>
              <a:t>Preposiciones </a:t>
            </a:r>
            <a:r>
              <a:rPr lang="es-ES" sz="4000" dirty="0" smtClean="0">
                <a:solidFill>
                  <a:schemeClr val="accent1">
                    <a:lumMod val="75000"/>
                  </a:schemeClr>
                </a:solidFill>
              </a:rPr>
              <a:t>de tiempo</a:t>
            </a:r>
            <a:endParaRPr lang="es-E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4643438" y="3286124"/>
            <a:ext cx="3929090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*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Por 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la mañana/tarde/noche 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785786" y="3143248"/>
            <a:ext cx="3714206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las partes del día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785786" y="3929066"/>
            <a:ext cx="3714206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indicar periodicidad</a:t>
            </a:r>
          </a:p>
          <a:p>
            <a:pPr algn="ctr"/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(como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</a:t>
            </a: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5" name="14 Rectángulo redondeado"/>
          <p:cNvSpPr/>
          <p:nvPr/>
        </p:nvSpPr>
        <p:spPr>
          <a:xfrm>
            <a:off x="714348" y="4714884"/>
            <a:ext cx="3785644" cy="11623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indicar un tiempo aproximado </a:t>
            </a:r>
          </a:p>
          <a:p>
            <a:pPr algn="ctr"/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(con un periodo de tiempo) 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4643438" y="3857628"/>
            <a:ext cx="3929090" cy="707886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Tres veces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por 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semana/dos tardes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por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mes…</a:t>
            </a:r>
            <a:endParaRPr lang="es-ES" sz="2000" i="1" strike="sngStrike" dirty="0">
              <a:solidFill>
                <a:srgbClr val="00B050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4643438" y="5000636"/>
            <a:ext cx="3929090" cy="707886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Te veré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por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Navidad/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por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el invierno/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por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vacaciones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785786" y="6072206"/>
            <a:ext cx="6692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2">
                    <a:lumMod val="50000"/>
                  </a:schemeClr>
                </a:solidFill>
              </a:rPr>
              <a:t>* </a:t>
            </a:r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En Español de América se usa también “</a:t>
            </a:r>
            <a:r>
              <a:rPr lang="es-ES" b="1" i="1" dirty="0" smtClean="0">
                <a:solidFill>
                  <a:schemeClr val="accent2">
                    <a:lumMod val="50000"/>
                  </a:schemeClr>
                </a:solidFill>
              </a:rPr>
              <a:t>en</a:t>
            </a:r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 la mañana/tarde/noche”</a:t>
            </a:r>
            <a:endParaRPr lang="es-E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49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1" animBg="1"/>
      <p:bldP spid="15" grpId="0" animBg="1"/>
      <p:bldP spid="16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11:</a:t>
            </a:r>
            <a:r>
              <a:rPr lang="es-ES" dirty="0" smtClean="0"/>
              <a:t> Rutas con historia</a:t>
            </a:r>
            <a:endParaRPr lang="es-E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Rectángulo redondeado"/>
          <p:cNvSpPr/>
          <p:nvPr/>
        </p:nvSpPr>
        <p:spPr>
          <a:xfrm>
            <a:off x="857224" y="1357298"/>
            <a:ext cx="2130600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Para</a:t>
            </a:r>
            <a:r>
              <a:rPr lang="es-ES" sz="2400" b="1" i="1" dirty="0" smtClean="0">
                <a:solidFill>
                  <a:srgbClr val="00B050"/>
                </a:solidFill>
              </a:rPr>
              <a:t> 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…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642910" y="2071678"/>
            <a:ext cx="4000528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indica tiempo límite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006620" y="2193094"/>
            <a:ext cx="3929090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Quiero el informe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para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el martes 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7 Llamada de flecha hacia abajo"/>
          <p:cNvSpPr/>
          <p:nvPr/>
        </p:nvSpPr>
        <p:spPr>
          <a:xfrm>
            <a:off x="4429124" y="1142984"/>
            <a:ext cx="2571768" cy="1000132"/>
          </a:xfrm>
          <a:prstGeom prst="downArrowCallou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El martes o antes del martes, pero no después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928662" y="2857496"/>
            <a:ext cx="2214578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En </a:t>
            </a:r>
            <a:r>
              <a:rPr lang="es-ES" sz="2400" i="1" dirty="0" smtClean="0">
                <a:solidFill>
                  <a:schemeClr val="bg2">
                    <a:lumMod val="25000"/>
                  </a:schemeClr>
                </a:solidFill>
              </a:rPr>
              <a:t>se usa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…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642910" y="3543922"/>
            <a:ext cx="4189088" cy="121444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con los meses, las estaciones del año, los años y las épocas 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036347" y="3643314"/>
            <a:ext cx="3929090" cy="1015663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*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En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enero/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en 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verano/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en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2015/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en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los años 60/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en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Pascua/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en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los primeros años de su vida…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857224" y="6143644"/>
            <a:ext cx="7949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*Nunca con los días. Ej. </a:t>
            </a:r>
            <a:r>
              <a:rPr lang="es-ES" sz="2000" i="1" strike="sngStrike" dirty="0" smtClean="0">
                <a:solidFill>
                  <a:schemeClr val="accent2">
                    <a:lumMod val="50000"/>
                  </a:schemeClr>
                </a:solidFill>
              </a:rPr>
              <a:t>En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el </a:t>
            </a:r>
            <a:r>
              <a:rPr lang="es-ES" sz="2000" i="1" dirty="0">
                <a:solidFill>
                  <a:schemeClr val="accent2">
                    <a:lumMod val="50000"/>
                  </a:schemeClr>
                </a:solidFill>
              </a:rPr>
              <a:t>lunes/</a:t>
            </a:r>
            <a:r>
              <a:rPr lang="es-ES" sz="2000" i="1" strike="sngStrike" dirty="0">
                <a:solidFill>
                  <a:schemeClr val="accent2">
                    <a:lumMod val="50000"/>
                  </a:schemeClr>
                </a:solidFill>
              </a:rPr>
              <a:t>En</a:t>
            </a:r>
            <a:r>
              <a:rPr lang="es-ES" sz="2000" i="1" dirty="0">
                <a:solidFill>
                  <a:schemeClr val="accent2">
                    <a:lumMod val="50000"/>
                  </a:schemeClr>
                </a:solidFill>
              </a:rPr>
              <a:t> el fin de semana/En 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el dos de agosto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642910" y="4793805"/>
            <a:ext cx="4189088" cy="138527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para indicar el tiempo que se tarda en hacer algo, o el que falta para que ocurra algo   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5036347" y="5286388"/>
            <a:ext cx="3929090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Nacho llegará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en 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media hora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284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0" grpId="0" animBg="1"/>
      <p:bldP spid="12" grpId="0"/>
      <p:bldP spid="13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244479" y="238996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11:</a:t>
            </a:r>
            <a:r>
              <a:rPr lang="es-ES" dirty="0" smtClean="0"/>
              <a:t> Rutas con historia</a:t>
            </a:r>
            <a:endParaRPr lang="es-E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Rectángulo redondeado"/>
          <p:cNvSpPr/>
          <p:nvPr/>
        </p:nvSpPr>
        <p:spPr>
          <a:xfrm>
            <a:off x="857224" y="1142985"/>
            <a:ext cx="2286016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A 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se usa para…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285720" y="1714488"/>
            <a:ext cx="5214974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indicar la hora en que se realiza una acción 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786446" y="1714488"/>
            <a:ext cx="3071834" cy="707886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¿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qué hora saliste de casa? -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las 11.30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285720" y="2571744"/>
            <a:ext cx="5352582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la fecha del día y el día de la semana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(</a:t>
            </a: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con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estar)</a:t>
            </a:r>
            <a:endParaRPr lang="es-ES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285720" y="3286124"/>
            <a:ext cx="5357850" cy="7143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marcar el final de un periodo temporal (con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de</a:t>
            </a: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)  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86446" y="2571744"/>
            <a:ext cx="3071834" cy="707886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Hoy estamos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miércoles</a:t>
            </a:r>
          </a:p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Hoy estamos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2 de mayo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786446" y="3357562"/>
            <a:ext cx="3071834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Caminamos de 9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12.30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285720" y="4071941"/>
            <a:ext cx="5352582" cy="107157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hablar de un momento futuro dentro del </a:t>
            </a: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pasado. (</a:t>
            </a:r>
            <a:r>
              <a:rPr lang="es-E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normalmente con la palabra </a:t>
            </a:r>
            <a:r>
              <a:rPr lang="es-ES" sz="24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siguiente</a:t>
            </a:r>
            <a:r>
              <a:rPr lang="es-E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) 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5797445" y="4000504"/>
            <a:ext cx="3143272" cy="1015663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l día siguiente/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la mañana siguiente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/a 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la noche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…</a:t>
            </a:r>
            <a:endParaRPr lang="es-ES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396322" y="5222151"/>
            <a:ext cx="5214974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hablar de la edad en la que se hace algo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5786446" y="5343567"/>
            <a:ext cx="3214710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los 8 meses ya  andaba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394299" y="6057947"/>
            <a:ext cx="5214974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indicar periodicidad (como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por</a:t>
            </a: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5797445" y="6179363"/>
            <a:ext cx="3214710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tres veces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la semana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726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2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11:</a:t>
            </a:r>
            <a:r>
              <a:rPr lang="es-ES" dirty="0" smtClean="0"/>
              <a:t> Rutas con historia</a:t>
            </a:r>
            <a:endParaRPr lang="es-ES" dirty="0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 redondeado"/>
          <p:cNvSpPr/>
          <p:nvPr/>
        </p:nvSpPr>
        <p:spPr>
          <a:xfrm>
            <a:off x="785786" y="1214422"/>
            <a:ext cx="2378757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De 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se usa …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428596" y="1857364"/>
            <a:ext cx="5500726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para indicar los periodos de la vida del hombre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143636" y="1928802"/>
            <a:ext cx="2786082" cy="707886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De 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niño/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de 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joven/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de 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adolescente/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de 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mayor…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428596" y="2428868"/>
            <a:ext cx="5500270" cy="5715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con las partes del día, después de la hora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143636" y="2786058"/>
            <a:ext cx="2786082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A las 6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de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la mañana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428596" y="3071811"/>
            <a:ext cx="5500726" cy="78581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para marcar el inicio de un periodo temporal (con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)  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6143636" y="3429000"/>
            <a:ext cx="2786082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Caminamos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de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9 a 10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785786" y="4643446"/>
            <a:ext cx="3000396" cy="5000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Desde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 se usa para…</a:t>
            </a:r>
          </a:p>
        </p:txBody>
      </p:sp>
      <p:sp>
        <p:nvSpPr>
          <p:cNvPr id="14" name="13 Rectángulo redondeado"/>
          <p:cNvSpPr/>
          <p:nvPr/>
        </p:nvSpPr>
        <p:spPr>
          <a:xfrm>
            <a:off x="455442" y="5214950"/>
            <a:ext cx="5481070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tiempo inicial</a:t>
            </a:r>
          </a:p>
        </p:txBody>
      </p:sp>
      <p:sp>
        <p:nvSpPr>
          <p:cNvPr id="15" name="14 Rectángulo redondeado"/>
          <p:cNvSpPr/>
          <p:nvPr/>
        </p:nvSpPr>
        <p:spPr>
          <a:xfrm>
            <a:off x="471201" y="5739691"/>
            <a:ext cx="5481070" cy="8572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marcar el inicio de un periodo temporal </a:t>
            </a:r>
          </a:p>
          <a:p>
            <a:pPr algn="ctr"/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(con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hasta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6143636" y="5072074"/>
            <a:ext cx="2857520" cy="707886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Llevo esperándote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desde 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las 10.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6143636" y="5888054"/>
            <a:ext cx="2857520" cy="707886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Caminamos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desde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las 9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hasta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las 12.30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428596" y="3929066"/>
            <a:ext cx="5500270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indicar el paso del día a la noche, y viceversa, y para describir en qué momento se está  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6143636" y="3929066"/>
            <a:ext cx="2786082" cy="1015663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Se hizo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de día/de noche</a:t>
            </a:r>
          </a:p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Aún era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de día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687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11:</a:t>
            </a:r>
            <a:r>
              <a:rPr lang="es-ES" dirty="0" smtClean="0"/>
              <a:t> Rutas con historia</a:t>
            </a:r>
            <a:endParaRPr lang="es-E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Rectángulo redondeado"/>
          <p:cNvSpPr/>
          <p:nvPr/>
        </p:nvSpPr>
        <p:spPr>
          <a:xfrm>
            <a:off x="285720" y="1928802"/>
            <a:ext cx="1785950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Hacia/sobre</a:t>
            </a:r>
            <a:endParaRPr lang="es-ES" sz="24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400182" y="1347765"/>
            <a:ext cx="8229600" cy="54291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800" dirty="0" smtClean="0"/>
              <a:t>Otras preposiciones que pueden indicar </a:t>
            </a:r>
            <a:r>
              <a:rPr lang="es-ES" sz="2800" dirty="0" smtClean="0">
                <a:solidFill>
                  <a:schemeClr val="accent1">
                    <a:lumMod val="75000"/>
                  </a:schemeClr>
                </a:solidFill>
              </a:rPr>
              <a:t>tiempo…</a:t>
            </a:r>
            <a:endParaRPr lang="es-E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285720" y="2714620"/>
            <a:ext cx="1285884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Tras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275772" y="5072074"/>
            <a:ext cx="1269842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Entre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2214546" y="1857365"/>
            <a:ext cx="2428892" cy="7143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indican tiempo aproximado</a:t>
            </a:r>
          </a:p>
        </p:txBody>
      </p:sp>
      <p:sp>
        <p:nvSpPr>
          <p:cNvPr id="11" name="10 Rectángulo redondeado"/>
          <p:cNvSpPr/>
          <p:nvPr/>
        </p:nvSpPr>
        <p:spPr>
          <a:xfrm>
            <a:off x="1643042" y="5000636"/>
            <a:ext cx="3023196" cy="106501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marca un periodo de tiempo con el punto inicial y el final 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1714480" y="2714620"/>
            <a:ext cx="2928958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significa </a:t>
            </a:r>
            <a:r>
              <a:rPr lang="es-ES" sz="2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después de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4791249" y="1883370"/>
            <a:ext cx="4138469" cy="646331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Ej. Le veré </a:t>
            </a:r>
            <a:r>
              <a:rPr lang="es-ES" b="1" i="1" dirty="0" smtClean="0">
                <a:solidFill>
                  <a:schemeClr val="accent2">
                    <a:lumMod val="50000"/>
                  </a:schemeClr>
                </a:solidFill>
              </a:rPr>
              <a:t>hacia/sobre</a:t>
            </a:r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 las 7</a:t>
            </a:r>
          </a:p>
          <a:p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Ej. Te iré a ver </a:t>
            </a:r>
            <a:r>
              <a:rPr lang="es-ES" b="1" i="1" dirty="0" smtClean="0">
                <a:solidFill>
                  <a:schemeClr val="accent2">
                    <a:lumMod val="50000"/>
                  </a:schemeClr>
                </a:solidFill>
              </a:rPr>
              <a:t>hacia/sobre</a:t>
            </a:r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 finales de mes</a:t>
            </a:r>
            <a:endParaRPr lang="es-ES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786314" y="2643182"/>
            <a:ext cx="4032802" cy="646331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Ej. </a:t>
            </a:r>
            <a:r>
              <a:rPr lang="es-ES" b="1" i="1" dirty="0" smtClean="0">
                <a:solidFill>
                  <a:schemeClr val="accent2">
                    <a:lumMod val="50000"/>
                  </a:schemeClr>
                </a:solidFill>
              </a:rPr>
              <a:t>Tras</a:t>
            </a:r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 llegar a Santiago, descansamos frente a la catedral  </a:t>
            </a:r>
            <a:endParaRPr lang="es-ES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4786314" y="5143512"/>
            <a:ext cx="4000527" cy="646331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Ej. Estaré fuera </a:t>
            </a:r>
            <a:r>
              <a:rPr lang="es-ES" b="1" i="1" dirty="0" smtClean="0">
                <a:solidFill>
                  <a:schemeClr val="accent2">
                    <a:lumMod val="50000"/>
                  </a:schemeClr>
                </a:solidFill>
              </a:rPr>
              <a:t>entre</a:t>
            </a:r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 el 3 y el 10 de noviembre</a:t>
            </a:r>
            <a:endParaRPr lang="es-ES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285720" y="3571876"/>
            <a:ext cx="1285884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Durante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4786314" y="3429000"/>
            <a:ext cx="4000528" cy="92333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Ej. Me tomaré un té </a:t>
            </a:r>
            <a:r>
              <a:rPr lang="es-ES" b="1" i="1" dirty="0" smtClean="0">
                <a:solidFill>
                  <a:schemeClr val="accent2">
                    <a:lumMod val="50000"/>
                  </a:schemeClr>
                </a:solidFill>
              </a:rPr>
              <a:t>durante</a:t>
            </a:r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 el descanso</a:t>
            </a:r>
          </a:p>
          <a:p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Ej.</a:t>
            </a:r>
            <a:r>
              <a:rPr lang="es-ES" b="1" i="1" dirty="0" smtClean="0">
                <a:solidFill>
                  <a:schemeClr val="accent2">
                    <a:lumMod val="50000"/>
                  </a:schemeClr>
                </a:solidFill>
              </a:rPr>
              <a:t> Durante</a:t>
            </a:r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 esos días estuve muy cansado</a:t>
            </a:r>
            <a:endParaRPr lang="es-ES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1714480" y="3571876"/>
            <a:ext cx="2928958" cy="518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*marca un periodo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928662" y="6072206"/>
            <a:ext cx="6708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2">
                    <a:lumMod val="50000"/>
                  </a:schemeClr>
                </a:solidFill>
              </a:rPr>
              <a:t>* A menudo se omite la preposición. </a:t>
            </a:r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Ej. Estuve de viaje un mes entero</a:t>
            </a:r>
          </a:p>
          <a:p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* </a:t>
            </a:r>
            <a:r>
              <a:rPr lang="es-ES" dirty="0" smtClean="0">
                <a:solidFill>
                  <a:schemeClr val="accent2">
                    <a:lumMod val="50000"/>
                  </a:schemeClr>
                </a:solidFill>
              </a:rPr>
              <a:t>En español de América se usa también </a:t>
            </a:r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por. Ej. Estuve por un mes.</a:t>
            </a:r>
            <a:endParaRPr lang="es-E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18 Rectángulo redondeado"/>
          <p:cNvSpPr/>
          <p:nvPr/>
        </p:nvSpPr>
        <p:spPr>
          <a:xfrm>
            <a:off x="275772" y="4357694"/>
            <a:ext cx="1269842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Hasta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1643042" y="4357694"/>
            <a:ext cx="3023196" cy="59023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marca el límite de un periodo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4786314" y="4429132"/>
            <a:ext cx="4000527" cy="646331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Ej. No llegó </a:t>
            </a:r>
            <a:r>
              <a:rPr lang="es-ES" b="1" i="1" dirty="0" smtClean="0">
                <a:solidFill>
                  <a:schemeClr val="accent2">
                    <a:lumMod val="50000"/>
                  </a:schemeClr>
                </a:solidFill>
              </a:rPr>
              <a:t>hasta</a:t>
            </a:r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 las 10.</a:t>
            </a:r>
          </a:p>
          <a:p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Ej. Te esperaré </a:t>
            </a:r>
            <a:r>
              <a:rPr lang="es-ES" b="1" i="1" dirty="0" smtClean="0">
                <a:solidFill>
                  <a:schemeClr val="accent2">
                    <a:lumMod val="50000"/>
                  </a:schemeClr>
                </a:solidFill>
              </a:rPr>
              <a:t>hasta</a:t>
            </a:r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 las 8.</a:t>
            </a:r>
            <a:endParaRPr lang="es-ES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192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2" grpId="0"/>
      <p:bldP spid="19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11:</a:t>
            </a:r>
            <a:r>
              <a:rPr lang="es-ES" dirty="0" smtClean="0"/>
              <a:t> Rutas con historia</a:t>
            </a:r>
            <a:endParaRPr lang="es-E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642910" y="1214422"/>
            <a:ext cx="52864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/>
              <a:t>Preposiciones </a:t>
            </a:r>
            <a:r>
              <a:rPr lang="es-ES" sz="4000" dirty="0" smtClean="0">
                <a:solidFill>
                  <a:schemeClr val="accent1">
                    <a:lumMod val="75000"/>
                  </a:schemeClr>
                </a:solidFill>
              </a:rPr>
              <a:t>de lugar</a:t>
            </a:r>
            <a:endParaRPr lang="es-E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642910" y="2000240"/>
            <a:ext cx="1928826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Por 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indica…</a:t>
            </a:r>
            <a:endParaRPr lang="es-ES" sz="2400" b="1" i="1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714348" y="5092042"/>
            <a:ext cx="4505724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Para 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se usa coloquialmente…</a:t>
            </a:r>
            <a:endParaRPr lang="es-ES" sz="2400" b="1" i="1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642910" y="2643182"/>
            <a:ext cx="4577162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lugar indefinido 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642910" y="3357562"/>
            <a:ext cx="4577162" cy="92869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movimiento indefinido en un lugar (con verbos de movimiento) </a:t>
            </a:r>
          </a:p>
        </p:txBody>
      </p:sp>
      <p:sp>
        <p:nvSpPr>
          <p:cNvPr id="15" name="14 Rectángulo redondeado"/>
          <p:cNvSpPr/>
          <p:nvPr/>
        </p:nvSpPr>
        <p:spPr>
          <a:xfrm>
            <a:off x="689398" y="5715016"/>
            <a:ext cx="4530674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para indicar el destino final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5357818" y="3571876"/>
            <a:ext cx="3571900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Ruth camina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por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el bosque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5357818" y="2643182"/>
            <a:ext cx="3571900" cy="707886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Juan está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por 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París</a:t>
            </a:r>
          </a:p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Tus cosas están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por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ahí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5391782" y="5857892"/>
            <a:ext cx="3537935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Voy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para 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allí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642910" y="4357694"/>
            <a:ext cx="4577162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movimiento</a:t>
            </a: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a través de/a lo largo de</a:t>
            </a: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5357818" y="4286256"/>
            <a:ext cx="3571900" cy="707886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Condujimos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por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la Meseta </a:t>
            </a:r>
          </a:p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Paseamos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por 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la costa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23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15" grpId="0" animBg="1"/>
      <p:bldP spid="16" grpId="0" animBg="1"/>
      <p:bldP spid="18" grpId="0" animBg="1"/>
      <p:bldP spid="14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11:</a:t>
            </a:r>
            <a:r>
              <a:rPr lang="es-ES" dirty="0" smtClean="0"/>
              <a:t> Rutas con historia</a:t>
            </a:r>
            <a:endParaRPr lang="es-ES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14290"/>
            <a:ext cx="15335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Rectángulo redondeado"/>
          <p:cNvSpPr/>
          <p:nvPr/>
        </p:nvSpPr>
        <p:spPr>
          <a:xfrm>
            <a:off x="785786" y="1285860"/>
            <a:ext cx="2428892" cy="571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chemeClr val="bg2">
                    <a:lumMod val="25000"/>
                  </a:schemeClr>
                </a:solidFill>
              </a:rPr>
              <a:t>A </a:t>
            </a:r>
            <a:r>
              <a:rPr lang="es-ES" sz="2400" dirty="0" smtClean="0">
                <a:solidFill>
                  <a:schemeClr val="bg2">
                    <a:lumMod val="25000"/>
                  </a:schemeClr>
                </a:solidFill>
              </a:rPr>
              <a:t>se usa para…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571472" y="2214554"/>
            <a:ext cx="5429288" cy="6429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dirección, movimiento hacia un lugar 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571472" y="3000372"/>
            <a:ext cx="2714644" cy="70788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*distancia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428992" y="3000372"/>
            <a:ext cx="5214974" cy="707886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El pueblo está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30 m. sobre el nivel del mar</a:t>
            </a:r>
          </a:p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Madrid está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300 Km 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215074" y="2357430"/>
            <a:ext cx="2143140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Voy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Valencia 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571472" y="4000504"/>
            <a:ext cx="2928958" cy="7143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indicar destino final (junto a </a:t>
            </a:r>
            <a:r>
              <a:rPr lang="es-ES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de</a:t>
            </a: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642910" y="4786322"/>
            <a:ext cx="3571900" cy="5715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con algunas expresiones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714744" y="4143380"/>
            <a:ext cx="4572032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De tu casa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la mía hay poca distancia     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572000" y="4857760"/>
            <a:ext cx="2928957" cy="400110"/>
          </a:xfrm>
          <a:prstGeom prst="rect">
            <a:avLst/>
          </a:prstGeom>
          <a:noFill/>
          <a:ln w="3175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Ej. 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 la derecha/</a:t>
            </a:r>
            <a:r>
              <a:rPr lang="es-ES" sz="2000" b="1" i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s-ES" sz="2000" i="1" dirty="0" smtClean="0">
                <a:solidFill>
                  <a:schemeClr val="accent2">
                    <a:lumMod val="50000"/>
                  </a:schemeClr>
                </a:solidFill>
              </a:rPr>
              <a:t>l fondo </a:t>
            </a:r>
            <a:endParaRPr lang="es-ES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571472" y="5715016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accent2">
                    <a:lumMod val="50000"/>
                  </a:schemeClr>
                </a:solidFill>
              </a:rPr>
              <a:t>*O punto de cualquier escala:  </a:t>
            </a:r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Ej. Va por la autopista </a:t>
            </a:r>
            <a:r>
              <a:rPr lang="es-ES" b="1" i="1" dirty="0" smtClean="0">
                <a:solidFill>
                  <a:schemeClr val="accent2">
                    <a:lumMod val="50000"/>
                  </a:schemeClr>
                </a:solidFill>
              </a:rPr>
              <a:t>a </a:t>
            </a:r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140 Km/h; Ej. Estamos </a:t>
            </a:r>
            <a:r>
              <a:rPr lang="es-ES" b="1" i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s-ES" i="1" dirty="0" smtClean="0">
                <a:solidFill>
                  <a:schemeClr val="accent2">
                    <a:lumMod val="50000"/>
                  </a:schemeClr>
                </a:solidFill>
              </a:rPr>
              <a:t> 7ºC</a:t>
            </a:r>
            <a:endParaRPr lang="es-E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04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4" grpId="0"/>
    </p:bldLst>
  </p:timing>
</p:sld>
</file>

<file path=ppt/theme/theme1.xml><?xml version="1.0" encoding="utf-8"?>
<a:theme xmlns:a="http://schemas.openxmlformats.org/drawingml/2006/main" name="Tema de Office">
  <a:themeElements>
    <a:clrScheme name="Personalizado 8">
      <a:dk1>
        <a:sysClr val="windowText" lastClr="000000"/>
      </a:dk1>
      <a:lt1>
        <a:sysClr val="window" lastClr="FFFFFF"/>
      </a:lt1>
      <a:dk2>
        <a:srgbClr val="FEB2FF"/>
      </a:dk2>
      <a:lt2>
        <a:srgbClr val="B2A2C7"/>
      </a:lt2>
      <a:accent1>
        <a:srgbClr val="FE66FF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1916</TotalTime>
  <Words>1672</Words>
  <Application>Microsoft Office PowerPoint</Application>
  <PresentationFormat>Presentación en pantalla (4:3)</PresentationFormat>
  <Paragraphs>219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Tema 11 Rutas con historia </vt:lpstr>
      <vt:lpstr>Tema 11: Rutas con historia</vt:lpstr>
      <vt:lpstr>Tema 11: Rutas con historia</vt:lpstr>
      <vt:lpstr>Tema 11: Rutas con historia</vt:lpstr>
      <vt:lpstr>Tema 11: Rutas con historia</vt:lpstr>
      <vt:lpstr>Tema 11: Rutas con historia</vt:lpstr>
      <vt:lpstr>Tema 11: Rutas con historia</vt:lpstr>
      <vt:lpstr>Tema 11: Rutas con historia</vt:lpstr>
      <vt:lpstr>Tema 11: Rutas con historia</vt:lpstr>
      <vt:lpstr>Tema 11: Rutas con historia</vt:lpstr>
      <vt:lpstr>Tema 11: Rutas con historia</vt:lpstr>
      <vt:lpstr>Tema 11: Rutas con historia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5 Son como fieras</dc:title>
  <dc:creator>Anna</dc:creator>
  <cp:lastModifiedBy>Anna</cp:lastModifiedBy>
  <cp:revision>219</cp:revision>
  <dcterms:created xsi:type="dcterms:W3CDTF">2014-08-07T10:28:35Z</dcterms:created>
  <dcterms:modified xsi:type="dcterms:W3CDTF">2014-10-20T16:55:16Z</dcterms:modified>
</cp:coreProperties>
</file>