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4" r:id="rId7"/>
    <p:sldId id="275" r:id="rId8"/>
    <p:sldId id="277" r:id="rId9"/>
    <p:sldId id="278" r:id="rId10"/>
    <p:sldId id="276" r:id="rId11"/>
    <p:sldId id="262" r:id="rId12"/>
    <p:sldId id="280" r:id="rId13"/>
    <p:sldId id="281" r:id="rId14"/>
    <p:sldId id="282" r:id="rId15"/>
    <p:sldId id="283" r:id="rId16"/>
    <p:sldId id="284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6DFF"/>
    <a:srgbClr val="A87DFF"/>
    <a:srgbClr val="BC9BFF"/>
    <a:srgbClr val="9966FF"/>
    <a:srgbClr val="D889FF"/>
    <a:srgbClr val="FF8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00" y="10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18/12/2014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208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18/12/2014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1961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18/12/2014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240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18/12/2014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497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18/12/2014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4655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18/12/2014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3904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18/12/2014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3257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18/12/2014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9767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18/12/2014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57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18/12/2014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4982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33A09-6AD1-4E60-8FAD-D338998187EB}" type="datetimeFigureOut">
              <a:rPr lang="es-ES" smtClean="0"/>
              <a:pPr/>
              <a:t>18/12/2014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96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8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33A09-6AD1-4E60-8FAD-D338998187EB}" type="datetimeFigureOut">
              <a:rPr lang="es-ES" smtClean="0"/>
              <a:pPr/>
              <a:t>18/12/2014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ACE5F-EE7F-41D5-974D-34339821358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41867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2088232"/>
          </a:xfrm>
        </p:spPr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Tema 10</a:t>
            </a:r>
            <a: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</a:br>
            <a:r>
              <a:rPr lang="es-ES" dirty="0" smtClean="0">
                <a:latin typeface="Arial Rounded MT Bold" panose="020F0704030504030204" pitchFamily="34" charset="0"/>
              </a:rPr>
              <a:t>Yo vivo así</a:t>
            </a:r>
            <a: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  <a:t/>
            </a:r>
            <a:br>
              <a:rPr lang="es-ES" dirty="0" smtClean="0">
                <a:solidFill>
                  <a:schemeClr val="bg2">
                    <a:lumMod val="75000"/>
                  </a:schemeClr>
                </a:solidFill>
                <a:latin typeface="Arial Black" panose="020B0A04020102020204" pitchFamily="34" charset="0"/>
              </a:rPr>
            </a:br>
            <a:endParaRPr lang="es-ES" dirty="0">
              <a:solidFill>
                <a:schemeClr val="bg2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140968"/>
            <a:ext cx="3960440" cy="2917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592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185414" y="1251513"/>
            <a:ext cx="8778432" cy="9541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800" dirty="0" smtClean="0">
                <a:solidFill>
                  <a:schemeClr val="bg1"/>
                </a:solidFill>
              </a:rPr>
              <a:t>Algunas consideraciones </a:t>
            </a:r>
            <a:r>
              <a:rPr lang="es-ES" sz="2800" b="1" dirty="0" smtClean="0">
                <a:solidFill>
                  <a:schemeClr val="accent5">
                    <a:lumMod val="50000"/>
                  </a:schemeClr>
                </a:solidFill>
              </a:rPr>
              <a:t>EN PRESENTE/PASADO/FUTURO </a:t>
            </a:r>
            <a:r>
              <a:rPr lang="es-ES" sz="2800" dirty="0" smtClean="0">
                <a:solidFill>
                  <a:schemeClr val="bg1"/>
                </a:solidFill>
              </a:rPr>
              <a:t>de: </a:t>
            </a:r>
            <a:r>
              <a:rPr lang="es-ES" sz="2800" dirty="0" smtClean="0">
                <a:solidFill>
                  <a:srgbClr val="7030A0"/>
                </a:solidFill>
              </a:rPr>
              <a:t>antes de/ antes de que…-después de /después de que…</a:t>
            </a:r>
            <a:endParaRPr lang="es-ES" sz="2800" dirty="0">
              <a:solidFill>
                <a:srgbClr val="7030A0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502072" y="2242019"/>
            <a:ext cx="5374522" cy="610918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>
                <a:solidFill>
                  <a:schemeClr val="tx1"/>
                </a:solidFill>
              </a:rPr>
              <a:t>Antes de /Después de  + </a:t>
            </a:r>
            <a:r>
              <a:rPr lang="es-ES" sz="2400" dirty="0" smtClean="0">
                <a:solidFill>
                  <a:srgbClr val="FF0000"/>
                </a:solidFill>
              </a:rPr>
              <a:t>infinitivo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5863163" y="2635072"/>
            <a:ext cx="60214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9 Rectángulo redondeado"/>
          <p:cNvSpPr/>
          <p:nvPr/>
        </p:nvSpPr>
        <p:spPr>
          <a:xfrm>
            <a:off x="6444683" y="2209992"/>
            <a:ext cx="2304256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Hay </a:t>
            </a:r>
            <a:r>
              <a:rPr lang="es-ES" b="1" dirty="0" smtClean="0"/>
              <a:t>un solo </a:t>
            </a:r>
            <a:r>
              <a:rPr lang="es-ES" dirty="0" smtClean="0"/>
              <a:t>sujeto</a:t>
            </a:r>
            <a:endParaRPr lang="es-ES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202907" y="3002080"/>
            <a:ext cx="6169294" cy="13333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sz="20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Antes de </a:t>
            </a:r>
            <a:r>
              <a:rPr lang="es-ES" sz="2000" b="1" i="1" u="sng" dirty="0" smtClean="0">
                <a:solidFill>
                  <a:srgbClr val="FF0000"/>
                </a:solidFill>
              </a:rPr>
              <a:t>salir</a:t>
            </a:r>
            <a:r>
              <a:rPr lang="es-ES" sz="2000" b="1" i="1" dirty="0" smtClean="0">
                <a:solidFill>
                  <a:srgbClr val="FF0000"/>
                </a:solidFill>
              </a:rPr>
              <a:t> </a:t>
            </a:r>
            <a:r>
              <a:rPr lang="es-ES" sz="2000" b="1" i="1" dirty="0" smtClean="0">
                <a:solidFill>
                  <a:schemeClr val="accent3"/>
                </a:solidFill>
              </a:rPr>
              <a:t>(yo)</a:t>
            </a:r>
            <a:r>
              <a:rPr lang="es-ES" sz="2000" i="1" dirty="0" smtClean="0">
                <a:solidFill>
                  <a:schemeClr val="bg1"/>
                </a:solidFill>
              </a:rPr>
              <a:t>de la habitación,</a:t>
            </a:r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000" b="1" i="1" u="sng" dirty="0" smtClean="0">
                <a:solidFill>
                  <a:schemeClr val="accent1">
                    <a:lumMod val="50000"/>
                  </a:schemeClr>
                </a:solidFill>
              </a:rPr>
              <a:t>apago</a:t>
            </a:r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/ </a:t>
            </a:r>
            <a:r>
              <a:rPr lang="es-ES" sz="2000" b="1" i="1" u="sng" dirty="0" smtClean="0">
                <a:solidFill>
                  <a:schemeClr val="accent1">
                    <a:lumMod val="50000"/>
                  </a:schemeClr>
                </a:solidFill>
              </a:rPr>
              <a:t>apagué</a:t>
            </a:r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/ </a:t>
            </a:r>
            <a:r>
              <a:rPr lang="es-ES" sz="2000" b="1" i="1" u="sng" dirty="0" smtClean="0">
                <a:solidFill>
                  <a:schemeClr val="accent1">
                    <a:lumMod val="50000"/>
                  </a:schemeClr>
                </a:solidFill>
              </a:rPr>
              <a:t>apagaré</a:t>
            </a:r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000" b="1" i="1" dirty="0">
                <a:solidFill>
                  <a:schemeClr val="accent3"/>
                </a:solidFill>
              </a:rPr>
              <a:t>(yo)</a:t>
            </a:r>
            <a:r>
              <a:rPr lang="es-ES" sz="2000" i="1" dirty="0" smtClean="0">
                <a:solidFill>
                  <a:schemeClr val="bg1"/>
                </a:solidFill>
              </a:rPr>
              <a:t>la luz</a:t>
            </a:r>
          </a:p>
          <a:p>
            <a:pPr algn="just"/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Después </a:t>
            </a:r>
            <a:r>
              <a:rPr lang="es-ES" sz="2000" b="1" i="1" dirty="0">
                <a:solidFill>
                  <a:schemeClr val="accent1">
                    <a:lumMod val="50000"/>
                  </a:schemeClr>
                </a:solidFill>
              </a:rPr>
              <a:t>de </a:t>
            </a:r>
            <a:r>
              <a:rPr lang="es-ES" sz="2000" b="1" i="1" u="sng" dirty="0">
                <a:solidFill>
                  <a:srgbClr val="FF0000"/>
                </a:solidFill>
              </a:rPr>
              <a:t>salir</a:t>
            </a:r>
            <a:r>
              <a:rPr lang="es-ES" sz="2000" b="1" i="1" dirty="0">
                <a:solidFill>
                  <a:srgbClr val="FF0000"/>
                </a:solidFill>
              </a:rPr>
              <a:t> </a:t>
            </a:r>
            <a:r>
              <a:rPr lang="es-ES" sz="2000" b="1" i="1" dirty="0">
                <a:solidFill>
                  <a:schemeClr val="accent3"/>
                </a:solidFill>
              </a:rPr>
              <a:t>(</a:t>
            </a:r>
            <a:r>
              <a:rPr lang="es-ES" sz="2000" b="1" i="1" dirty="0" smtClean="0">
                <a:solidFill>
                  <a:schemeClr val="accent3"/>
                </a:solidFill>
              </a:rPr>
              <a:t>nosotros) </a:t>
            </a:r>
            <a:r>
              <a:rPr lang="es-ES" sz="2000" i="1" dirty="0" smtClean="0">
                <a:solidFill>
                  <a:schemeClr val="bg1"/>
                </a:solidFill>
              </a:rPr>
              <a:t>del</a:t>
            </a:r>
            <a:r>
              <a:rPr lang="es-ES" sz="2000" b="1" i="1" dirty="0" smtClean="0">
                <a:solidFill>
                  <a:schemeClr val="accent3"/>
                </a:solidFill>
              </a:rPr>
              <a:t> </a:t>
            </a:r>
            <a:r>
              <a:rPr lang="es-ES" sz="2000" i="1" dirty="0">
                <a:solidFill>
                  <a:schemeClr val="bg1"/>
                </a:solidFill>
              </a:rPr>
              <a:t>piso, </a:t>
            </a:r>
            <a:r>
              <a:rPr lang="es-ES" sz="2000" b="1" i="1" u="sng" dirty="0" smtClean="0">
                <a:solidFill>
                  <a:schemeClr val="accent1">
                    <a:lumMod val="50000"/>
                  </a:schemeClr>
                </a:solidFill>
              </a:rPr>
              <a:t>montamos</a:t>
            </a:r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s-ES" sz="2000" b="1" i="1" u="sng" dirty="0" smtClean="0">
                <a:solidFill>
                  <a:schemeClr val="accent1">
                    <a:lumMod val="50000"/>
                  </a:schemeClr>
                </a:solidFill>
              </a:rPr>
              <a:t> montamos</a:t>
            </a:r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/ </a:t>
            </a:r>
            <a:r>
              <a:rPr lang="es-ES" sz="2000" b="1" i="1" u="sng" dirty="0" smtClean="0">
                <a:solidFill>
                  <a:schemeClr val="accent1">
                    <a:lumMod val="50000"/>
                  </a:schemeClr>
                </a:solidFill>
              </a:rPr>
              <a:t>montaremos</a:t>
            </a:r>
            <a:r>
              <a:rPr lang="es-ES" sz="2000" i="1" dirty="0" smtClean="0">
                <a:solidFill>
                  <a:schemeClr val="bg1"/>
                </a:solidFill>
              </a:rPr>
              <a:t> </a:t>
            </a:r>
            <a:r>
              <a:rPr lang="es-ES" sz="2000" b="1" i="1" dirty="0">
                <a:solidFill>
                  <a:schemeClr val="accent3"/>
                </a:solidFill>
              </a:rPr>
              <a:t>(nosotros) </a:t>
            </a:r>
            <a:r>
              <a:rPr lang="es-ES" sz="2000" i="1" dirty="0" smtClean="0">
                <a:solidFill>
                  <a:schemeClr val="bg1"/>
                </a:solidFill>
              </a:rPr>
              <a:t>en el ascensor </a:t>
            </a:r>
            <a:endParaRPr lang="es-ES" sz="2000" i="1" dirty="0">
              <a:solidFill>
                <a:schemeClr val="bg1"/>
              </a:solidFill>
            </a:endParaRPr>
          </a:p>
          <a:p>
            <a:pPr algn="ctr"/>
            <a:endParaRPr lang="es-ES" sz="2000" i="1" dirty="0">
              <a:solidFill>
                <a:schemeClr val="bg1"/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891" y="21049"/>
            <a:ext cx="1759589" cy="1296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19 Conector recto"/>
          <p:cNvCxnSpPr/>
          <p:nvPr/>
        </p:nvCxnSpPr>
        <p:spPr>
          <a:xfrm>
            <a:off x="6542901" y="4719165"/>
            <a:ext cx="602142" cy="0"/>
          </a:xfrm>
          <a:prstGeom prst="line">
            <a:avLst/>
          </a:prstGeom>
          <a:ln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20 Rectángulo redondeado"/>
          <p:cNvSpPr/>
          <p:nvPr/>
        </p:nvSpPr>
        <p:spPr>
          <a:xfrm>
            <a:off x="524338" y="4509121"/>
            <a:ext cx="6423926" cy="612068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>
                <a:solidFill>
                  <a:schemeClr val="tx1"/>
                </a:solidFill>
              </a:rPr>
              <a:t>Antes de que /Después de  que + </a:t>
            </a:r>
            <a:r>
              <a:rPr lang="es-ES" sz="2400" dirty="0" smtClean="0">
                <a:solidFill>
                  <a:srgbClr val="0070C0"/>
                </a:solidFill>
              </a:rPr>
              <a:t>subjuntivo.</a:t>
            </a:r>
          </a:p>
        </p:txBody>
      </p:sp>
      <p:sp>
        <p:nvSpPr>
          <p:cNvPr id="22" name="21 Rectángulo redondeado"/>
          <p:cNvSpPr/>
          <p:nvPr/>
        </p:nvSpPr>
        <p:spPr>
          <a:xfrm>
            <a:off x="7145043" y="4323121"/>
            <a:ext cx="1848260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Hay </a:t>
            </a:r>
            <a:r>
              <a:rPr lang="es-ES" b="1" dirty="0" smtClean="0"/>
              <a:t>dos</a:t>
            </a:r>
            <a:r>
              <a:rPr lang="es-ES" dirty="0" smtClean="0"/>
              <a:t> sujetos diferentes</a:t>
            </a:r>
            <a:endParaRPr lang="es-ES" dirty="0"/>
          </a:p>
        </p:txBody>
      </p:sp>
      <p:sp>
        <p:nvSpPr>
          <p:cNvPr id="23" name="22 Rectángulo redondeado"/>
          <p:cNvSpPr/>
          <p:nvPr/>
        </p:nvSpPr>
        <p:spPr>
          <a:xfrm>
            <a:off x="202906" y="5161576"/>
            <a:ext cx="8813791" cy="157979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es-ES" sz="2000" b="1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Antes de que </a:t>
            </a:r>
            <a:r>
              <a:rPr lang="es-ES" sz="2000" b="1" i="1" u="sng" dirty="0" smtClean="0">
                <a:solidFill>
                  <a:srgbClr val="FF0000"/>
                </a:solidFill>
              </a:rPr>
              <a:t>salgamos</a:t>
            </a:r>
            <a:r>
              <a:rPr lang="es-ES" sz="2000" b="1" i="1" dirty="0" smtClean="0">
                <a:solidFill>
                  <a:srgbClr val="FF0000"/>
                </a:solidFill>
              </a:rPr>
              <a:t> </a:t>
            </a:r>
            <a:r>
              <a:rPr lang="es-ES" sz="2000" b="1" i="1" dirty="0" smtClean="0">
                <a:solidFill>
                  <a:schemeClr val="accent3"/>
                </a:solidFill>
              </a:rPr>
              <a:t>(nosotros) </a:t>
            </a:r>
            <a:r>
              <a:rPr lang="es-ES" sz="2000" i="1" dirty="0" smtClean="0">
                <a:solidFill>
                  <a:schemeClr val="bg1"/>
                </a:solidFill>
              </a:rPr>
              <a:t>de la habitación,</a:t>
            </a:r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000" b="1" i="1" u="sng" dirty="0" smtClean="0">
                <a:solidFill>
                  <a:schemeClr val="accent1">
                    <a:lumMod val="50000"/>
                  </a:schemeClr>
                </a:solidFill>
              </a:rPr>
              <a:t>apago/ apagaré</a:t>
            </a:r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s-ES" sz="2000" b="1" i="1" dirty="0" smtClean="0">
                <a:solidFill>
                  <a:schemeClr val="accent3"/>
                </a:solidFill>
              </a:rPr>
              <a:t>(yo) </a:t>
            </a:r>
            <a:r>
              <a:rPr lang="es-ES" sz="2000" i="1" dirty="0" smtClean="0">
                <a:solidFill>
                  <a:schemeClr val="bg1"/>
                </a:solidFill>
              </a:rPr>
              <a:t>la luz</a:t>
            </a:r>
          </a:p>
          <a:p>
            <a:pPr algn="just"/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Antes de que </a:t>
            </a:r>
            <a:r>
              <a:rPr lang="es-ES" sz="2000" b="1" i="1" u="sng" dirty="0" smtClean="0">
                <a:solidFill>
                  <a:srgbClr val="FF0000"/>
                </a:solidFill>
              </a:rPr>
              <a:t>saliéramos</a:t>
            </a:r>
            <a:r>
              <a:rPr lang="es-ES" sz="2000" b="1" i="1" dirty="0" smtClean="0">
                <a:solidFill>
                  <a:srgbClr val="FF0000"/>
                </a:solidFill>
              </a:rPr>
              <a:t> </a:t>
            </a:r>
            <a:r>
              <a:rPr lang="es-ES" sz="2000" b="1" i="1" dirty="0" smtClean="0">
                <a:solidFill>
                  <a:schemeClr val="accent3"/>
                </a:solidFill>
              </a:rPr>
              <a:t>(nosotros) </a:t>
            </a:r>
            <a:r>
              <a:rPr lang="es-ES" sz="2000" i="1" dirty="0" smtClean="0">
                <a:solidFill>
                  <a:schemeClr val="bg1"/>
                </a:solidFill>
              </a:rPr>
              <a:t>de la habitación,</a:t>
            </a:r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000" b="1" i="1" u="sng" dirty="0" smtClean="0">
                <a:solidFill>
                  <a:schemeClr val="accent1">
                    <a:lumMod val="50000"/>
                  </a:schemeClr>
                </a:solidFill>
              </a:rPr>
              <a:t>apagué</a:t>
            </a:r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s-ES" sz="2000" b="1" i="1" dirty="0" smtClean="0">
                <a:solidFill>
                  <a:schemeClr val="accent3"/>
                </a:solidFill>
              </a:rPr>
              <a:t>(yo) </a:t>
            </a:r>
            <a:r>
              <a:rPr lang="es-ES" sz="2000" i="1" dirty="0" smtClean="0">
                <a:solidFill>
                  <a:schemeClr val="bg1"/>
                </a:solidFill>
              </a:rPr>
              <a:t>la luz</a:t>
            </a:r>
          </a:p>
          <a:p>
            <a:pPr algn="just"/>
            <a:r>
              <a:rPr lang="es-ES" sz="2000" b="1" i="1" dirty="0" smtClean="0">
                <a:solidFill>
                  <a:schemeClr val="accent1">
                    <a:lumMod val="50000"/>
                  </a:schemeClr>
                </a:solidFill>
              </a:rPr>
              <a:t>Después de que </a:t>
            </a:r>
            <a:r>
              <a:rPr lang="es-ES" sz="2000" b="1" i="1" u="sng" dirty="0" smtClean="0">
                <a:solidFill>
                  <a:srgbClr val="FF0000"/>
                </a:solidFill>
              </a:rPr>
              <a:t>salgamos </a:t>
            </a:r>
            <a:r>
              <a:rPr lang="es-ES" sz="2000" b="1" i="1" dirty="0" smtClean="0">
                <a:solidFill>
                  <a:schemeClr val="accent3"/>
                </a:solidFill>
              </a:rPr>
              <a:t>(nosotros) </a:t>
            </a:r>
            <a:r>
              <a:rPr lang="es-ES" sz="2000" i="1" dirty="0" smtClean="0">
                <a:solidFill>
                  <a:schemeClr val="bg1"/>
                </a:solidFill>
              </a:rPr>
              <a:t>del piso, yo </a:t>
            </a:r>
            <a:r>
              <a:rPr lang="es-ES" sz="2000" b="1" i="1" u="sng" dirty="0" smtClean="0">
                <a:solidFill>
                  <a:schemeClr val="accent1">
                    <a:lumMod val="50000"/>
                  </a:schemeClr>
                </a:solidFill>
              </a:rPr>
              <a:t>bajo/bajaré</a:t>
            </a:r>
            <a:r>
              <a:rPr lang="es-ES" sz="2000" i="1" dirty="0" smtClean="0">
                <a:solidFill>
                  <a:schemeClr val="bg1"/>
                </a:solidFill>
              </a:rPr>
              <a:t> </a:t>
            </a:r>
            <a:r>
              <a:rPr lang="es-ES" sz="2000" b="1" i="1" dirty="0" smtClean="0">
                <a:solidFill>
                  <a:schemeClr val="accent3"/>
                </a:solidFill>
              </a:rPr>
              <a:t>(yo) </a:t>
            </a:r>
            <a:r>
              <a:rPr lang="es-ES" sz="2000" i="1" dirty="0" smtClean="0">
                <a:solidFill>
                  <a:schemeClr val="bg1"/>
                </a:solidFill>
              </a:rPr>
              <a:t>en el ascensor</a:t>
            </a:r>
          </a:p>
          <a:p>
            <a:pPr algn="just"/>
            <a:r>
              <a:rPr lang="es-ES" sz="2000" b="1" i="1" dirty="0">
                <a:solidFill>
                  <a:schemeClr val="accent1">
                    <a:lumMod val="50000"/>
                  </a:schemeClr>
                </a:solidFill>
              </a:rPr>
              <a:t>Después de que </a:t>
            </a:r>
            <a:r>
              <a:rPr lang="es-ES" sz="2000" b="1" i="1" u="sng" dirty="0" smtClean="0">
                <a:solidFill>
                  <a:srgbClr val="FF0000"/>
                </a:solidFill>
              </a:rPr>
              <a:t>saliéramos </a:t>
            </a:r>
            <a:r>
              <a:rPr lang="es-ES" sz="2000" b="1" i="1" dirty="0" smtClean="0">
                <a:solidFill>
                  <a:schemeClr val="accent3"/>
                </a:solidFill>
              </a:rPr>
              <a:t>(nosotros</a:t>
            </a:r>
            <a:r>
              <a:rPr lang="es-ES" sz="2000" b="1" i="1" dirty="0">
                <a:solidFill>
                  <a:schemeClr val="accent3"/>
                </a:solidFill>
              </a:rPr>
              <a:t>) </a:t>
            </a:r>
            <a:r>
              <a:rPr lang="es-ES" sz="2000" i="1" dirty="0">
                <a:solidFill>
                  <a:schemeClr val="bg1"/>
                </a:solidFill>
              </a:rPr>
              <a:t>del piso, yo </a:t>
            </a:r>
            <a:r>
              <a:rPr lang="es-ES" sz="2000" b="1" i="1" u="sng" dirty="0" smtClean="0">
                <a:solidFill>
                  <a:schemeClr val="accent1">
                    <a:lumMod val="50000"/>
                  </a:schemeClr>
                </a:solidFill>
              </a:rPr>
              <a:t>bajé</a:t>
            </a:r>
            <a:r>
              <a:rPr lang="es-ES" sz="2000" i="1" dirty="0" smtClean="0">
                <a:solidFill>
                  <a:schemeClr val="bg1"/>
                </a:solidFill>
              </a:rPr>
              <a:t> </a:t>
            </a:r>
            <a:r>
              <a:rPr lang="es-ES" sz="2000" b="1" i="1" dirty="0">
                <a:solidFill>
                  <a:schemeClr val="accent3"/>
                </a:solidFill>
              </a:rPr>
              <a:t>(yo) </a:t>
            </a:r>
            <a:r>
              <a:rPr lang="es-ES" sz="2000" i="1" dirty="0">
                <a:solidFill>
                  <a:schemeClr val="bg1"/>
                </a:solidFill>
              </a:rPr>
              <a:t>en el ascensor</a:t>
            </a:r>
          </a:p>
          <a:p>
            <a:pPr algn="just"/>
            <a:endParaRPr lang="es-ES" sz="2000" i="1" dirty="0">
              <a:solidFill>
                <a:schemeClr val="bg1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6465305" y="3095268"/>
            <a:ext cx="2516033" cy="1147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7030A0"/>
                </a:solidFill>
              </a:rPr>
              <a:t>Después de que </a:t>
            </a:r>
            <a:r>
              <a:rPr lang="es-ES" b="1" dirty="0" smtClean="0">
                <a:solidFill>
                  <a:srgbClr val="FF0000"/>
                </a:solidFill>
              </a:rPr>
              <a:t>puede usarse en indicativo y subjuntivo; </a:t>
            </a:r>
            <a:r>
              <a:rPr lang="es-ES" dirty="0" smtClean="0">
                <a:solidFill>
                  <a:srgbClr val="FF0000"/>
                </a:solidFill>
              </a:rPr>
              <a:t>es más formal en subjuntivo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68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5" grpId="0" animBg="1"/>
      <p:bldP spid="21" grpId="0" animBg="1"/>
      <p:bldP spid="22" grpId="0" animBg="1"/>
      <p:bldP spid="23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96069" y="116632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10" name="9 Rectángulo redondeado"/>
          <p:cNvSpPr/>
          <p:nvPr/>
        </p:nvSpPr>
        <p:spPr>
          <a:xfrm>
            <a:off x="339602" y="2780928"/>
            <a:ext cx="8440571" cy="2160240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2000" i="1" dirty="0" smtClean="0"/>
          </a:p>
          <a:p>
            <a:r>
              <a:rPr lang="es-ES" sz="2400" i="1" dirty="0" smtClean="0"/>
              <a:t>Nos ponemos/pusimos/pondremos las chaquetas los dos y </a:t>
            </a:r>
            <a:r>
              <a:rPr lang="es-ES" sz="2400" b="1" i="1" dirty="0" smtClean="0">
                <a:solidFill>
                  <a:srgbClr val="FF0000"/>
                </a:solidFill>
              </a:rPr>
              <a:t>antes de </a:t>
            </a:r>
            <a:r>
              <a:rPr lang="es-ES" sz="2400" b="1" i="1" u="sng" dirty="0" smtClean="0">
                <a:solidFill>
                  <a:srgbClr val="FF0000"/>
                </a:solidFill>
              </a:rPr>
              <a:t>salir</a:t>
            </a:r>
            <a:r>
              <a:rPr lang="es-ES" sz="2400" b="1" i="1" dirty="0" smtClean="0">
                <a:solidFill>
                  <a:srgbClr val="FF0000"/>
                </a:solidFill>
              </a:rPr>
              <a:t> </a:t>
            </a:r>
            <a:r>
              <a:rPr lang="es-ES" sz="2400" i="1" dirty="0">
                <a:solidFill>
                  <a:schemeClr val="accent3">
                    <a:lumMod val="50000"/>
                  </a:schemeClr>
                </a:solidFill>
              </a:rPr>
              <a:t>(nosotros) </a:t>
            </a:r>
            <a:r>
              <a:rPr lang="es-ES" sz="2400" i="1" dirty="0" smtClean="0"/>
              <a:t>de casa para irnos al trabajo, le </a:t>
            </a:r>
            <a:r>
              <a:rPr lang="es-ES" sz="2400" i="1" u="sng" dirty="0" smtClean="0">
                <a:solidFill>
                  <a:srgbClr val="7030A0"/>
                </a:solidFill>
              </a:rPr>
              <a:t>doy/le di/le daré</a:t>
            </a:r>
            <a:r>
              <a:rPr lang="es-ES" sz="2400" i="1" dirty="0" smtClean="0"/>
              <a:t>  </a:t>
            </a:r>
            <a:r>
              <a:rPr lang="es-ES" sz="2400" i="1" dirty="0">
                <a:solidFill>
                  <a:schemeClr val="accent3">
                    <a:lumMod val="50000"/>
                  </a:schemeClr>
                </a:solidFill>
              </a:rPr>
              <a:t>(yo) </a:t>
            </a:r>
            <a:r>
              <a:rPr lang="es-ES" sz="2400" i="1" dirty="0" smtClean="0"/>
              <a:t>un beso</a:t>
            </a:r>
            <a:r>
              <a:rPr lang="es-ES" sz="2400" i="1" dirty="0" smtClean="0">
                <a:solidFill>
                  <a:schemeClr val="tx1"/>
                </a:solidFill>
              </a:rPr>
              <a:t>.</a:t>
            </a:r>
            <a:r>
              <a:rPr lang="es-ES" sz="2400" i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es-ES" sz="2400" b="1" i="1" dirty="0">
                <a:solidFill>
                  <a:srgbClr val="FF0000"/>
                </a:solidFill>
              </a:rPr>
              <a:t>Después de </a:t>
            </a:r>
            <a:r>
              <a:rPr lang="es-ES" sz="2400" b="1" i="1" u="sng" dirty="0">
                <a:solidFill>
                  <a:srgbClr val="FF0000"/>
                </a:solidFill>
              </a:rPr>
              <a:t>cenar</a:t>
            </a:r>
            <a:r>
              <a:rPr lang="es-ES" sz="2400" b="1" i="1" dirty="0">
                <a:solidFill>
                  <a:srgbClr val="FF0000"/>
                </a:solidFill>
              </a:rPr>
              <a:t> </a:t>
            </a:r>
            <a:r>
              <a:rPr lang="es-ES" sz="2400" i="1" dirty="0"/>
              <a:t>sola y  recoger la cocina, mi vecina y yo </a:t>
            </a:r>
            <a:r>
              <a:rPr lang="es-ES" sz="2400" i="1" u="sng" dirty="0">
                <a:solidFill>
                  <a:srgbClr val="7030A0"/>
                </a:solidFill>
              </a:rPr>
              <a:t>nos </a:t>
            </a:r>
          </a:p>
          <a:p>
            <a:r>
              <a:rPr lang="es-ES" sz="2400" i="1" u="sng" dirty="0">
                <a:solidFill>
                  <a:srgbClr val="7030A0"/>
                </a:solidFill>
              </a:rPr>
              <a:t>reunimos/ reunimos / reuniremos</a:t>
            </a:r>
            <a:r>
              <a:rPr lang="es-ES" sz="2400" i="1" dirty="0">
                <a:solidFill>
                  <a:srgbClr val="7030A0"/>
                </a:solidFill>
              </a:rPr>
              <a:t> </a:t>
            </a:r>
            <a:r>
              <a:rPr lang="es-ES" sz="2400" i="1" dirty="0">
                <a:solidFill>
                  <a:schemeClr val="accent3">
                    <a:lumMod val="50000"/>
                  </a:schemeClr>
                </a:solidFill>
              </a:rPr>
              <a:t>(nosotros) </a:t>
            </a:r>
            <a:r>
              <a:rPr lang="es-ES" sz="2400" i="1" dirty="0"/>
              <a:t>en el rellano para hablar de nuestras cosas</a:t>
            </a:r>
            <a:r>
              <a:rPr lang="es-ES" sz="2400" i="1" dirty="0" smtClean="0"/>
              <a:t>.</a:t>
            </a:r>
            <a:endParaRPr lang="es-ES" sz="2400" i="1" dirty="0" smtClean="0">
              <a:solidFill>
                <a:schemeClr val="bg1"/>
              </a:solidFill>
            </a:endParaRPr>
          </a:p>
          <a:p>
            <a:r>
              <a:rPr lang="es-ES" sz="2000" dirty="0" smtClean="0"/>
              <a:t>                        </a:t>
            </a:r>
            <a:endParaRPr lang="es-ES" sz="20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351998" y="1052736"/>
            <a:ext cx="8420422" cy="15841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sz="2400" dirty="0" smtClean="0">
                <a:solidFill>
                  <a:schemeClr val="accent1">
                    <a:lumMod val="50000"/>
                  </a:schemeClr>
                </a:solidFill>
              </a:rPr>
              <a:t>Si la diferencia de sujetos es muy evidente por el contexto y no hay peligro de equivocación se puede usar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antes de /después de + infinitivo </a:t>
            </a:r>
            <a:r>
              <a:rPr lang="es-ES" sz="2400" dirty="0" smtClean="0">
                <a:solidFill>
                  <a:schemeClr val="accent1">
                    <a:lumMod val="50000"/>
                  </a:schemeClr>
                </a:solidFill>
              </a:rPr>
              <a:t>con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 dos sujetos diferentes </a:t>
            </a:r>
            <a:r>
              <a:rPr lang="es-ES" sz="2400" dirty="0" smtClean="0">
                <a:solidFill>
                  <a:schemeClr val="accent1">
                    <a:lumMod val="50000"/>
                  </a:schemeClr>
                </a:solidFill>
              </a:rPr>
              <a:t>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</a:rPr>
              <a:t>antes de que/después de que</a:t>
            </a:r>
            <a:r>
              <a:rPr lang="es-ES" sz="2400" dirty="0" smtClean="0">
                <a:solidFill>
                  <a:schemeClr val="accent1">
                    <a:lumMod val="50000"/>
                  </a:schemeClr>
                </a:solidFill>
              </a:rPr>
              <a:t> con un mismo sujeto.</a:t>
            </a:r>
            <a:endParaRPr lang="es-E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339600" y="5229200"/>
            <a:ext cx="6968703" cy="1296144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b="1" i="1" dirty="0" smtClean="0">
                <a:solidFill>
                  <a:srgbClr val="FF0000"/>
                </a:solidFill>
              </a:rPr>
              <a:t>Antes de que </a:t>
            </a:r>
            <a:r>
              <a:rPr lang="es-ES" sz="2400" i="1" dirty="0" smtClean="0">
                <a:solidFill>
                  <a:schemeClr val="tx1"/>
                </a:solidFill>
              </a:rPr>
              <a:t>te pongas a gritar,</a:t>
            </a:r>
            <a:r>
              <a:rPr lang="es-ES" sz="2400" i="1" dirty="0" smtClean="0">
                <a:solidFill>
                  <a:srgbClr val="00B050"/>
                </a:solidFill>
              </a:rPr>
              <a:t> </a:t>
            </a:r>
            <a:r>
              <a:rPr lang="es-ES" sz="2400" i="1" u="sng" dirty="0" smtClean="0">
                <a:solidFill>
                  <a:schemeClr val="accent3">
                    <a:lumMod val="50000"/>
                  </a:schemeClr>
                </a:solidFill>
              </a:rPr>
              <a:t>siéntate</a:t>
            </a:r>
            <a:r>
              <a:rPr lang="es-ES" sz="2400" i="1" dirty="0" smtClean="0">
                <a:solidFill>
                  <a:srgbClr val="00B050"/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y </a:t>
            </a:r>
            <a:r>
              <a:rPr lang="es-ES" sz="2400" i="1" u="sng" dirty="0" smtClean="0">
                <a:solidFill>
                  <a:schemeClr val="accent3">
                    <a:lumMod val="50000"/>
                  </a:schemeClr>
                </a:solidFill>
              </a:rPr>
              <a:t>escucha</a:t>
            </a:r>
            <a:r>
              <a:rPr lang="es-ES" sz="2400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sz="2400" b="1" i="1" dirty="0">
                <a:solidFill>
                  <a:srgbClr val="FF0000"/>
                </a:solidFill>
              </a:rPr>
              <a:t>Después de que </a:t>
            </a:r>
            <a:r>
              <a:rPr lang="es-ES" sz="2400" i="1" dirty="0" smtClean="0">
                <a:solidFill>
                  <a:schemeClr val="tx1"/>
                </a:solidFill>
              </a:rPr>
              <a:t>me escuches, </a:t>
            </a:r>
            <a:r>
              <a:rPr lang="es-ES" sz="2400" i="1" u="sng" dirty="0" smtClean="0">
                <a:solidFill>
                  <a:schemeClr val="accent3">
                    <a:lumMod val="50000"/>
                  </a:schemeClr>
                </a:solidFill>
              </a:rPr>
              <a:t>dime</a:t>
            </a:r>
            <a:r>
              <a:rPr lang="es-ES" sz="2400" i="1" dirty="0" smtClean="0">
                <a:solidFill>
                  <a:schemeClr val="tx1"/>
                </a:solidFill>
              </a:rPr>
              <a:t> qué piensas.</a:t>
            </a:r>
            <a:endParaRPr lang="es-ES" sz="2400" i="1" dirty="0" smtClean="0">
              <a:solidFill>
                <a:srgbClr val="FF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16634"/>
            <a:ext cx="1508750" cy="1111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Llamada de flecha a la izquierda"/>
          <p:cNvSpPr/>
          <p:nvPr/>
        </p:nvSpPr>
        <p:spPr>
          <a:xfrm>
            <a:off x="7127996" y="5157192"/>
            <a:ext cx="1796782" cy="144016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386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Suele ser cuando hay un </a:t>
            </a: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</a:rPr>
              <a:t>imperativo</a:t>
            </a:r>
            <a:endParaRPr lang="es-E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23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0" grpId="0" animBg="1"/>
      <p:bldP spid="18" grpId="0" animBg="1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96069" y="116632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10600" y="2420888"/>
            <a:ext cx="8550469" cy="100811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/>
              <a:t>Marcador temporal </a:t>
            </a:r>
            <a:r>
              <a:rPr lang="es-ES" sz="2400" b="1" dirty="0" smtClean="0">
                <a:solidFill>
                  <a:srgbClr val="FF0000"/>
                </a:solidFill>
              </a:rPr>
              <a:t>+ presente de subjuntivo + </a:t>
            </a:r>
            <a:r>
              <a:rPr lang="es-ES" sz="2400" dirty="0" smtClean="0"/>
              <a:t>futuro/imperativo</a:t>
            </a:r>
            <a:r>
              <a:rPr lang="es-ES" sz="2400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sz="2000" i="1" dirty="0" smtClean="0">
                <a:solidFill>
                  <a:schemeClr val="tx1"/>
                </a:solidFill>
              </a:rPr>
              <a:t>Cuando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sz="2000" i="1" dirty="0">
                <a:solidFill>
                  <a:srgbClr val="C00000"/>
                </a:solidFill>
              </a:rPr>
              <a:t>vayas</a:t>
            </a:r>
            <a:r>
              <a:rPr lang="es-ES" sz="2000" i="1" dirty="0">
                <a:solidFill>
                  <a:schemeClr val="tx1"/>
                </a:solidFill>
              </a:rPr>
              <a:t> a la </a:t>
            </a:r>
            <a:r>
              <a:rPr lang="es-ES" sz="2000" i="1" dirty="0" smtClean="0">
                <a:solidFill>
                  <a:schemeClr val="tx1"/>
                </a:solidFill>
              </a:rPr>
              <a:t>tienda, </a:t>
            </a:r>
            <a:r>
              <a:rPr lang="es-ES" sz="2000" i="1" dirty="0">
                <a:solidFill>
                  <a:srgbClr val="7030A0"/>
                </a:solidFill>
              </a:rPr>
              <a:t>compra</a:t>
            </a:r>
            <a:r>
              <a:rPr lang="es-ES" sz="2000" i="1" dirty="0">
                <a:solidFill>
                  <a:schemeClr val="tx1"/>
                </a:solidFill>
              </a:rPr>
              <a:t> unos cojines nuevos.                        </a:t>
            </a:r>
          </a:p>
        </p:txBody>
      </p:sp>
      <p:sp>
        <p:nvSpPr>
          <p:cNvPr id="18" name="17 Rectángulo redondeado"/>
          <p:cNvSpPr/>
          <p:nvPr/>
        </p:nvSpPr>
        <p:spPr>
          <a:xfrm>
            <a:off x="379337" y="4034681"/>
            <a:ext cx="8581731" cy="2274640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1" i="1" dirty="0" smtClean="0">
                <a:solidFill>
                  <a:srgbClr val="FF0000"/>
                </a:solidFill>
              </a:rPr>
              <a:t>necesitamos marcar que va a ocurrir en un momento determinado o que algo es habitual…</a:t>
            </a:r>
            <a:endParaRPr lang="es-ES" sz="2400" i="1" dirty="0"/>
          </a:p>
          <a:p>
            <a:r>
              <a:rPr lang="es-ES" sz="2400" dirty="0"/>
              <a:t>Marcador temporal </a:t>
            </a:r>
            <a:r>
              <a:rPr lang="es-ES" sz="2400" b="1" dirty="0">
                <a:solidFill>
                  <a:srgbClr val="FF0000"/>
                </a:solidFill>
              </a:rPr>
              <a:t>+ </a:t>
            </a:r>
            <a:r>
              <a:rPr lang="es-ES" sz="2400" b="1" dirty="0">
                <a:solidFill>
                  <a:schemeClr val="accent5">
                    <a:lumMod val="50000"/>
                  </a:schemeClr>
                </a:solidFill>
              </a:rPr>
              <a:t>presente de </a:t>
            </a:r>
            <a:r>
              <a:rPr lang="es-ES" sz="2400" b="1" dirty="0" smtClean="0">
                <a:solidFill>
                  <a:schemeClr val="accent5">
                    <a:lumMod val="50000"/>
                  </a:schemeClr>
                </a:solidFill>
              </a:rPr>
              <a:t>indicativo </a:t>
            </a:r>
            <a:r>
              <a:rPr lang="es-ES" sz="2400" b="1" dirty="0">
                <a:solidFill>
                  <a:srgbClr val="FF0000"/>
                </a:solidFill>
              </a:rPr>
              <a:t>+ </a:t>
            </a:r>
            <a:r>
              <a:rPr lang="es-ES" sz="2400" dirty="0" smtClean="0"/>
              <a:t>futuro/imperativo</a:t>
            </a:r>
          </a:p>
          <a:p>
            <a:r>
              <a:rPr lang="es-ES" sz="2000" i="1" dirty="0" smtClean="0">
                <a:solidFill>
                  <a:schemeClr val="accent5">
                    <a:lumMod val="50000"/>
                  </a:schemeClr>
                </a:solidFill>
              </a:rPr>
              <a:t>Iré </a:t>
            </a:r>
            <a:r>
              <a:rPr lang="es-ES" sz="2000" i="1" dirty="0" smtClean="0"/>
              <a:t>a comprarlos el sábado que es cuando </a:t>
            </a:r>
            <a:r>
              <a:rPr lang="es-ES" sz="2000" i="1" u="sng" dirty="0" smtClean="0">
                <a:solidFill>
                  <a:schemeClr val="accent5">
                    <a:lumMod val="50000"/>
                  </a:schemeClr>
                </a:solidFill>
              </a:rPr>
              <a:t>está</a:t>
            </a:r>
            <a:r>
              <a:rPr lang="es-ES" sz="2000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000" i="1" dirty="0" smtClean="0"/>
              <a:t>Lola, la decoradora.</a:t>
            </a:r>
          </a:p>
          <a:p>
            <a:r>
              <a:rPr lang="es-ES" sz="2000" i="1" dirty="0">
                <a:solidFill>
                  <a:schemeClr val="accent5">
                    <a:lumMod val="50000"/>
                  </a:schemeClr>
                </a:solidFill>
              </a:rPr>
              <a:t>Iré </a:t>
            </a:r>
            <a:r>
              <a:rPr lang="es-ES" sz="2000" i="1" dirty="0"/>
              <a:t>a comprarlos el sábado que es </a:t>
            </a:r>
            <a:r>
              <a:rPr lang="es-ES" sz="2000" i="1" dirty="0" smtClean="0"/>
              <a:t>cuando</a:t>
            </a:r>
            <a:r>
              <a:rPr lang="es-ES" sz="2000" b="1" i="1" dirty="0" smtClean="0">
                <a:solidFill>
                  <a:srgbClr val="FFFF00"/>
                </a:solidFill>
              </a:rPr>
              <a:t> </a:t>
            </a:r>
            <a:r>
              <a:rPr lang="es-ES" sz="2000" i="1" u="sng" dirty="0" smtClean="0">
                <a:solidFill>
                  <a:schemeClr val="accent5">
                    <a:lumMod val="50000"/>
                  </a:schemeClr>
                </a:solidFill>
              </a:rPr>
              <a:t>está</a:t>
            </a:r>
            <a:r>
              <a:rPr lang="es-ES" sz="2000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s-ES" sz="2000" i="1" dirty="0"/>
              <a:t>Lola, la decoradora</a:t>
            </a:r>
            <a:r>
              <a:rPr lang="es-ES" sz="2000" i="1" dirty="0" smtClean="0"/>
              <a:t>. </a:t>
            </a:r>
            <a:endParaRPr lang="es-ES" sz="2000" i="1" dirty="0"/>
          </a:p>
        </p:txBody>
      </p: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412825" y="1196753"/>
            <a:ext cx="8229600" cy="100811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dirty="0" smtClean="0">
                <a:solidFill>
                  <a:srgbClr val="C00000"/>
                </a:solidFill>
              </a:rPr>
              <a:t>Excepciones a la regla en futuro.</a:t>
            </a:r>
          </a:p>
          <a:p>
            <a:pPr marL="0" indent="0">
              <a:buNone/>
            </a:pP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39552" y="1844824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</a:rPr>
              <a:t>Recuerda que la regla al hablar </a:t>
            </a:r>
            <a:r>
              <a:rPr lang="es-ES" sz="2400" b="1" dirty="0" smtClean="0">
                <a:solidFill>
                  <a:schemeClr val="accent5">
                    <a:lumMod val="50000"/>
                  </a:schemeClr>
                </a:solidFill>
              </a:rPr>
              <a:t>EN FUTURO </a:t>
            </a:r>
            <a:r>
              <a:rPr lang="es-ES" sz="2400" dirty="0" smtClean="0">
                <a:solidFill>
                  <a:schemeClr val="bg1"/>
                </a:solidFill>
              </a:rPr>
              <a:t>es…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39552" y="3573016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</a:rPr>
              <a:t>Se rompe la regla si…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3" name="2 Llamada de flecha hacia arriba"/>
          <p:cNvSpPr/>
          <p:nvPr/>
        </p:nvSpPr>
        <p:spPr>
          <a:xfrm>
            <a:off x="1907704" y="5962973"/>
            <a:ext cx="6407002" cy="692696"/>
          </a:xfrm>
          <a:prstGeom prst="upArrowCallout">
            <a:avLst>
              <a:gd name="adj1" fmla="val 50000"/>
              <a:gd name="adj2" fmla="val 25000"/>
              <a:gd name="adj3" fmla="val 25000"/>
              <a:gd name="adj4" fmla="val 75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Hablamos de un tiempo futuro, pero es un </a:t>
            </a:r>
            <a:r>
              <a:rPr lang="es-ES" b="1" dirty="0" smtClean="0"/>
              <a:t>momento concreto </a:t>
            </a:r>
            <a:r>
              <a:rPr lang="es-ES" dirty="0" smtClean="0"/>
              <a:t>que </a:t>
            </a:r>
            <a:r>
              <a:rPr lang="es-ES" b="1" dirty="0" smtClean="0"/>
              <a:t>marca una situación habitual  </a:t>
            </a:r>
            <a:endParaRPr lang="es-ES" b="1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3"/>
            <a:ext cx="1868790" cy="137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904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8" grpId="0" animBg="1"/>
      <p:bldP spid="7" grpId="0" uiExpand="1" build="p"/>
      <p:bldP spid="2" grpId="0"/>
      <p:bldP spid="9" grpId="0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96069" y="116632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10" name="9 Rectángulo redondeado"/>
          <p:cNvSpPr/>
          <p:nvPr/>
        </p:nvSpPr>
        <p:spPr>
          <a:xfrm>
            <a:off x="410600" y="2420888"/>
            <a:ext cx="8550469" cy="1152128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/>
              <a:t>Marcador temporal </a:t>
            </a:r>
            <a:r>
              <a:rPr lang="es-ES" sz="2400" b="1" dirty="0" smtClean="0">
                <a:solidFill>
                  <a:srgbClr val="FF0000"/>
                </a:solidFill>
              </a:rPr>
              <a:t>+ </a:t>
            </a:r>
            <a:r>
              <a:rPr lang="es-ES" sz="2400" b="1" dirty="0" smtClean="0">
                <a:solidFill>
                  <a:schemeClr val="accent5">
                    <a:lumMod val="50000"/>
                  </a:schemeClr>
                </a:solidFill>
              </a:rPr>
              <a:t>pasado indicativo</a:t>
            </a:r>
            <a:r>
              <a:rPr lang="es-ES" sz="2400" b="1" dirty="0" smtClean="0">
                <a:solidFill>
                  <a:srgbClr val="FF0000"/>
                </a:solidFill>
              </a:rPr>
              <a:t>+ </a:t>
            </a:r>
            <a:r>
              <a:rPr lang="es-ES" sz="2400" dirty="0" smtClean="0"/>
              <a:t>pasado indicativo</a:t>
            </a:r>
            <a:r>
              <a:rPr lang="es-ES" sz="2400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sz="2000" i="1" dirty="0" smtClean="0">
                <a:solidFill>
                  <a:schemeClr val="tx1"/>
                </a:solidFill>
              </a:rPr>
              <a:t>Cuando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sz="2000" i="1" dirty="0" smtClean="0">
                <a:solidFill>
                  <a:schemeClr val="accent5">
                    <a:lumMod val="50000"/>
                  </a:schemeClr>
                </a:solidFill>
              </a:rPr>
              <a:t>compré</a:t>
            </a:r>
            <a:r>
              <a:rPr lang="es-ES" sz="2000" i="1" dirty="0" smtClean="0">
                <a:solidFill>
                  <a:schemeClr val="tx1"/>
                </a:solidFill>
              </a:rPr>
              <a:t> los pomos de la puerta, no</a:t>
            </a:r>
            <a:r>
              <a:rPr lang="es-ES" sz="2000" i="1" dirty="0" smtClean="0">
                <a:solidFill>
                  <a:srgbClr val="7030A0"/>
                </a:solidFill>
              </a:rPr>
              <a:t> me di cuenta</a:t>
            </a:r>
            <a:r>
              <a:rPr lang="es-ES" sz="2000" i="1" dirty="0" smtClean="0">
                <a:solidFill>
                  <a:schemeClr val="tx1"/>
                </a:solidFill>
              </a:rPr>
              <a:t> que eran pequeños.                        </a:t>
            </a:r>
            <a:endParaRPr lang="es-ES" sz="2000" i="1" dirty="0">
              <a:solidFill>
                <a:schemeClr val="tx1"/>
              </a:solidFill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410600" y="4034681"/>
            <a:ext cx="8581731" cy="2202631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1" i="1" dirty="0" smtClean="0">
                <a:solidFill>
                  <a:srgbClr val="FF0000"/>
                </a:solidFill>
              </a:rPr>
              <a:t>hablamos en el pasado de un acontecimiento futuro que ocurre en el pasado …</a:t>
            </a:r>
            <a:endParaRPr lang="es-ES" sz="2400" i="1" dirty="0"/>
          </a:p>
          <a:p>
            <a:r>
              <a:rPr lang="es-ES" sz="2400" dirty="0"/>
              <a:t>Marcador temporal </a:t>
            </a:r>
            <a:r>
              <a:rPr lang="es-ES" sz="2400" b="1" dirty="0">
                <a:solidFill>
                  <a:srgbClr val="FF0000"/>
                </a:solidFill>
              </a:rPr>
              <a:t>+ </a:t>
            </a:r>
            <a:r>
              <a:rPr lang="es-ES" sz="2400" b="1" dirty="0" smtClean="0">
                <a:solidFill>
                  <a:srgbClr val="C00000"/>
                </a:solidFill>
              </a:rPr>
              <a:t>imperfecto subjuntivo</a:t>
            </a:r>
            <a:r>
              <a:rPr lang="es-ES" sz="2400" b="1" dirty="0" smtClean="0">
                <a:solidFill>
                  <a:srgbClr val="FF0000"/>
                </a:solidFill>
              </a:rPr>
              <a:t>+ </a:t>
            </a:r>
            <a:r>
              <a:rPr lang="es-ES" sz="2400" dirty="0" smtClean="0"/>
              <a:t>pasado indicativo.</a:t>
            </a:r>
          </a:p>
          <a:p>
            <a:r>
              <a:rPr lang="es-ES" sz="2000" i="1" dirty="0" smtClean="0">
                <a:solidFill>
                  <a:srgbClr val="7030A0"/>
                </a:solidFill>
              </a:rPr>
              <a:t>Estábamos</a:t>
            </a:r>
            <a:r>
              <a:rPr lang="es-ES" sz="2000" i="1" dirty="0" smtClean="0"/>
              <a:t> en la tienda pensando que cuando </a:t>
            </a:r>
            <a:r>
              <a:rPr lang="es-ES" sz="2000" i="1" dirty="0" smtClean="0">
                <a:solidFill>
                  <a:srgbClr val="C00000"/>
                </a:solidFill>
              </a:rPr>
              <a:t>l</a:t>
            </a:r>
            <a:r>
              <a:rPr lang="es-ES" sz="2000" i="1" u="sng" dirty="0" smtClean="0">
                <a:solidFill>
                  <a:srgbClr val="C00000"/>
                </a:solidFill>
              </a:rPr>
              <a:t>legáramos</a:t>
            </a:r>
            <a:r>
              <a:rPr lang="es-ES" sz="2000" i="1" dirty="0" smtClean="0"/>
              <a:t> a casa los pondría.</a:t>
            </a:r>
          </a:p>
          <a:p>
            <a:r>
              <a:rPr lang="es-ES" sz="2000" i="1" dirty="0">
                <a:solidFill>
                  <a:srgbClr val="7030A0"/>
                </a:solidFill>
              </a:rPr>
              <a:t>Estábamos</a:t>
            </a:r>
            <a:r>
              <a:rPr lang="es-ES" sz="2000" i="1" dirty="0"/>
              <a:t> en la tienda pensando que </a:t>
            </a:r>
            <a:r>
              <a:rPr lang="es-ES" sz="2000" i="1" dirty="0" smtClean="0"/>
              <a:t>en cuanto </a:t>
            </a:r>
            <a:r>
              <a:rPr lang="es-ES" sz="2000" i="1" u="sng" dirty="0">
                <a:solidFill>
                  <a:srgbClr val="C00000"/>
                </a:solidFill>
              </a:rPr>
              <a:t>llegáramos</a:t>
            </a:r>
            <a:r>
              <a:rPr lang="es-ES" sz="2000" i="1" dirty="0"/>
              <a:t> a casa los pondría.</a:t>
            </a:r>
          </a:p>
          <a:p>
            <a:endParaRPr lang="es-ES" sz="2000" i="1" dirty="0"/>
          </a:p>
        </p:txBody>
      </p: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412825" y="1196753"/>
            <a:ext cx="8229600" cy="100811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dirty="0" smtClean="0">
                <a:solidFill>
                  <a:srgbClr val="C00000"/>
                </a:solidFill>
              </a:rPr>
              <a:t>Excepciones a la regla en pasado.</a:t>
            </a:r>
          </a:p>
          <a:p>
            <a:pPr marL="0" indent="0">
              <a:buNone/>
            </a:pP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39552" y="1844824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</a:rPr>
              <a:t>Recuerda que la regla al hablar </a:t>
            </a:r>
            <a:r>
              <a:rPr lang="es-ES" sz="2400" b="1" dirty="0" smtClean="0">
                <a:solidFill>
                  <a:schemeClr val="accent5">
                    <a:lumMod val="50000"/>
                  </a:schemeClr>
                </a:solidFill>
              </a:rPr>
              <a:t>EN PASADO </a:t>
            </a:r>
            <a:r>
              <a:rPr lang="es-ES" sz="2400" dirty="0" smtClean="0">
                <a:solidFill>
                  <a:schemeClr val="bg1"/>
                </a:solidFill>
              </a:rPr>
              <a:t>es…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39552" y="3573016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</a:rPr>
              <a:t>Se rompe la regla si…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3" name="2 Llamada de flecha hacia arriba"/>
          <p:cNvSpPr/>
          <p:nvPr/>
        </p:nvSpPr>
        <p:spPr>
          <a:xfrm>
            <a:off x="2530966" y="5890964"/>
            <a:ext cx="6407002" cy="692696"/>
          </a:xfrm>
          <a:prstGeom prst="upArrowCallout">
            <a:avLst>
              <a:gd name="adj1" fmla="val 50000"/>
              <a:gd name="adj2" fmla="val 25000"/>
              <a:gd name="adj3" fmla="val 25000"/>
              <a:gd name="adj4" fmla="val 75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Hablamos de </a:t>
            </a:r>
            <a:r>
              <a:rPr lang="es-ES" b="1" dirty="0" smtClean="0"/>
              <a:t>un tiempo futuro </a:t>
            </a:r>
            <a:r>
              <a:rPr lang="es-ES" dirty="0" smtClean="0"/>
              <a:t>dentro de </a:t>
            </a:r>
            <a:r>
              <a:rPr lang="es-ES" b="1" dirty="0" smtClean="0"/>
              <a:t>una situación que ocurre en el pasado.</a:t>
            </a:r>
            <a:endParaRPr lang="es-ES" b="1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3"/>
            <a:ext cx="1868790" cy="137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40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8" grpId="0" animBg="1"/>
      <p:bldP spid="7" grpId="0" build="p" animBg="1"/>
      <p:bldP spid="2" grpId="0"/>
      <p:bldP spid="9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96069" y="116632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2" name="1 CuadroTexto"/>
          <p:cNvSpPr txBox="1"/>
          <p:nvPr/>
        </p:nvSpPr>
        <p:spPr>
          <a:xfrm>
            <a:off x="534053" y="1262382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</a:rPr>
              <a:t>Completa este texto  </a:t>
            </a:r>
            <a:r>
              <a:rPr lang="es-ES" sz="2400" b="1" dirty="0" smtClean="0">
                <a:solidFill>
                  <a:schemeClr val="accent5">
                    <a:lumMod val="50000"/>
                  </a:schemeClr>
                </a:solidFill>
              </a:rPr>
              <a:t>EN PRESENTE.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39552" y="1916832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solidFill>
                  <a:schemeClr val="bg1"/>
                </a:solidFill>
              </a:rPr>
              <a:t>Estoy pensando en cambiarme de piso, pero no encuentro ninguno que me convenza. </a:t>
            </a:r>
            <a:r>
              <a:rPr lang="es-ES" sz="2400" b="1" dirty="0" smtClean="0">
                <a:solidFill>
                  <a:schemeClr val="bg1"/>
                </a:solidFill>
              </a:rPr>
              <a:t>En cuanto </a:t>
            </a:r>
            <a:r>
              <a:rPr lang="es-ES" sz="2400" dirty="0" smtClean="0">
                <a:solidFill>
                  <a:schemeClr val="bg1"/>
                </a:solidFill>
              </a:rPr>
              <a:t>_______ (ver, yo) uno que parece que sí, ________ (resultar) que hay algo que no me gusta. </a:t>
            </a:r>
            <a:r>
              <a:rPr lang="es-ES" sz="2400" b="1" dirty="0" smtClean="0">
                <a:solidFill>
                  <a:schemeClr val="bg1"/>
                </a:solidFill>
              </a:rPr>
              <a:t>Siempre que </a:t>
            </a:r>
            <a:r>
              <a:rPr lang="es-ES" sz="2400" dirty="0" smtClean="0">
                <a:solidFill>
                  <a:schemeClr val="bg1"/>
                </a:solidFill>
              </a:rPr>
              <a:t>_________ (mirar, yo) en las inmobiliarias, _________ (encontrar, yo) pisos carísimos y </a:t>
            </a:r>
            <a:r>
              <a:rPr lang="es-ES" sz="2400" b="1" dirty="0" smtClean="0">
                <a:solidFill>
                  <a:schemeClr val="bg1"/>
                </a:solidFill>
              </a:rPr>
              <a:t>tan pronto como </a:t>
            </a:r>
            <a:r>
              <a:rPr lang="es-ES" sz="2400" dirty="0" smtClean="0">
                <a:solidFill>
                  <a:schemeClr val="bg1"/>
                </a:solidFill>
              </a:rPr>
              <a:t>__________ (buscar, yo) en la red y _________ (ver, yo) pisos asequibles, _________ (resultar) que ya están alquilados.</a:t>
            </a:r>
          </a:p>
          <a:p>
            <a:pPr algn="just"/>
            <a:r>
              <a:rPr lang="es-ES" sz="2400" b="1" dirty="0" smtClean="0">
                <a:solidFill>
                  <a:schemeClr val="bg1"/>
                </a:solidFill>
              </a:rPr>
              <a:t>Al</a:t>
            </a:r>
            <a:r>
              <a:rPr lang="es-ES" sz="2400" dirty="0" smtClean="0">
                <a:solidFill>
                  <a:schemeClr val="bg1"/>
                </a:solidFill>
              </a:rPr>
              <a:t> _________(empezar) a buscar, siempre _______ (buscar, yo) pisos con habitaciones exteriores, porque me encanta el sol y la luz directa. </a:t>
            </a:r>
            <a:r>
              <a:rPr lang="es-ES" sz="2400" b="1" dirty="0" smtClean="0">
                <a:solidFill>
                  <a:schemeClr val="bg1"/>
                </a:solidFill>
              </a:rPr>
              <a:t>Antes de </a:t>
            </a:r>
            <a:r>
              <a:rPr lang="es-ES" sz="2400" dirty="0" smtClean="0">
                <a:solidFill>
                  <a:schemeClr val="bg1"/>
                </a:solidFill>
              </a:rPr>
              <a:t>__________ (llamar, yo) al casero, siempre miro dónde está localizado.</a:t>
            </a:r>
          </a:p>
          <a:p>
            <a:endParaRPr lang="es-ES" sz="2400" dirty="0">
              <a:solidFill>
                <a:schemeClr val="bg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3"/>
            <a:ext cx="1868790" cy="137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5508104" y="2276872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veo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2635672" y="2660104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resulta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617144" y="2940513"/>
            <a:ext cx="8154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miro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83568" y="3354144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encuentro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971599" y="3760491"/>
            <a:ext cx="1214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busco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5770917" y="3748019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veo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393008" y="4032510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resulta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971599" y="4415742"/>
            <a:ext cx="1400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empezar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5940152" y="4494175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busco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845202" y="5157192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llamar</a:t>
            </a:r>
            <a:endParaRPr lang="es-E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063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6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96069" y="116632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539552" y="1724047"/>
            <a:ext cx="820891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solidFill>
                  <a:schemeClr val="bg1"/>
                </a:solidFill>
              </a:rPr>
              <a:t>¿Sabes que he redecorado mi casa? Mira, </a:t>
            </a:r>
            <a:r>
              <a:rPr lang="es-ES" sz="2400" b="1" dirty="0" smtClean="0">
                <a:solidFill>
                  <a:schemeClr val="bg1"/>
                </a:solidFill>
              </a:rPr>
              <a:t>Siempre que</a:t>
            </a:r>
            <a:r>
              <a:rPr lang="es-ES" sz="2400" dirty="0" smtClean="0">
                <a:solidFill>
                  <a:schemeClr val="bg1"/>
                </a:solidFill>
              </a:rPr>
              <a:t> _________ (mirar, yo) una revista de decoración, __________ (pensar, yo) que tenía que hacer algo con ella y un día me decidí. Entonces, </a:t>
            </a:r>
            <a:r>
              <a:rPr lang="es-ES" sz="2400" b="1" dirty="0" smtClean="0">
                <a:solidFill>
                  <a:schemeClr val="bg1"/>
                </a:solidFill>
              </a:rPr>
              <a:t>hasta que no </a:t>
            </a:r>
            <a:r>
              <a:rPr lang="es-ES" sz="2400" dirty="0" smtClean="0">
                <a:solidFill>
                  <a:schemeClr val="bg1"/>
                </a:solidFill>
              </a:rPr>
              <a:t>________ (empezar, yo) a</a:t>
            </a:r>
            <a:r>
              <a:rPr lang="es-ES" sz="2400" dirty="0" smtClean="0">
                <a:solidFill>
                  <a:srgbClr val="00B050"/>
                </a:solidFill>
              </a:rPr>
              <a:t> </a:t>
            </a:r>
            <a:r>
              <a:rPr lang="es-ES" sz="2400" dirty="0" smtClean="0">
                <a:solidFill>
                  <a:schemeClr val="bg1"/>
                </a:solidFill>
              </a:rPr>
              <a:t>buscar qué estilo adoptaría, no ___ (ver, yo) lo difícil que era decidirse. Al final, pedí ayuda a un decorador. Él me dijo que </a:t>
            </a:r>
            <a:r>
              <a:rPr lang="es-ES" sz="2400" b="1" dirty="0" smtClean="0">
                <a:solidFill>
                  <a:schemeClr val="bg1"/>
                </a:solidFill>
              </a:rPr>
              <a:t>en cuanto </a:t>
            </a:r>
            <a:r>
              <a:rPr lang="es-ES" sz="2400" dirty="0" smtClean="0">
                <a:solidFill>
                  <a:schemeClr val="bg1"/>
                </a:solidFill>
              </a:rPr>
              <a:t>_________ (ver, él) mi casa, sabría cuál era. Y así fue, vino y </a:t>
            </a:r>
            <a:r>
              <a:rPr lang="es-ES" sz="2400" b="1" dirty="0" smtClean="0">
                <a:solidFill>
                  <a:schemeClr val="bg1"/>
                </a:solidFill>
              </a:rPr>
              <a:t>nada más </a:t>
            </a:r>
            <a:r>
              <a:rPr lang="es-ES" sz="2400" dirty="0" smtClean="0">
                <a:solidFill>
                  <a:schemeClr val="bg1"/>
                </a:solidFill>
              </a:rPr>
              <a:t>______ (entrar, él) en la casa me recomendó el estilo minimalista: todo blanco y gris. Pintamos las paredes, pero yo no veía cambios. No ___ (ser) </a:t>
            </a:r>
            <a:r>
              <a:rPr lang="es-ES" sz="2400" b="1" dirty="0" smtClean="0">
                <a:solidFill>
                  <a:schemeClr val="bg1"/>
                </a:solidFill>
              </a:rPr>
              <a:t>hasta que </a:t>
            </a:r>
            <a:r>
              <a:rPr lang="es-ES" sz="2400" dirty="0" smtClean="0">
                <a:solidFill>
                  <a:schemeClr val="bg1"/>
                </a:solidFill>
              </a:rPr>
              <a:t>___________(encargar, nosotros) los muebles  cuando supe que </a:t>
            </a:r>
            <a:r>
              <a:rPr lang="es-ES" sz="2400" b="1" dirty="0" smtClean="0">
                <a:solidFill>
                  <a:schemeClr val="bg1"/>
                </a:solidFill>
              </a:rPr>
              <a:t>en cuanto </a:t>
            </a:r>
            <a:r>
              <a:rPr lang="es-ES" sz="2400" dirty="0" smtClean="0">
                <a:solidFill>
                  <a:schemeClr val="bg1"/>
                </a:solidFill>
              </a:rPr>
              <a:t>__________ (llegar, los muebles) todo sería distinto. Eran unos muebles fantásticos y sencillísimos, que le daban un aire muy “chic”.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9236" y="116633"/>
            <a:ext cx="1661834" cy="1224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693281" y="2058682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miraba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534052" y="1262382"/>
            <a:ext cx="8214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</a:rPr>
              <a:t>Completa este texto  </a:t>
            </a:r>
            <a:r>
              <a:rPr lang="es-ES" sz="2400" b="1" dirty="0" smtClean="0">
                <a:solidFill>
                  <a:schemeClr val="accent5">
                    <a:lumMod val="50000"/>
                  </a:schemeClr>
                </a:solidFill>
              </a:rPr>
              <a:t>EN PASADO. </a:t>
            </a:r>
            <a:r>
              <a:rPr lang="es-ES" sz="2400" dirty="0" smtClean="0">
                <a:solidFill>
                  <a:schemeClr val="bg1"/>
                </a:solidFill>
              </a:rPr>
              <a:t>Algún caso rompe la regla.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7278793" y="2058682"/>
            <a:ext cx="1469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pensaba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3959932" y="2804171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empecé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3181425" y="3161141"/>
            <a:ext cx="57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vi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814117" y="3870941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viera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1318173" y="421897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entrar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2988355" y="4998365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fue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5724128" y="4998364"/>
            <a:ext cx="1728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encargamos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7251915" y="5373216"/>
            <a:ext cx="1469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llegaran</a:t>
            </a:r>
            <a:endParaRPr lang="es-E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52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  <p:bldP spid="18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96069" y="116632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548432" y="1492853"/>
            <a:ext cx="820891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>
                <a:solidFill>
                  <a:schemeClr val="bg1"/>
                </a:solidFill>
              </a:rPr>
              <a:t>Quiero cambiar tu habitación. </a:t>
            </a:r>
            <a:r>
              <a:rPr lang="es-ES" sz="2400" b="1" dirty="0" smtClean="0">
                <a:solidFill>
                  <a:schemeClr val="bg1"/>
                </a:solidFill>
              </a:rPr>
              <a:t>Antes de que </a:t>
            </a:r>
            <a:r>
              <a:rPr lang="es-ES" sz="2400" dirty="0" smtClean="0">
                <a:solidFill>
                  <a:schemeClr val="bg1"/>
                </a:solidFill>
              </a:rPr>
              <a:t>______ (vuelvas, tú) de tu viaje ya _______ (tener, tú) una habitación nueva. </a:t>
            </a:r>
            <a:r>
              <a:rPr lang="es-ES" sz="2400" b="1" dirty="0" smtClean="0">
                <a:solidFill>
                  <a:schemeClr val="bg1"/>
                </a:solidFill>
              </a:rPr>
              <a:t>Nada más </a:t>
            </a:r>
            <a:r>
              <a:rPr lang="es-ES" sz="2400" dirty="0" smtClean="0">
                <a:solidFill>
                  <a:schemeClr val="bg1"/>
                </a:solidFill>
              </a:rPr>
              <a:t>_______ (empezar) la semana, ____ (ir, yo) al almacén de telas de mi barrio porque es </a:t>
            </a:r>
            <a:r>
              <a:rPr lang="es-ES" sz="2400" b="1" dirty="0" smtClean="0">
                <a:solidFill>
                  <a:schemeClr val="bg1"/>
                </a:solidFill>
              </a:rPr>
              <a:t>cuando</a:t>
            </a:r>
            <a:r>
              <a:rPr lang="es-ES" sz="2400" dirty="0" smtClean="0">
                <a:solidFill>
                  <a:schemeClr val="bg1"/>
                </a:solidFill>
              </a:rPr>
              <a:t> ________ (renovar, ellos) todo el stock. Allí compraré unas cortinas y posiblemente una alfombra. También ___ (ir, yo) a la tienda de lámparas </a:t>
            </a:r>
            <a:r>
              <a:rPr lang="es-ES" sz="2400" b="1" dirty="0" smtClean="0">
                <a:solidFill>
                  <a:schemeClr val="bg1"/>
                </a:solidFill>
              </a:rPr>
              <a:t>en cuanto </a:t>
            </a:r>
            <a:r>
              <a:rPr lang="es-ES" sz="2400" dirty="0" smtClean="0">
                <a:solidFill>
                  <a:schemeClr val="bg1"/>
                </a:solidFill>
              </a:rPr>
              <a:t>_________ (tener, yo) un ratito libre, que seguramente será un martes que es cuando _________ (tener, yo) menos trabajo en la oficina. Te enviaré una foto de la elección el próximo miércoles a las 10, que es </a:t>
            </a:r>
            <a:r>
              <a:rPr lang="es-ES" sz="2400" b="1" dirty="0" smtClean="0">
                <a:solidFill>
                  <a:schemeClr val="bg1"/>
                </a:solidFill>
              </a:rPr>
              <a:t>cuando</a:t>
            </a:r>
            <a:r>
              <a:rPr lang="es-ES" sz="2400" dirty="0" smtClean="0">
                <a:solidFill>
                  <a:schemeClr val="bg1"/>
                </a:solidFill>
              </a:rPr>
              <a:t> _______ (tomar, yo) el descanso del desayuno, como cada día. Ya verás, </a:t>
            </a:r>
            <a:r>
              <a:rPr lang="es-ES" sz="2400" b="1" dirty="0" smtClean="0">
                <a:solidFill>
                  <a:schemeClr val="bg1"/>
                </a:solidFill>
              </a:rPr>
              <a:t>después de </a:t>
            </a:r>
            <a:r>
              <a:rPr lang="es-ES" sz="2400" dirty="0" smtClean="0">
                <a:solidFill>
                  <a:schemeClr val="bg1"/>
                </a:solidFill>
              </a:rPr>
              <a:t>_______ (entrar, tú) en la habitación, no la __________(reconocer, tú). Bueno, no te digo nada más </a:t>
            </a:r>
            <a:r>
              <a:rPr lang="es-ES" sz="2400" b="1" dirty="0" smtClean="0">
                <a:solidFill>
                  <a:schemeClr val="bg1"/>
                </a:solidFill>
              </a:rPr>
              <a:t>hasta que </a:t>
            </a:r>
            <a:r>
              <a:rPr lang="es-ES" sz="2400" dirty="0" smtClean="0">
                <a:solidFill>
                  <a:schemeClr val="bg1"/>
                </a:solidFill>
              </a:rPr>
              <a:t>la _______ (ver, </a:t>
            </a:r>
            <a:r>
              <a:rPr lang="es-ES" sz="2400" smtClean="0">
                <a:solidFill>
                  <a:schemeClr val="bg1"/>
                </a:solidFill>
              </a:rPr>
              <a:t>tú).</a:t>
            </a:r>
            <a:endParaRPr lang="es-ES" sz="2400" dirty="0" smtClean="0">
              <a:solidFill>
                <a:schemeClr val="bg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836" y="116634"/>
            <a:ext cx="1407233" cy="1036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17 CuadroTexto"/>
          <p:cNvSpPr txBox="1"/>
          <p:nvPr/>
        </p:nvSpPr>
        <p:spPr>
          <a:xfrm>
            <a:off x="534051" y="1031188"/>
            <a:ext cx="8214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chemeClr val="bg1"/>
                </a:solidFill>
              </a:rPr>
              <a:t>Completa este texto  </a:t>
            </a:r>
            <a:r>
              <a:rPr lang="es-ES" sz="2400" b="1" dirty="0" smtClean="0">
                <a:solidFill>
                  <a:schemeClr val="accent5">
                    <a:lumMod val="50000"/>
                  </a:schemeClr>
                </a:solidFill>
              </a:rPr>
              <a:t>EN FUTURO. </a:t>
            </a:r>
            <a:r>
              <a:rPr lang="es-ES" sz="2400" dirty="0" smtClean="0">
                <a:solidFill>
                  <a:schemeClr val="bg1"/>
                </a:solidFill>
              </a:rPr>
              <a:t>Algún caso rompe la regla.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6084167" y="1492853"/>
            <a:ext cx="1469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vuelvas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2411760" y="1803060"/>
            <a:ext cx="1152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tendrás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115617" y="2182323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empezar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148064" y="218232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iré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5400093" y="2564904"/>
            <a:ext cx="1418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renuevan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2987823" y="3275225"/>
            <a:ext cx="576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iré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755576" y="3703893"/>
            <a:ext cx="1152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tenga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30" name="29 CuadroTexto"/>
          <p:cNvSpPr txBox="1"/>
          <p:nvPr/>
        </p:nvSpPr>
        <p:spPr>
          <a:xfrm>
            <a:off x="3639278" y="3973357"/>
            <a:ext cx="1152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tengo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4031939" y="4790073"/>
            <a:ext cx="9361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tomo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32" name="31 CuadroTexto"/>
          <p:cNvSpPr txBox="1"/>
          <p:nvPr/>
        </p:nvSpPr>
        <p:spPr>
          <a:xfrm>
            <a:off x="6660232" y="5075226"/>
            <a:ext cx="11521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entrar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3779912" y="5536891"/>
            <a:ext cx="1764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reconocerás</a:t>
            </a:r>
            <a:endParaRPr lang="es-ES" sz="2400" dirty="0">
              <a:solidFill>
                <a:srgbClr val="FF0000"/>
              </a:solidFill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4500562" y="5857892"/>
            <a:ext cx="791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>
                <a:solidFill>
                  <a:srgbClr val="FF0000"/>
                </a:solidFill>
              </a:rPr>
              <a:t>veas</a:t>
            </a:r>
            <a:endParaRPr lang="es-E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78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  <p:bldP spid="22" grpId="0"/>
      <p:bldP spid="15" grpId="0"/>
      <p:bldP spid="16" grpId="0"/>
      <p:bldP spid="17" grpId="0"/>
      <p:bldP spid="19" grpId="0"/>
      <p:bldP spid="20" grpId="0"/>
      <p:bldP spid="21" grpId="0"/>
      <p:bldP spid="30" grpId="0"/>
      <p:bldP spid="31" grpId="0"/>
      <p:bldP spid="32" grpId="0"/>
      <p:bldP spid="33" grpId="0"/>
      <p:bldP spid="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dirty="0" smtClean="0"/>
              <a:t>Oraciones temporales</a:t>
            </a:r>
          </a:p>
          <a:p>
            <a:pPr marL="0" indent="0" algn="just">
              <a:buNone/>
            </a:pPr>
            <a:r>
              <a:rPr lang="es-ES" sz="2800" dirty="0" smtClean="0">
                <a:solidFill>
                  <a:schemeClr val="bg1"/>
                </a:solidFill>
              </a:rPr>
              <a:t>Para poder expresar momentos presentes, pasados y futuros tenemos diferentes marcadores:</a:t>
            </a:r>
            <a:endParaRPr lang="es-ES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5" name="4 Rectángulo redondeado"/>
          <p:cNvSpPr/>
          <p:nvPr/>
        </p:nvSpPr>
        <p:spPr>
          <a:xfrm>
            <a:off x="539553" y="3284984"/>
            <a:ext cx="2448272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Cuando</a:t>
            </a:r>
            <a:endParaRPr lang="es-ES" sz="2400" dirty="0"/>
          </a:p>
        </p:txBody>
      </p:sp>
      <p:sp>
        <p:nvSpPr>
          <p:cNvPr id="6" name="5 Rectángulo redondeado"/>
          <p:cNvSpPr/>
          <p:nvPr/>
        </p:nvSpPr>
        <p:spPr>
          <a:xfrm>
            <a:off x="3119714" y="3481685"/>
            <a:ext cx="1224914" cy="11862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Tiempo en general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3"/>
            <a:ext cx="1868790" cy="137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Rectángulo redondeado"/>
          <p:cNvSpPr/>
          <p:nvPr/>
        </p:nvSpPr>
        <p:spPr>
          <a:xfrm>
            <a:off x="539554" y="4102224"/>
            <a:ext cx="2448270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Al</a:t>
            </a:r>
            <a:endParaRPr lang="es-ES" sz="2400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5938598" y="4071907"/>
            <a:ext cx="2449826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Cada vez que</a:t>
            </a:r>
            <a:endParaRPr lang="es-ES" sz="2400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5938599" y="3284984"/>
            <a:ext cx="2449825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Siempre que</a:t>
            </a:r>
            <a:endParaRPr lang="es-ES" sz="2400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539554" y="5480677"/>
            <a:ext cx="2448267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Antes de (que)</a:t>
            </a:r>
            <a:endParaRPr lang="es-ES" sz="2400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4571999" y="3463797"/>
            <a:ext cx="1214827" cy="11862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Acción habitual</a:t>
            </a:r>
          </a:p>
        </p:txBody>
      </p:sp>
      <p:sp>
        <p:nvSpPr>
          <p:cNvPr id="15" name="14 Rectángulo redondeado"/>
          <p:cNvSpPr/>
          <p:nvPr/>
        </p:nvSpPr>
        <p:spPr>
          <a:xfrm>
            <a:off x="3180374" y="5095109"/>
            <a:ext cx="1164254" cy="11862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Acción anterior a otra</a:t>
            </a:r>
          </a:p>
        </p:txBody>
      </p:sp>
      <p:sp>
        <p:nvSpPr>
          <p:cNvPr id="16" name="15 Rectángulo redondeado"/>
          <p:cNvSpPr/>
          <p:nvPr/>
        </p:nvSpPr>
        <p:spPr>
          <a:xfrm>
            <a:off x="4572000" y="5095110"/>
            <a:ext cx="1214827" cy="11862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Acción posterior a otra</a:t>
            </a:r>
          </a:p>
        </p:txBody>
      </p:sp>
      <p:sp>
        <p:nvSpPr>
          <p:cNvPr id="17" name="16 Rectángulo redondeado"/>
          <p:cNvSpPr/>
          <p:nvPr/>
        </p:nvSpPr>
        <p:spPr>
          <a:xfrm>
            <a:off x="5910268" y="5492261"/>
            <a:ext cx="2478156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Después de (que)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08646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3"/>
            <a:ext cx="1868790" cy="137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14 Rectángulo redondeado"/>
          <p:cNvSpPr/>
          <p:nvPr/>
        </p:nvSpPr>
        <p:spPr>
          <a:xfrm>
            <a:off x="755576" y="1844824"/>
            <a:ext cx="2448272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Desde que</a:t>
            </a:r>
            <a:endParaRPr lang="es-ES" sz="2400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3347864" y="1575719"/>
            <a:ext cx="1224914" cy="11862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Acción inicial de otra</a:t>
            </a:r>
          </a:p>
        </p:txBody>
      </p:sp>
      <p:sp>
        <p:nvSpPr>
          <p:cNvPr id="17" name="16 Rectángulo redondeado"/>
          <p:cNvSpPr/>
          <p:nvPr/>
        </p:nvSpPr>
        <p:spPr>
          <a:xfrm>
            <a:off x="6156176" y="1835065"/>
            <a:ext cx="2449825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Hasta que</a:t>
            </a:r>
            <a:endParaRPr lang="es-ES" sz="2400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4725178" y="1565960"/>
            <a:ext cx="1224914" cy="11862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Acción final de otra</a:t>
            </a:r>
          </a:p>
        </p:txBody>
      </p:sp>
      <p:sp>
        <p:nvSpPr>
          <p:cNvPr id="19" name="18 Rectángulo redondeado"/>
          <p:cNvSpPr/>
          <p:nvPr/>
        </p:nvSpPr>
        <p:spPr>
          <a:xfrm>
            <a:off x="683568" y="3284984"/>
            <a:ext cx="2534929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Tan pronto (como)</a:t>
            </a:r>
            <a:endParaRPr lang="es-ES" sz="2400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683568" y="4085456"/>
            <a:ext cx="2534929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Apenas </a:t>
            </a:r>
            <a:endParaRPr lang="es-ES" sz="2400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683568" y="4941168"/>
            <a:ext cx="2538444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En cuanto</a:t>
            </a:r>
            <a:endParaRPr lang="es-ES" sz="2400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3347864" y="4263850"/>
            <a:ext cx="1224914" cy="11862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Acciones sucesivas</a:t>
            </a:r>
          </a:p>
        </p:txBody>
      </p:sp>
      <p:sp>
        <p:nvSpPr>
          <p:cNvPr id="23" name="22 Rectángulo redondeado"/>
          <p:cNvSpPr/>
          <p:nvPr/>
        </p:nvSpPr>
        <p:spPr>
          <a:xfrm>
            <a:off x="687083" y="5733256"/>
            <a:ext cx="2534929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Nada más</a:t>
            </a:r>
            <a:endParaRPr lang="es-ES" sz="2400" dirty="0"/>
          </a:p>
        </p:txBody>
      </p:sp>
      <p:sp>
        <p:nvSpPr>
          <p:cNvPr id="24" name="23 Rectángulo redondeado"/>
          <p:cNvSpPr/>
          <p:nvPr/>
        </p:nvSpPr>
        <p:spPr>
          <a:xfrm>
            <a:off x="6426140" y="4532953"/>
            <a:ext cx="2534929" cy="64807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 smtClean="0"/>
              <a:t>Mientras</a:t>
            </a:r>
            <a:endParaRPr lang="es-ES" sz="2400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4725178" y="4263849"/>
            <a:ext cx="1575014" cy="118628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Acciones simultáneas</a:t>
            </a:r>
          </a:p>
        </p:txBody>
      </p:sp>
    </p:spTree>
    <p:extLst>
      <p:ext uri="{BB962C8B-B14F-4D97-AF65-F5344CB8AC3E}">
        <p14:creationId xmlns:p14="http://schemas.microsoft.com/office/powerpoint/2010/main" val="402204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467105" y="1231605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Cuando hablamos </a:t>
            </a:r>
            <a:r>
              <a:rPr lang="es-ES" sz="2800" b="1" dirty="0" smtClean="0">
                <a:solidFill>
                  <a:schemeClr val="accent5">
                    <a:lumMod val="50000"/>
                  </a:schemeClr>
                </a:solidFill>
              </a:rPr>
              <a:t>EN PRESENTE</a:t>
            </a:r>
            <a:endParaRPr lang="es-ES" sz="2800" b="1" dirty="0">
              <a:solidFill>
                <a:srgbClr val="7030A0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263487" y="1724393"/>
            <a:ext cx="5472607" cy="2712719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/>
              <a:t>Cuando</a:t>
            </a:r>
          </a:p>
          <a:p>
            <a:r>
              <a:rPr lang="es-ES" sz="2400" dirty="0" smtClean="0"/>
              <a:t>Cada vez que /Siempre que</a:t>
            </a:r>
          </a:p>
          <a:p>
            <a:r>
              <a:rPr lang="es-ES" sz="2400" dirty="0" smtClean="0"/>
              <a:t>Después de que</a:t>
            </a:r>
          </a:p>
          <a:p>
            <a:r>
              <a:rPr lang="es-ES" sz="2400" dirty="0" smtClean="0"/>
              <a:t>Desde que</a:t>
            </a:r>
          </a:p>
          <a:p>
            <a:r>
              <a:rPr lang="es-ES" sz="2400" dirty="0" smtClean="0"/>
              <a:t>Hasta que</a:t>
            </a:r>
          </a:p>
          <a:p>
            <a:r>
              <a:rPr lang="es-ES" sz="2400" dirty="0" smtClean="0"/>
              <a:t>Tan pronto (como)/ Apenas/ En cuanto</a:t>
            </a:r>
          </a:p>
          <a:p>
            <a:r>
              <a:rPr lang="es-ES" sz="2400" dirty="0" smtClean="0"/>
              <a:t>Mientras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3"/>
            <a:ext cx="1868790" cy="137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12 Rectángulo redondeado"/>
          <p:cNvSpPr/>
          <p:nvPr/>
        </p:nvSpPr>
        <p:spPr>
          <a:xfrm>
            <a:off x="5935905" y="2420888"/>
            <a:ext cx="3021649" cy="158417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PRESENTE INDI</a:t>
            </a:r>
            <a:r>
              <a:rPr 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PRESENTE indicativo</a:t>
            </a:r>
            <a:endParaRPr lang="es-E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263487" y="4869160"/>
            <a:ext cx="1788233" cy="151278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/>
              <a:t>Antes de</a:t>
            </a:r>
          </a:p>
          <a:p>
            <a:r>
              <a:rPr lang="es-ES" sz="2400" dirty="0" smtClean="0"/>
              <a:t>Después de </a:t>
            </a:r>
          </a:p>
          <a:p>
            <a:r>
              <a:rPr lang="es-ES" sz="2400" dirty="0" smtClean="0"/>
              <a:t>Nada más</a:t>
            </a:r>
          </a:p>
          <a:p>
            <a:r>
              <a:rPr lang="es-ES" sz="2400" dirty="0" smtClean="0"/>
              <a:t>Al</a:t>
            </a:r>
          </a:p>
        </p:txBody>
      </p:sp>
      <p:sp>
        <p:nvSpPr>
          <p:cNvPr id="16" name="15 Rectángulo redondeado"/>
          <p:cNvSpPr/>
          <p:nvPr/>
        </p:nvSpPr>
        <p:spPr>
          <a:xfrm>
            <a:off x="2119717" y="4877211"/>
            <a:ext cx="2092243" cy="158417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INFINITIVO</a:t>
            </a:r>
            <a:r>
              <a:rPr 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PRESENTE indicativo</a:t>
            </a:r>
            <a:endParaRPr lang="es-E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427984" y="4869160"/>
            <a:ext cx="2520280" cy="151278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/>
              <a:t>Antes de que</a:t>
            </a:r>
          </a:p>
          <a:p>
            <a:r>
              <a:rPr lang="es-ES" sz="2400" dirty="0" smtClean="0"/>
              <a:t>Después de que*</a:t>
            </a:r>
          </a:p>
          <a:p>
            <a:r>
              <a:rPr lang="es-ES" sz="1600" dirty="0" smtClean="0"/>
              <a:t>* Más formal que en </a:t>
            </a:r>
            <a:r>
              <a:rPr lang="es-ES" sz="1600" dirty="0" err="1" smtClean="0"/>
              <a:t>indi</a:t>
            </a:r>
            <a:r>
              <a:rPr lang="es-ES" sz="1600" dirty="0" smtClean="0"/>
              <a:t>.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7092279" y="4833462"/>
            <a:ext cx="2014515" cy="158417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PRESENTE SUBJ. </a:t>
            </a:r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PRESENTE indicativo</a:t>
            </a:r>
            <a:endParaRPr lang="es-E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49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3" grpId="0" animBg="1"/>
      <p:bldP spid="15" grpId="0" animBg="1"/>
      <p:bldP spid="16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73720" y="74609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8" name="7 Rectángulo redondeado"/>
          <p:cNvSpPr/>
          <p:nvPr/>
        </p:nvSpPr>
        <p:spPr>
          <a:xfrm>
            <a:off x="179512" y="1328144"/>
            <a:ext cx="8781558" cy="2682287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2400" i="1" dirty="0" smtClean="0">
              <a:solidFill>
                <a:schemeClr val="tx1"/>
              </a:solidFill>
            </a:endParaRPr>
          </a:p>
          <a:p>
            <a:r>
              <a:rPr lang="es-ES" sz="2400" i="1" dirty="0" smtClean="0">
                <a:solidFill>
                  <a:schemeClr val="tx1"/>
                </a:solidFill>
              </a:rPr>
              <a:t>Cuando</a:t>
            </a:r>
            <a:r>
              <a:rPr lang="es-ES" sz="2400" i="1" dirty="0" smtClean="0">
                <a:solidFill>
                  <a:srgbClr val="C00000"/>
                </a:solidFill>
              </a:rPr>
              <a:t> </a:t>
            </a:r>
            <a:r>
              <a:rPr lang="es-ES" sz="2400" i="1" dirty="0">
                <a:solidFill>
                  <a:srgbClr val="C00000"/>
                </a:solidFill>
              </a:rPr>
              <a:t>compro </a:t>
            </a:r>
            <a:r>
              <a:rPr lang="es-ES" sz="2400" i="1" dirty="0" smtClean="0">
                <a:solidFill>
                  <a:schemeClr val="tx1"/>
                </a:solidFill>
              </a:rPr>
              <a:t>muebles nuevos,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miro</a:t>
            </a:r>
            <a:r>
              <a:rPr lang="es-ES" sz="2400" i="1" dirty="0" smtClean="0">
                <a:solidFill>
                  <a:schemeClr val="tx1"/>
                </a:solidFill>
              </a:rPr>
              <a:t> muchas tiendas.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Cada vez que/siempre que </a:t>
            </a:r>
            <a:r>
              <a:rPr lang="es-ES" sz="2400" i="1" dirty="0">
                <a:solidFill>
                  <a:srgbClr val="C00000"/>
                </a:solidFill>
              </a:rPr>
              <a:t>veo</a:t>
            </a:r>
            <a:r>
              <a:rPr lang="es-ES" sz="24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una lámpara vistosa, la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compro.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Después de que </a:t>
            </a:r>
            <a:r>
              <a:rPr lang="es-ES" sz="2400" i="1" dirty="0" smtClean="0">
                <a:solidFill>
                  <a:srgbClr val="C00000"/>
                </a:solidFill>
              </a:rPr>
              <a:t>cocinas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algo, yo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tengo</a:t>
            </a:r>
            <a:r>
              <a:rPr lang="es-ES" sz="2400" i="1" dirty="0" smtClean="0">
                <a:solidFill>
                  <a:schemeClr val="tx1"/>
                </a:solidFill>
              </a:rPr>
              <a:t> que limpiar siempre.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Desde que </a:t>
            </a:r>
            <a:r>
              <a:rPr lang="es-ES" sz="2400" i="1" dirty="0">
                <a:solidFill>
                  <a:srgbClr val="C00000"/>
                </a:solidFill>
              </a:rPr>
              <a:t>vivo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aquí,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duermo</a:t>
            </a:r>
            <a:r>
              <a:rPr lang="es-ES" sz="2400" i="1" dirty="0" smtClean="0">
                <a:solidFill>
                  <a:schemeClr val="tx1"/>
                </a:solidFill>
              </a:rPr>
              <a:t> mucho mejor.</a:t>
            </a:r>
          </a:p>
          <a:p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No apago </a:t>
            </a:r>
            <a:r>
              <a:rPr lang="es-ES" sz="2400" i="1" dirty="0" smtClean="0">
                <a:solidFill>
                  <a:schemeClr val="tx1"/>
                </a:solidFill>
              </a:rPr>
              <a:t>la luz hasta que </a:t>
            </a:r>
            <a:r>
              <a:rPr lang="es-ES" sz="2400" i="1" dirty="0">
                <a:solidFill>
                  <a:srgbClr val="C00000"/>
                </a:solidFill>
              </a:rPr>
              <a:t>no salgo </a:t>
            </a:r>
            <a:r>
              <a:rPr lang="es-ES" sz="2400" i="1" dirty="0" smtClean="0">
                <a:solidFill>
                  <a:schemeClr val="tx1"/>
                </a:solidFill>
              </a:rPr>
              <a:t>de la habitación.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Tan pronto (como)/apenas/ en cuanto </a:t>
            </a:r>
            <a:r>
              <a:rPr lang="es-ES" sz="2400" i="1" dirty="0">
                <a:solidFill>
                  <a:schemeClr val="tx1"/>
                </a:solidFill>
              </a:rPr>
              <a:t> </a:t>
            </a:r>
            <a:r>
              <a:rPr lang="es-ES" sz="2400" i="1" dirty="0">
                <a:solidFill>
                  <a:srgbClr val="C00000"/>
                </a:solidFill>
              </a:rPr>
              <a:t>entro </a:t>
            </a:r>
            <a:r>
              <a:rPr lang="es-ES" sz="2400" i="1" dirty="0" smtClean="0">
                <a:solidFill>
                  <a:schemeClr val="tx1"/>
                </a:solidFill>
              </a:rPr>
              <a:t>en casa,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pongo</a:t>
            </a:r>
            <a:r>
              <a:rPr lang="es-ES" sz="2400" i="1" dirty="0" smtClean="0">
                <a:solidFill>
                  <a:schemeClr val="tx1"/>
                </a:solidFill>
              </a:rPr>
              <a:t> la tele.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Mientras </a:t>
            </a:r>
            <a:r>
              <a:rPr lang="es-ES" sz="2400" i="1" dirty="0">
                <a:solidFill>
                  <a:srgbClr val="C00000"/>
                </a:solidFill>
              </a:rPr>
              <a:t>cocino</a:t>
            </a:r>
            <a:r>
              <a:rPr lang="es-ES" sz="2400" i="1" dirty="0" smtClean="0">
                <a:solidFill>
                  <a:schemeClr val="tx1"/>
                </a:solidFill>
              </a:rPr>
              <a:t>,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oigo</a:t>
            </a:r>
            <a:r>
              <a:rPr lang="es-ES" sz="2400" i="1" dirty="0" smtClean="0">
                <a:solidFill>
                  <a:schemeClr val="tx1"/>
                </a:solidFill>
              </a:rPr>
              <a:t> la radio.</a:t>
            </a:r>
          </a:p>
          <a:p>
            <a:r>
              <a:rPr lang="es-ES" sz="2000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3"/>
            <a:ext cx="1868790" cy="137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14 CuadroTexto"/>
          <p:cNvSpPr txBox="1"/>
          <p:nvPr/>
        </p:nvSpPr>
        <p:spPr>
          <a:xfrm>
            <a:off x="441028" y="804924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Algunos ejemplos…</a:t>
            </a:r>
            <a:endParaRPr lang="es-ES" sz="2800" b="1" dirty="0">
              <a:solidFill>
                <a:srgbClr val="7030A0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179512" y="4022940"/>
            <a:ext cx="8781558" cy="1520553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2400" i="1" dirty="0" smtClean="0">
              <a:solidFill>
                <a:schemeClr val="tx1"/>
              </a:solidFill>
            </a:endParaRPr>
          </a:p>
          <a:p>
            <a:endParaRPr lang="es-ES" sz="2400" i="1" dirty="0" smtClean="0">
              <a:solidFill>
                <a:schemeClr val="tx1"/>
              </a:solidFill>
            </a:endParaRPr>
          </a:p>
          <a:p>
            <a:r>
              <a:rPr lang="es-ES" sz="2400" i="1" dirty="0" smtClean="0">
                <a:solidFill>
                  <a:schemeClr val="tx1"/>
                </a:solidFill>
              </a:rPr>
              <a:t>Al </a:t>
            </a:r>
            <a:r>
              <a:rPr lang="es-ES" sz="2400" i="1" dirty="0">
                <a:solidFill>
                  <a:srgbClr val="C00000"/>
                </a:solidFill>
              </a:rPr>
              <a:t>hacer</a:t>
            </a:r>
            <a:r>
              <a:rPr lang="es-ES" sz="2400" i="1" dirty="0" smtClean="0">
                <a:solidFill>
                  <a:schemeClr val="tx1"/>
                </a:solidFill>
              </a:rPr>
              <a:t> la limpieza de casa,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ventilo</a:t>
            </a:r>
            <a:r>
              <a:rPr lang="es-ES" sz="2400" i="1" dirty="0" smtClean="0">
                <a:solidFill>
                  <a:schemeClr val="tx1"/>
                </a:solidFill>
              </a:rPr>
              <a:t> mucho la casa.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Antes de </a:t>
            </a:r>
            <a:r>
              <a:rPr lang="es-ES" sz="2400" i="1" dirty="0" smtClean="0">
                <a:solidFill>
                  <a:srgbClr val="C00000"/>
                </a:solidFill>
              </a:rPr>
              <a:t>lavar</a:t>
            </a:r>
            <a:r>
              <a:rPr lang="es-ES" sz="2400" i="1" dirty="0" smtClean="0">
                <a:solidFill>
                  <a:schemeClr val="tx1"/>
                </a:solidFill>
              </a:rPr>
              <a:t> los platos,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recojo </a:t>
            </a:r>
            <a:r>
              <a:rPr lang="es-ES" sz="2400" i="1" dirty="0" smtClean="0">
                <a:solidFill>
                  <a:schemeClr val="tx1"/>
                </a:solidFill>
              </a:rPr>
              <a:t>la mesa.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Después de </a:t>
            </a:r>
            <a:r>
              <a:rPr lang="es-ES" sz="2400" i="1" dirty="0" smtClean="0">
                <a:solidFill>
                  <a:srgbClr val="C00000"/>
                </a:solidFill>
              </a:rPr>
              <a:t>comprar</a:t>
            </a:r>
            <a:r>
              <a:rPr lang="es-ES" sz="2400" i="1" dirty="0" smtClean="0">
                <a:solidFill>
                  <a:schemeClr val="tx1"/>
                </a:solidFill>
              </a:rPr>
              <a:t> un mueble, siempre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 encontramos </a:t>
            </a:r>
            <a:r>
              <a:rPr lang="es-ES" sz="2400" i="1" dirty="0" smtClean="0">
                <a:solidFill>
                  <a:schemeClr val="tx1"/>
                </a:solidFill>
              </a:rPr>
              <a:t>otro mejor.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Nada más </a:t>
            </a:r>
            <a:r>
              <a:rPr lang="es-ES" sz="2400" i="1" dirty="0">
                <a:solidFill>
                  <a:srgbClr val="C00000"/>
                </a:solidFill>
              </a:rPr>
              <a:t>subir</a:t>
            </a:r>
            <a:r>
              <a:rPr lang="es-ES" sz="2400" i="1" dirty="0" smtClean="0">
                <a:solidFill>
                  <a:schemeClr val="tx1"/>
                </a:solidFill>
              </a:rPr>
              <a:t> las escaleras,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abro</a:t>
            </a:r>
            <a:r>
              <a:rPr lang="es-ES" sz="2400" i="1" dirty="0" smtClean="0">
                <a:solidFill>
                  <a:schemeClr val="tx1"/>
                </a:solidFill>
              </a:rPr>
              <a:t> la puerta de casa.</a:t>
            </a:r>
          </a:p>
          <a:p>
            <a:endParaRPr lang="es-ES" sz="2400" i="1" dirty="0" smtClean="0">
              <a:solidFill>
                <a:schemeClr val="tx1"/>
              </a:solidFill>
            </a:endParaRPr>
          </a:p>
          <a:p>
            <a:r>
              <a:rPr lang="es-ES" sz="20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179512" y="5594971"/>
            <a:ext cx="8781558" cy="1146397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2400" i="1" dirty="0" smtClean="0">
              <a:solidFill>
                <a:schemeClr val="tx1"/>
              </a:solidFill>
            </a:endParaRPr>
          </a:p>
          <a:p>
            <a:r>
              <a:rPr lang="es-ES" sz="2400" i="1" dirty="0" smtClean="0">
                <a:solidFill>
                  <a:schemeClr val="tx1"/>
                </a:solidFill>
              </a:rPr>
              <a:t>Antes de que él  </a:t>
            </a:r>
            <a:r>
              <a:rPr lang="es-ES" sz="2400" i="1" dirty="0" smtClean="0">
                <a:solidFill>
                  <a:srgbClr val="0070C0"/>
                </a:solidFill>
              </a:rPr>
              <a:t>vuelva</a:t>
            </a:r>
            <a:r>
              <a:rPr lang="es-ES" sz="2400" i="1" dirty="0" smtClean="0">
                <a:solidFill>
                  <a:srgbClr val="C00000"/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a casa, siempre  le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preparo</a:t>
            </a:r>
            <a:r>
              <a:rPr lang="es-ES" sz="2400" i="1" dirty="0" smtClean="0">
                <a:solidFill>
                  <a:schemeClr val="tx1"/>
                </a:solidFill>
              </a:rPr>
              <a:t> la cena.</a:t>
            </a:r>
          </a:p>
          <a:p>
            <a:r>
              <a:rPr lang="es-ES" sz="2400" i="1" dirty="0">
                <a:solidFill>
                  <a:schemeClr val="tx1"/>
                </a:solidFill>
              </a:rPr>
              <a:t>Después de que </a:t>
            </a:r>
            <a:r>
              <a:rPr lang="es-ES" sz="2400" i="1" dirty="0" smtClean="0">
                <a:solidFill>
                  <a:srgbClr val="0070C0"/>
                </a:solidFill>
              </a:rPr>
              <a:t>cocines </a:t>
            </a:r>
            <a:r>
              <a:rPr lang="es-ES" sz="2400" i="1" dirty="0">
                <a:solidFill>
                  <a:schemeClr val="tx1"/>
                </a:solidFill>
              </a:rPr>
              <a:t>algo, yo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tengo</a:t>
            </a:r>
            <a:r>
              <a:rPr lang="es-ES" sz="2400" i="1" dirty="0">
                <a:solidFill>
                  <a:schemeClr val="tx1"/>
                </a:solidFill>
              </a:rPr>
              <a:t> que limpiar </a:t>
            </a:r>
            <a:r>
              <a:rPr lang="es-ES" sz="2400" i="1" dirty="0" smtClean="0">
                <a:solidFill>
                  <a:schemeClr val="tx1"/>
                </a:solidFill>
              </a:rPr>
              <a:t>siempre*.</a:t>
            </a:r>
          </a:p>
          <a:p>
            <a:r>
              <a:rPr lang="es-ES" sz="1400" i="1" dirty="0" smtClean="0">
                <a:solidFill>
                  <a:schemeClr val="tx1"/>
                </a:solidFill>
              </a:rPr>
              <a:t>*En subjuntivo es más formal.</a:t>
            </a:r>
            <a:endParaRPr lang="es-ES" sz="1400" i="1" dirty="0">
              <a:solidFill>
                <a:schemeClr val="tx1"/>
              </a:solidFill>
            </a:endParaRPr>
          </a:p>
          <a:p>
            <a:r>
              <a:rPr lang="es-ES" sz="2000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17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467105" y="1231605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Cuando hablamos </a:t>
            </a:r>
            <a:r>
              <a:rPr lang="es-ES" sz="2800" b="1" dirty="0">
                <a:solidFill>
                  <a:schemeClr val="accent5">
                    <a:lumMod val="50000"/>
                  </a:schemeClr>
                </a:solidFill>
              </a:rPr>
              <a:t>EN </a:t>
            </a:r>
            <a:r>
              <a:rPr lang="es-ES" sz="2800" b="1" dirty="0" smtClean="0">
                <a:solidFill>
                  <a:schemeClr val="accent5">
                    <a:lumMod val="50000"/>
                  </a:schemeClr>
                </a:solidFill>
              </a:rPr>
              <a:t>PASADO </a:t>
            </a:r>
            <a:endParaRPr lang="es-ES" sz="2800" b="1" dirty="0">
              <a:solidFill>
                <a:srgbClr val="7030A0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263487" y="1724393"/>
            <a:ext cx="5472607" cy="2712719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/>
              <a:t>Cuando</a:t>
            </a:r>
          </a:p>
          <a:p>
            <a:r>
              <a:rPr lang="es-ES" sz="2400" dirty="0" smtClean="0"/>
              <a:t>Cada vez que /Siempre que</a:t>
            </a:r>
          </a:p>
          <a:p>
            <a:r>
              <a:rPr lang="es-ES" sz="2400" dirty="0" smtClean="0"/>
              <a:t>Después de que</a:t>
            </a:r>
          </a:p>
          <a:p>
            <a:r>
              <a:rPr lang="es-ES" sz="2400" dirty="0" smtClean="0"/>
              <a:t>Desde que</a:t>
            </a:r>
          </a:p>
          <a:p>
            <a:r>
              <a:rPr lang="es-ES" sz="2400" dirty="0" smtClean="0"/>
              <a:t>Hasta que</a:t>
            </a:r>
          </a:p>
          <a:p>
            <a:r>
              <a:rPr lang="es-ES" sz="2400" dirty="0" smtClean="0"/>
              <a:t>Tan pronto (como)/ Apenas/ En cuanto</a:t>
            </a:r>
          </a:p>
          <a:p>
            <a:r>
              <a:rPr lang="es-ES" sz="2400" dirty="0" smtClean="0"/>
              <a:t>Mientras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3"/>
            <a:ext cx="1868790" cy="137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12 Rectángulo redondeado"/>
          <p:cNvSpPr/>
          <p:nvPr/>
        </p:nvSpPr>
        <p:spPr>
          <a:xfrm>
            <a:off x="5935904" y="2288663"/>
            <a:ext cx="3021649" cy="158417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PASADO INDICATIVO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PASADO indicativo</a:t>
            </a:r>
            <a:endParaRPr lang="es-E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263487" y="4869160"/>
            <a:ext cx="1788233" cy="151278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/>
              <a:t>Antes de</a:t>
            </a:r>
          </a:p>
          <a:p>
            <a:r>
              <a:rPr lang="es-ES" sz="2400" dirty="0" smtClean="0"/>
              <a:t>Después de </a:t>
            </a:r>
          </a:p>
          <a:p>
            <a:r>
              <a:rPr lang="es-ES" sz="2400" dirty="0" smtClean="0"/>
              <a:t>Nada más</a:t>
            </a:r>
          </a:p>
          <a:p>
            <a:r>
              <a:rPr lang="es-ES" sz="2400" dirty="0" smtClean="0"/>
              <a:t>Al</a:t>
            </a:r>
          </a:p>
        </p:txBody>
      </p:sp>
      <p:sp>
        <p:nvSpPr>
          <p:cNvPr id="16" name="15 Rectángulo redondeado"/>
          <p:cNvSpPr/>
          <p:nvPr/>
        </p:nvSpPr>
        <p:spPr>
          <a:xfrm>
            <a:off x="2119717" y="4877211"/>
            <a:ext cx="2020235" cy="158417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INFINITIVO</a:t>
            </a:r>
            <a:r>
              <a:rPr 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 PASADO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indicativo</a:t>
            </a:r>
            <a:endParaRPr lang="es-E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4358365" y="4912908"/>
            <a:ext cx="2520280" cy="151278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/>
              <a:t>Antes de que</a:t>
            </a:r>
          </a:p>
          <a:p>
            <a:r>
              <a:rPr lang="es-ES" sz="2400" dirty="0" smtClean="0"/>
              <a:t>Después de que*</a:t>
            </a:r>
          </a:p>
          <a:p>
            <a:r>
              <a:rPr lang="es-ES" sz="1600" dirty="0" smtClean="0"/>
              <a:t>* Más formal que en </a:t>
            </a:r>
            <a:r>
              <a:rPr lang="es-ES" sz="1600" dirty="0" err="1" smtClean="0"/>
              <a:t>indi</a:t>
            </a:r>
            <a:r>
              <a:rPr lang="es-ES" sz="1600" dirty="0" smtClean="0"/>
              <a:t>.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6948265" y="4833462"/>
            <a:ext cx="2158530" cy="158417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es-E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IMPERFECTO SUBJ. </a:t>
            </a:r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Pasado</a:t>
            </a:r>
          </a:p>
          <a:p>
            <a:pPr algn="ctr"/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indicativo</a:t>
            </a:r>
            <a:endParaRPr lang="es-E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284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3" grpId="0" animBg="1"/>
      <p:bldP spid="15" grpId="0" animBg="1"/>
      <p:bldP spid="16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42092" y="56536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8" name="7 Rectángulo redondeado"/>
          <p:cNvSpPr/>
          <p:nvPr/>
        </p:nvSpPr>
        <p:spPr>
          <a:xfrm>
            <a:off x="195018" y="1328144"/>
            <a:ext cx="8781558" cy="2931614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2400" i="1" dirty="0" smtClean="0">
              <a:solidFill>
                <a:schemeClr val="tx1"/>
              </a:solidFill>
            </a:endParaRPr>
          </a:p>
          <a:p>
            <a:r>
              <a:rPr lang="es-ES" sz="2400" i="1" dirty="0" smtClean="0">
                <a:solidFill>
                  <a:schemeClr val="tx1"/>
                </a:solidFill>
              </a:rPr>
              <a:t>Cuando</a:t>
            </a:r>
            <a:r>
              <a:rPr lang="es-ES" sz="2400" i="1" dirty="0">
                <a:solidFill>
                  <a:srgbClr val="C00000"/>
                </a:solidFill>
              </a:rPr>
              <a:t> </a:t>
            </a:r>
            <a:r>
              <a:rPr lang="es-ES" sz="2400" i="1" dirty="0" smtClean="0">
                <a:solidFill>
                  <a:srgbClr val="C00000"/>
                </a:solidFill>
              </a:rPr>
              <a:t>me instalé </a:t>
            </a:r>
            <a:r>
              <a:rPr lang="es-ES" sz="2400" i="1" dirty="0" smtClean="0">
                <a:solidFill>
                  <a:schemeClr val="tx1"/>
                </a:solidFill>
              </a:rPr>
              <a:t>en esta casa, la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redecoré </a:t>
            </a:r>
            <a:r>
              <a:rPr lang="es-ES" sz="2400" i="1" dirty="0" smtClean="0">
                <a:solidFill>
                  <a:schemeClr val="tx1"/>
                </a:solidFill>
              </a:rPr>
              <a:t>entera.</a:t>
            </a:r>
            <a:endParaRPr lang="es-ES" sz="24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2400" i="1" dirty="0" smtClean="0">
                <a:solidFill>
                  <a:schemeClr val="tx1"/>
                </a:solidFill>
              </a:rPr>
              <a:t>Cada vez que/siempre que </a:t>
            </a:r>
            <a:r>
              <a:rPr lang="es-ES" sz="2400" i="1" dirty="0" smtClean="0">
                <a:solidFill>
                  <a:srgbClr val="C00000"/>
                </a:solidFill>
              </a:rPr>
              <a:t>me sentaba</a:t>
            </a:r>
            <a:r>
              <a:rPr lang="es-ES" sz="24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en ese sofá,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me dormía.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Después de que Jaime </a:t>
            </a:r>
            <a:r>
              <a:rPr lang="es-ES" sz="2400" i="1" dirty="0" smtClean="0">
                <a:solidFill>
                  <a:srgbClr val="C00000"/>
                </a:solidFill>
              </a:rPr>
              <a:t>instaló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la lámpara, le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dije</a:t>
            </a:r>
            <a:r>
              <a:rPr lang="es-ES" sz="2400" i="1" dirty="0" smtClean="0">
                <a:solidFill>
                  <a:schemeClr val="tx1"/>
                </a:solidFill>
              </a:rPr>
              <a:t> que la quitara.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Desde que </a:t>
            </a:r>
            <a:r>
              <a:rPr lang="es-ES" sz="2400" i="1" dirty="0" smtClean="0">
                <a:solidFill>
                  <a:srgbClr val="C00000"/>
                </a:solidFill>
              </a:rPr>
              <a:t>cambiamos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de barrio,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camino</a:t>
            </a:r>
            <a:r>
              <a:rPr lang="es-ES" sz="2400" i="1" dirty="0" smtClean="0">
                <a:solidFill>
                  <a:schemeClr val="tx1"/>
                </a:solidFill>
              </a:rPr>
              <a:t> mucho más*.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Hasta que </a:t>
            </a:r>
            <a:r>
              <a:rPr lang="es-ES" sz="2400" i="1" dirty="0">
                <a:solidFill>
                  <a:srgbClr val="C00000"/>
                </a:solidFill>
              </a:rPr>
              <a:t>no </a:t>
            </a:r>
            <a:r>
              <a:rPr lang="es-ES" sz="2400" i="1" dirty="0" smtClean="0">
                <a:solidFill>
                  <a:srgbClr val="C00000"/>
                </a:solidFill>
              </a:rPr>
              <a:t>supo </a:t>
            </a:r>
            <a:r>
              <a:rPr lang="es-ES" sz="2400" i="1" dirty="0" smtClean="0">
                <a:solidFill>
                  <a:schemeClr val="tx1"/>
                </a:solidFill>
              </a:rPr>
              <a:t>qué tipo de cocina instalarían, no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compró</a:t>
            </a:r>
            <a:r>
              <a:rPr lang="es-ES" sz="2400" i="1" dirty="0" smtClean="0">
                <a:solidFill>
                  <a:schemeClr val="tx1"/>
                </a:solidFill>
              </a:rPr>
              <a:t> el piso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Tan pronto (como)/apenas/ en cuanto </a:t>
            </a:r>
            <a:r>
              <a:rPr lang="es-ES" sz="2400" i="1" dirty="0">
                <a:solidFill>
                  <a:schemeClr val="tx1"/>
                </a:solidFill>
              </a:rPr>
              <a:t> </a:t>
            </a:r>
            <a:r>
              <a:rPr lang="es-ES" sz="2400" i="1" dirty="0" smtClean="0">
                <a:solidFill>
                  <a:srgbClr val="C00000"/>
                </a:solidFill>
              </a:rPr>
              <a:t>arregló </a:t>
            </a:r>
            <a:r>
              <a:rPr lang="es-ES" sz="2400" i="1" dirty="0" smtClean="0">
                <a:solidFill>
                  <a:schemeClr val="tx1"/>
                </a:solidFill>
              </a:rPr>
              <a:t>el grifo,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salió</a:t>
            </a:r>
            <a:r>
              <a:rPr lang="es-ES" sz="2400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Mientras yo </a:t>
            </a:r>
            <a:r>
              <a:rPr lang="es-ES" sz="2400" i="1" dirty="0" smtClean="0">
                <a:solidFill>
                  <a:srgbClr val="C00000"/>
                </a:solidFill>
              </a:rPr>
              <a:t>colgaba </a:t>
            </a:r>
            <a:r>
              <a:rPr lang="es-ES" sz="2400" i="1" dirty="0" smtClean="0">
                <a:solidFill>
                  <a:schemeClr val="tx1"/>
                </a:solidFill>
              </a:rPr>
              <a:t>las cortinas, él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colgaba</a:t>
            </a:r>
            <a:r>
              <a:rPr lang="es-ES" sz="2400" i="1" dirty="0" smtClean="0">
                <a:solidFill>
                  <a:schemeClr val="tx1"/>
                </a:solidFill>
              </a:rPr>
              <a:t> los cuadros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sz="1400" i="1" dirty="0" smtClean="0">
                <a:solidFill>
                  <a:schemeClr val="tx1"/>
                </a:solidFill>
              </a:rPr>
              <a:t>* La primera parte suele tener consecuencias en el presente, por eso suele usarse presente indicativo en la segunda.</a:t>
            </a:r>
          </a:p>
          <a:p>
            <a:r>
              <a:rPr lang="es-ES" sz="2000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3"/>
            <a:ext cx="1868790" cy="137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14 CuadroTexto"/>
          <p:cNvSpPr txBox="1"/>
          <p:nvPr/>
        </p:nvSpPr>
        <p:spPr>
          <a:xfrm>
            <a:off x="478399" y="804924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Algunos ejemplos…</a:t>
            </a:r>
            <a:endParaRPr lang="es-ES" sz="2800" b="1" dirty="0">
              <a:solidFill>
                <a:srgbClr val="7030A0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206287" y="4259758"/>
            <a:ext cx="8781558" cy="1502343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2400" i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2400" i="1" dirty="0" smtClean="0">
              <a:solidFill>
                <a:schemeClr val="tx1"/>
              </a:solidFill>
            </a:endParaRPr>
          </a:p>
          <a:p>
            <a:r>
              <a:rPr lang="es-ES" sz="2400" i="1" dirty="0" smtClean="0">
                <a:solidFill>
                  <a:schemeClr val="tx1"/>
                </a:solidFill>
              </a:rPr>
              <a:t>Al </a:t>
            </a:r>
            <a:r>
              <a:rPr lang="es-ES" sz="2400" i="1" dirty="0" smtClean="0">
                <a:solidFill>
                  <a:srgbClr val="C00000"/>
                </a:solidFill>
              </a:rPr>
              <a:t>comprar </a:t>
            </a:r>
            <a:r>
              <a:rPr lang="es-ES" sz="2400" i="1" dirty="0" smtClean="0">
                <a:solidFill>
                  <a:schemeClr val="tx1"/>
                </a:solidFill>
              </a:rPr>
              <a:t>la casa,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 miramos </a:t>
            </a:r>
            <a:r>
              <a:rPr lang="es-ES" sz="2400" i="1" dirty="0" smtClean="0">
                <a:solidFill>
                  <a:schemeClr val="tx1"/>
                </a:solidFill>
              </a:rPr>
              <a:t>mucho sus acabados.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Antes de </a:t>
            </a:r>
            <a:r>
              <a:rPr lang="es-ES" sz="2400" i="1" dirty="0" smtClean="0">
                <a:solidFill>
                  <a:srgbClr val="C00000"/>
                </a:solidFill>
              </a:rPr>
              <a:t>limpiar </a:t>
            </a:r>
            <a:r>
              <a:rPr lang="es-ES" sz="2400" i="1" dirty="0" smtClean="0">
                <a:solidFill>
                  <a:schemeClr val="tx1"/>
                </a:solidFill>
              </a:rPr>
              <a:t>la moqueta,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recogió </a:t>
            </a:r>
            <a:r>
              <a:rPr lang="es-ES" sz="2400" i="1" dirty="0" smtClean="0">
                <a:solidFill>
                  <a:schemeClr val="tx1"/>
                </a:solidFill>
              </a:rPr>
              <a:t>los cristales rotos.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Después de </a:t>
            </a:r>
            <a:r>
              <a:rPr lang="es-ES" sz="2400" i="1" dirty="0" smtClean="0">
                <a:solidFill>
                  <a:srgbClr val="C00000"/>
                </a:solidFill>
              </a:rPr>
              <a:t>poner</a:t>
            </a:r>
            <a:r>
              <a:rPr lang="es-ES" sz="2400" i="1" dirty="0" smtClean="0">
                <a:solidFill>
                  <a:schemeClr val="tx1"/>
                </a:solidFill>
              </a:rPr>
              <a:t> las molduras en la pared,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se arrepintió </a:t>
            </a:r>
            <a:r>
              <a:rPr lang="es-ES" sz="2400" i="1" dirty="0" smtClean="0">
                <a:solidFill>
                  <a:schemeClr val="tx1"/>
                </a:solidFill>
              </a:rPr>
              <a:t>y las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quitó</a:t>
            </a:r>
            <a:r>
              <a:rPr lang="es-ES" sz="2400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Nada más </a:t>
            </a:r>
            <a:r>
              <a:rPr lang="es-ES" sz="2400" i="1" dirty="0" smtClean="0">
                <a:solidFill>
                  <a:srgbClr val="C00000"/>
                </a:solidFill>
              </a:rPr>
              <a:t>ver </a:t>
            </a:r>
            <a:r>
              <a:rPr lang="es-ES" sz="2400" i="1" dirty="0" smtClean="0">
                <a:solidFill>
                  <a:schemeClr val="tx1"/>
                </a:solidFill>
              </a:rPr>
              <a:t>el toldo de la vecina,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quiso</a:t>
            </a:r>
            <a:r>
              <a:rPr lang="es-ES" sz="2400" i="1" dirty="0" smtClean="0">
                <a:solidFill>
                  <a:schemeClr val="tx1"/>
                </a:solidFill>
              </a:rPr>
              <a:t> otro igual.</a:t>
            </a:r>
          </a:p>
          <a:p>
            <a:endParaRPr lang="es-ES" sz="2400" i="1" dirty="0" smtClean="0">
              <a:solidFill>
                <a:schemeClr val="tx1"/>
              </a:solidFill>
            </a:endParaRPr>
          </a:p>
          <a:p>
            <a:r>
              <a:rPr lang="es-ES" sz="2000" dirty="0" smtClean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227991" y="5755521"/>
            <a:ext cx="8781558" cy="1102479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2400" i="1" dirty="0" smtClean="0">
              <a:solidFill>
                <a:schemeClr val="tx1"/>
              </a:solidFill>
            </a:endParaRPr>
          </a:p>
          <a:p>
            <a:r>
              <a:rPr lang="es-ES" sz="2400" i="1" dirty="0" smtClean="0">
                <a:solidFill>
                  <a:schemeClr val="tx1"/>
                </a:solidFill>
              </a:rPr>
              <a:t>Antes de que </a:t>
            </a:r>
            <a:r>
              <a:rPr lang="es-ES" sz="2400" i="1" dirty="0" smtClean="0">
                <a:solidFill>
                  <a:srgbClr val="0070C0"/>
                </a:solidFill>
              </a:rPr>
              <a:t>entráramos</a:t>
            </a:r>
            <a:r>
              <a:rPr lang="es-ES" sz="2400" i="1" dirty="0" smtClean="0">
                <a:solidFill>
                  <a:srgbClr val="C00000"/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en su casa, nos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400" i="1" dirty="0" smtClean="0">
                <a:solidFill>
                  <a:srgbClr val="0070C0"/>
                </a:solidFill>
              </a:rPr>
              <a:t>enseñó </a:t>
            </a:r>
            <a:r>
              <a:rPr lang="es-ES" sz="2400" dirty="0" smtClean="0">
                <a:solidFill>
                  <a:schemeClr val="tx1"/>
                </a:solidFill>
              </a:rPr>
              <a:t>el trastero</a:t>
            </a:r>
            <a:r>
              <a:rPr lang="es-ES" sz="2400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sz="2400" i="1" dirty="0">
                <a:solidFill>
                  <a:schemeClr val="tx1"/>
                </a:solidFill>
              </a:rPr>
              <a:t>Después de </a:t>
            </a:r>
            <a:r>
              <a:rPr lang="es-ES" sz="2400" i="1" dirty="0" smtClean="0">
                <a:solidFill>
                  <a:schemeClr val="tx1"/>
                </a:solidFill>
              </a:rPr>
              <a:t>que Jaime </a:t>
            </a:r>
            <a:r>
              <a:rPr lang="es-ES" sz="2400" i="1" dirty="0" smtClean="0">
                <a:solidFill>
                  <a:srgbClr val="0070C0"/>
                </a:solidFill>
              </a:rPr>
              <a:t>instalara </a:t>
            </a:r>
            <a:r>
              <a:rPr lang="es-ES" sz="2400" i="1" dirty="0" smtClean="0">
                <a:solidFill>
                  <a:schemeClr val="tx1"/>
                </a:solidFill>
              </a:rPr>
              <a:t>la lámpara, le dije que la quitara*.</a:t>
            </a:r>
          </a:p>
          <a:p>
            <a:r>
              <a:rPr lang="es-ES" sz="1400" i="1" dirty="0" smtClean="0">
                <a:solidFill>
                  <a:schemeClr val="tx1"/>
                </a:solidFill>
              </a:rPr>
              <a:t>* En subjuntivo es más formal.</a:t>
            </a:r>
            <a:endParaRPr lang="es-ES" sz="1400" i="1" dirty="0">
              <a:solidFill>
                <a:schemeClr val="tx1"/>
              </a:solidFill>
            </a:endParaRPr>
          </a:p>
          <a:p>
            <a:r>
              <a:rPr lang="es-ES" sz="2000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04726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467105" y="1231605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Cuando hablamos </a:t>
            </a:r>
            <a:r>
              <a:rPr lang="es-ES" sz="2800" b="1" dirty="0">
                <a:solidFill>
                  <a:schemeClr val="accent5">
                    <a:lumMod val="50000"/>
                  </a:schemeClr>
                </a:solidFill>
              </a:rPr>
              <a:t>EN </a:t>
            </a:r>
            <a:r>
              <a:rPr lang="es-ES" sz="2800" b="1" dirty="0" smtClean="0">
                <a:solidFill>
                  <a:schemeClr val="accent5">
                    <a:lumMod val="50000"/>
                  </a:schemeClr>
                </a:solidFill>
              </a:rPr>
              <a:t>FUTURO </a:t>
            </a:r>
            <a:endParaRPr lang="es-ES" sz="2800" b="1" dirty="0">
              <a:solidFill>
                <a:srgbClr val="7030A0"/>
              </a:solidFill>
            </a:endParaRPr>
          </a:p>
        </p:txBody>
      </p:sp>
      <p:sp>
        <p:nvSpPr>
          <p:cNvPr id="8" name="7 Rectángulo redondeado"/>
          <p:cNvSpPr/>
          <p:nvPr/>
        </p:nvSpPr>
        <p:spPr>
          <a:xfrm>
            <a:off x="263487" y="1724393"/>
            <a:ext cx="5472607" cy="3000751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/>
              <a:t>Cuando</a:t>
            </a:r>
          </a:p>
          <a:p>
            <a:r>
              <a:rPr lang="es-ES" sz="2400" dirty="0" smtClean="0"/>
              <a:t>Cada vez que /Siempre que</a:t>
            </a:r>
          </a:p>
          <a:p>
            <a:r>
              <a:rPr lang="es-ES" sz="2400" dirty="0" smtClean="0"/>
              <a:t>Después de que</a:t>
            </a:r>
          </a:p>
          <a:p>
            <a:r>
              <a:rPr lang="es-ES" sz="2400" dirty="0" smtClean="0"/>
              <a:t>Desde que</a:t>
            </a:r>
          </a:p>
          <a:p>
            <a:r>
              <a:rPr lang="es-ES" sz="2400" dirty="0" smtClean="0"/>
              <a:t>Hasta que</a:t>
            </a:r>
          </a:p>
          <a:p>
            <a:r>
              <a:rPr lang="es-ES" sz="2400" dirty="0" smtClean="0"/>
              <a:t>Tan pronto (como)/ Apenas/ En cuanto</a:t>
            </a:r>
          </a:p>
          <a:p>
            <a:r>
              <a:rPr lang="es-ES" sz="2400" dirty="0" smtClean="0"/>
              <a:t>Mientras</a:t>
            </a:r>
          </a:p>
          <a:p>
            <a:r>
              <a:rPr lang="es-ES" sz="2400" dirty="0" smtClean="0"/>
              <a:t>Antes de que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3"/>
            <a:ext cx="1868790" cy="137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12 Rectángulo redondeado"/>
          <p:cNvSpPr/>
          <p:nvPr/>
        </p:nvSpPr>
        <p:spPr>
          <a:xfrm>
            <a:off x="5935904" y="2288663"/>
            <a:ext cx="3021649" cy="158417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</a:rPr>
              <a:t>PRESENTE SUBJUNTIVO </a:t>
            </a:r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 </a:t>
            </a:r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FUTURO/ IMPERATIVO</a:t>
            </a:r>
            <a:endParaRPr lang="es-E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263487" y="4869160"/>
            <a:ext cx="1788233" cy="1512782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2400" dirty="0" smtClean="0"/>
              <a:t>Antes de</a:t>
            </a:r>
          </a:p>
          <a:p>
            <a:r>
              <a:rPr lang="es-ES" sz="2400" dirty="0" smtClean="0"/>
              <a:t>Después de </a:t>
            </a:r>
          </a:p>
          <a:p>
            <a:r>
              <a:rPr lang="es-ES" sz="2400" dirty="0" smtClean="0"/>
              <a:t>Nada más</a:t>
            </a:r>
          </a:p>
          <a:p>
            <a:r>
              <a:rPr lang="es-ES" sz="2400" dirty="0" smtClean="0"/>
              <a:t>Al</a:t>
            </a:r>
          </a:p>
        </p:txBody>
      </p:sp>
      <p:sp>
        <p:nvSpPr>
          <p:cNvPr id="16" name="15 Rectángulo redondeado"/>
          <p:cNvSpPr/>
          <p:nvPr/>
        </p:nvSpPr>
        <p:spPr>
          <a:xfrm>
            <a:off x="2119717" y="4877211"/>
            <a:ext cx="2020235" cy="158417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INFINITIVO</a:t>
            </a:r>
            <a:r>
              <a:rPr lang="es-E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</a:rPr>
              <a:t>+ FUTURO / IMPERATIVO</a:t>
            </a:r>
          </a:p>
        </p:txBody>
      </p:sp>
    </p:spTree>
    <p:extLst>
      <p:ext uri="{BB962C8B-B14F-4D97-AF65-F5344CB8AC3E}">
        <p14:creationId xmlns:p14="http://schemas.microsoft.com/office/powerpoint/2010/main" val="103539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3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42092" y="56536"/>
            <a:ext cx="8229600" cy="11430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Tema 10:</a:t>
            </a:r>
            <a:r>
              <a:rPr lang="es-ES" dirty="0" smtClean="0"/>
              <a:t> Yo vivo así</a:t>
            </a:r>
            <a:endParaRPr lang="es-ES" dirty="0"/>
          </a:p>
        </p:txBody>
      </p:sp>
      <p:sp>
        <p:nvSpPr>
          <p:cNvPr id="8" name="7 Rectángulo redondeado"/>
          <p:cNvSpPr/>
          <p:nvPr/>
        </p:nvSpPr>
        <p:spPr>
          <a:xfrm>
            <a:off x="179512" y="1493215"/>
            <a:ext cx="8781558" cy="3375945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2400" i="1" dirty="0" smtClean="0">
              <a:solidFill>
                <a:schemeClr val="tx1"/>
              </a:solidFill>
            </a:endParaRPr>
          </a:p>
          <a:p>
            <a:r>
              <a:rPr lang="es-ES" sz="2400" i="1" dirty="0" smtClean="0">
                <a:solidFill>
                  <a:schemeClr val="tx1"/>
                </a:solidFill>
              </a:rPr>
              <a:t>Cuando</a:t>
            </a:r>
            <a:r>
              <a:rPr lang="es-ES" sz="2400" i="1" dirty="0">
                <a:solidFill>
                  <a:srgbClr val="C00000"/>
                </a:solidFill>
              </a:rPr>
              <a:t> </a:t>
            </a:r>
            <a:r>
              <a:rPr lang="es-ES" sz="2400" i="1" dirty="0" smtClean="0">
                <a:solidFill>
                  <a:srgbClr val="C00000"/>
                </a:solidFill>
              </a:rPr>
              <a:t>llegue </a:t>
            </a:r>
            <a:r>
              <a:rPr lang="es-ES" sz="2400" i="1" dirty="0" smtClean="0">
                <a:solidFill>
                  <a:schemeClr val="tx1"/>
                </a:solidFill>
              </a:rPr>
              <a:t>a casa,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colocaré </a:t>
            </a:r>
            <a:r>
              <a:rPr lang="es-ES" sz="2400" i="1" dirty="0" smtClean="0">
                <a:solidFill>
                  <a:schemeClr val="tx1"/>
                </a:solidFill>
              </a:rPr>
              <a:t>el enchufe.</a:t>
            </a:r>
            <a:endParaRPr lang="es-ES" sz="24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2400" i="1" dirty="0" smtClean="0">
                <a:solidFill>
                  <a:schemeClr val="tx1"/>
                </a:solidFill>
              </a:rPr>
              <a:t>Cada vez que/siempre que </a:t>
            </a:r>
            <a:r>
              <a:rPr lang="es-ES" sz="2400" i="1" dirty="0" smtClean="0">
                <a:solidFill>
                  <a:srgbClr val="C00000"/>
                </a:solidFill>
              </a:rPr>
              <a:t>quiera </a:t>
            </a:r>
            <a:r>
              <a:rPr lang="es-ES" sz="2400" i="1" dirty="0" smtClean="0">
                <a:solidFill>
                  <a:schemeClr val="tx1"/>
                </a:solidFill>
              </a:rPr>
              <a:t>colocar</a:t>
            </a:r>
            <a:r>
              <a:rPr lang="es-ES" sz="2400" i="1" dirty="0" smtClean="0">
                <a:solidFill>
                  <a:srgbClr val="C00000"/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un aplique,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te avisaré.</a:t>
            </a:r>
            <a:endParaRPr lang="es-ES" sz="2400" i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2400" i="1" dirty="0" smtClean="0">
                <a:solidFill>
                  <a:schemeClr val="tx1"/>
                </a:solidFill>
              </a:rPr>
              <a:t>Después de que </a:t>
            </a:r>
            <a:r>
              <a:rPr lang="es-ES" sz="2400" i="1" dirty="0" smtClean="0">
                <a:solidFill>
                  <a:srgbClr val="C00000"/>
                </a:solidFill>
              </a:rPr>
              <a:t>laves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la ropa, 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subiremos</a:t>
            </a:r>
            <a:r>
              <a:rPr lang="es-ES" sz="2400" i="1" dirty="0" smtClean="0">
                <a:solidFill>
                  <a:schemeClr val="tx1"/>
                </a:solidFill>
              </a:rPr>
              <a:t> a la azotea a tenderla.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Desde que </a:t>
            </a:r>
            <a:r>
              <a:rPr lang="es-ES" sz="2400" i="1" dirty="0" smtClean="0">
                <a:solidFill>
                  <a:srgbClr val="C00000"/>
                </a:solidFill>
              </a:rPr>
              <a:t>compres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400" i="1" dirty="0" smtClean="0">
                <a:solidFill>
                  <a:schemeClr val="tx1"/>
                </a:solidFill>
              </a:rPr>
              <a:t>la casa hasta que </a:t>
            </a:r>
            <a:r>
              <a:rPr lang="es-ES" sz="2400" i="1" dirty="0" smtClean="0">
                <a:solidFill>
                  <a:srgbClr val="C00000"/>
                </a:solidFill>
              </a:rPr>
              <a:t>puedas </a:t>
            </a:r>
            <a:r>
              <a:rPr lang="es-ES" sz="2400" i="1" dirty="0" smtClean="0">
                <a:solidFill>
                  <a:schemeClr val="tx1"/>
                </a:solidFill>
              </a:rPr>
              <a:t>ir a vivir,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 pasará </a:t>
            </a:r>
            <a:r>
              <a:rPr lang="es-ES" sz="2400" i="1" dirty="0" smtClean="0">
                <a:solidFill>
                  <a:schemeClr val="tx1"/>
                </a:solidFill>
              </a:rPr>
              <a:t>un tiempo.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Tan pronto (como)/apenas/ en cuanto </a:t>
            </a:r>
            <a:r>
              <a:rPr lang="es-ES" sz="2400" i="1" dirty="0" smtClean="0">
                <a:solidFill>
                  <a:srgbClr val="C00000"/>
                </a:solidFill>
              </a:rPr>
              <a:t>tengas</a:t>
            </a:r>
            <a:r>
              <a:rPr lang="es-ES" sz="2400" i="1" dirty="0" smtClean="0">
                <a:solidFill>
                  <a:schemeClr val="tx1"/>
                </a:solidFill>
              </a:rPr>
              <a:t> el parqué,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llámame</a:t>
            </a:r>
            <a:r>
              <a:rPr lang="es-ES" sz="2400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Mientras yo </a:t>
            </a:r>
            <a:r>
              <a:rPr lang="es-ES" sz="2400" i="1" dirty="0" smtClean="0">
                <a:solidFill>
                  <a:srgbClr val="C00000"/>
                </a:solidFill>
              </a:rPr>
              <a:t>ponga </a:t>
            </a:r>
            <a:r>
              <a:rPr lang="es-ES" sz="2400" i="1" dirty="0" smtClean="0">
                <a:solidFill>
                  <a:schemeClr val="tx1"/>
                </a:solidFill>
              </a:rPr>
              <a:t>los visillos,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cógeme</a:t>
            </a:r>
            <a:r>
              <a:rPr lang="es-ES" sz="2400" i="1" dirty="0" smtClean="0">
                <a:solidFill>
                  <a:schemeClr val="tx1"/>
                </a:solidFill>
              </a:rPr>
              <a:t> la escalera para no caerme.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Antes de que </a:t>
            </a:r>
            <a:r>
              <a:rPr lang="es-ES" sz="2400" i="1" dirty="0" smtClean="0">
                <a:solidFill>
                  <a:srgbClr val="C00000"/>
                </a:solidFill>
              </a:rPr>
              <a:t>compres </a:t>
            </a:r>
            <a:r>
              <a:rPr lang="es-ES" sz="2400" i="1" dirty="0" smtClean="0">
                <a:solidFill>
                  <a:schemeClr val="tx1"/>
                </a:solidFill>
              </a:rPr>
              <a:t>un nuevo sofá, te </a:t>
            </a:r>
            <a:r>
              <a:rPr lang="es-ES" sz="2400" i="1" dirty="0">
                <a:solidFill>
                  <a:schemeClr val="accent1">
                    <a:lumMod val="50000"/>
                  </a:schemeClr>
                </a:solidFill>
              </a:rPr>
              <a:t>dejaré</a:t>
            </a:r>
            <a:r>
              <a:rPr lang="es-ES" sz="2400" i="1" dirty="0" smtClean="0">
                <a:solidFill>
                  <a:schemeClr val="tx1"/>
                </a:solidFill>
              </a:rPr>
              <a:t> ver el mío.</a:t>
            </a:r>
          </a:p>
          <a:p>
            <a:r>
              <a:rPr lang="es-ES" sz="2000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3"/>
            <a:ext cx="1868790" cy="1376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14 CuadroTexto"/>
          <p:cNvSpPr txBox="1"/>
          <p:nvPr/>
        </p:nvSpPr>
        <p:spPr>
          <a:xfrm>
            <a:off x="482772" y="834126"/>
            <a:ext cx="8094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chemeClr val="bg1"/>
                </a:solidFill>
              </a:rPr>
              <a:t>Algunos ejemplos…</a:t>
            </a:r>
            <a:endParaRPr lang="es-ES" sz="2800" b="1" dirty="0">
              <a:solidFill>
                <a:srgbClr val="7030A0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171061" y="5085184"/>
            <a:ext cx="8781558" cy="1502343"/>
          </a:xfrm>
          <a:prstGeom prst="roundRect">
            <a:avLst/>
          </a:prstGeom>
          <a:solidFill>
            <a:srgbClr val="9E6D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ES" sz="2400" i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2400" i="1" dirty="0" smtClean="0">
              <a:solidFill>
                <a:schemeClr val="tx1"/>
              </a:solidFill>
            </a:endParaRPr>
          </a:p>
          <a:p>
            <a:r>
              <a:rPr lang="es-ES" sz="2400" i="1" dirty="0" smtClean="0">
                <a:solidFill>
                  <a:schemeClr val="tx1"/>
                </a:solidFill>
              </a:rPr>
              <a:t>Al </a:t>
            </a:r>
            <a:r>
              <a:rPr lang="es-ES" sz="2400" i="1" dirty="0" smtClean="0">
                <a:solidFill>
                  <a:srgbClr val="C00000"/>
                </a:solidFill>
              </a:rPr>
              <a:t>poner </a:t>
            </a:r>
            <a:r>
              <a:rPr lang="es-ES" sz="2400" i="1" dirty="0" smtClean="0">
                <a:solidFill>
                  <a:schemeClr val="tx1"/>
                </a:solidFill>
              </a:rPr>
              <a:t>las jardineras,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 planta </a:t>
            </a:r>
            <a:r>
              <a:rPr lang="es-ES" sz="2400" i="1" dirty="0" smtClean="0">
                <a:solidFill>
                  <a:schemeClr val="tx1"/>
                </a:solidFill>
              </a:rPr>
              <a:t>margaritas.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Antes de </a:t>
            </a:r>
            <a:r>
              <a:rPr lang="es-ES" sz="2400" i="1" dirty="0" smtClean="0">
                <a:solidFill>
                  <a:srgbClr val="C00000"/>
                </a:solidFill>
              </a:rPr>
              <a:t>comprar </a:t>
            </a:r>
            <a:r>
              <a:rPr lang="es-ES" sz="2400" i="1" dirty="0" smtClean="0">
                <a:solidFill>
                  <a:schemeClr val="tx1"/>
                </a:solidFill>
              </a:rPr>
              <a:t>los cojines,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mira </a:t>
            </a:r>
            <a:r>
              <a:rPr lang="es-ES" sz="2400" i="1" dirty="0" smtClean="0">
                <a:solidFill>
                  <a:schemeClr val="tx1"/>
                </a:solidFill>
              </a:rPr>
              <a:t>que hagan juego con las cortinas.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Después de </a:t>
            </a:r>
            <a:r>
              <a:rPr lang="es-ES" sz="2400" i="1" dirty="0" smtClean="0">
                <a:solidFill>
                  <a:srgbClr val="C00000"/>
                </a:solidFill>
              </a:rPr>
              <a:t>poner</a:t>
            </a:r>
            <a:r>
              <a:rPr lang="es-ES" sz="2400" i="1" dirty="0" smtClean="0">
                <a:solidFill>
                  <a:schemeClr val="tx1"/>
                </a:solidFill>
              </a:rPr>
              <a:t> estas cajas en el trastero, ya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estaremos</a:t>
            </a:r>
            <a:r>
              <a:rPr lang="es-ES" sz="2400" i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s-ES" sz="2400" i="1" dirty="0" smtClean="0">
                <a:solidFill>
                  <a:schemeClr val="tx1"/>
                </a:solidFill>
              </a:rPr>
              <a:t>Nada más </a:t>
            </a:r>
            <a:r>
              <a:rPr lang="es-ES" sz="2400" i="1" dirty="0" smtClean="0">
                <a:solidFill>
                  <a:srgbClr val="C00000"/>
                </a:solidFill>
              </a:rPr>
              <a:t>enseñar </a:t>
            </a:r>
            <a:r>
              <a:rPr lang="es-ES" sz="2400" i="1" dirty="0" smtClean="0">
                <a:solidFill>
                  <a:schemeClr val="tx1"/>
                </a:solidFill>
              </a:rPr>
              <a:t>la nueva casa a tus padres, </a:t>
            </a:r>
            <a:r>
              <a:rPr lang="es-ES" sz="2400" i="1" dirty="0" smtClean="0">
                <a:solidFill>
                  <a:schemeClr val="accent1">
                    <a:lumMod val="50000"/>
                  </a:schemeClr>
                </a:solidFill>
              </a:rPr>
              <a:t>llámame</a:t>
            </a:r>
            <a:r>
              <a:rPr lang="es-ES" sz="2400" i="1" dirty="0" smtClean="0">
                <a:solidFill>
                  <a:schemeClr val="tx1"/>
                </a:solidFill>
              </a:rPr>
              <a:t>.</a:t>
            </a:r>
          </a:p>
          <a:p>
            <a:endParaRPr lang="es-ES" sz="2400" i="1" dirty="0" smtClean="0">
              <a:solidFill>
                <a:schemeClr val="tx1"/>
              </a:solidFill>
            </a:endParaRPr>
          </a:p>
          <a:p>
            <a:r>
              <a:rPr lang="es-ES" sz="2000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719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/>
      <p:bldP spid="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Personalizado 8">
      <a:dk1>
        <a:sysClr val="windowText" lastClr="000000"/>
      </a:dk1>
      <a:lt1>
        <a:sysClr val="window" lastClr="FFFFFF"/>
      </a:lt1>
      <a:dk2>
        <a:srgbClr val="FEB2FF"/>
      </a:dk2>
      <a:lt2>
        <a:srgbClr val="B2A2C7"/>
      </a:lt2>
      <a:accent1>
        <a:srgbClr val="FE66FF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1949</Words>
  <Application>Microsoft Office PowerPoint</Application>
  <PresentationFormat>Presentación en pantalla (4:3)</PresentationFormat>
  <Paragraphs>237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Tema 10 Yo vivo así </vt:lpstr>
      <vt:lpstr>Tema 10: Yo vivo así</vt:lpstr>
      <vt:lpstr>Tema 10: Yo vivo así</vt:lpstr>
      <vt:lpstr>Tema 10: Yo vivo así</vt:lpstr>
      <vt:lpstr>Tema 10: Yo vivo así</vt:lpstr>
      <vt:lpstr>Tema 10: Yo vivo así</vt:lpstr>
      <vt:lpstr>Tema 10: Yo vivo así</vt:lpstr>
      <vt:lpstr>Tema 10: Yo vivo así</vt:lpstr>
      <vt:lpstr>Tema 10: Yo vivo así</vt:lpstr>
      <vt:lpstr>Tema 10: Yo vivo así</vt:lpstr>
      <vt:lpstr>Tema 10: Yo vivo así</vt:lpstr>
      <vt:lpstr>Tema 10: Yo vivo así</vt:lpstr>
      <vt:lpstr>Tema 10: Yo vivo así</vt:lpstr>
      <vt:lpstr>Tema 10: Yo vivo así</vt:lpstr>
      <vt:lpstr>Tema 10: Yo vivo así</vt:lpstr>
      <vt:lpstr>Tema 10: Yo vivo así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5 Son como fieras</dc:title>
  <dc:creator>Anna</dc:creator>
  <cp:lastModifiedBy>Anna</cp:lastModifiedBy>
  <cp:revision>114</cp:revision>
  <dcterms:created xsi:type="dcterms:W3CDTF">2014-08-07T10:28:35Z</dcterms:created>
  <dcterms:modified xsi:type="dcterms:W3CDTF">2014-12-18T16:37:01Z</dcterms:modified>
</cp:coreProperties>
</file>