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72" r:id="rId7"/>
    <p:sldId id="264" r:id="rId8"/>
    <p:sldId id="271" r:id="rId9"/>
    <p:sldId id="266" r:id="rId10"/>
    <p:sldId id="267" r:id="rId11"/>
    <p:sldId id="261" r:id="rId12"/>
    <p:sldId id="262" r:id="rId13"/>
    <p:sldId id="263" r:id="rId14"/>
    <p:sldId id="268" r:id="rId15"/>
    <p:sldId id="269" r:id="rId16"/>
    <p:sldId id="270"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FFFF"/>
    <a:srgbClr val="FF3300"/>
    <a:srgbClr val="FF6600"/>
    <a:srgbClr val="FF76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936" y="3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D0477D-B30F-4F16-8D9B-099B529F012C}" type="datetimeFigureOut">
              <a:rPr lang="es-ES" smtClean="0"/>
              <a:pPr/>
              <a:t>08/07/2014</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155A74-0028-4046-A07C-FC3C43D998E1}" type="slidenum">
              <a:rPr lang="es-ES" smtClean="0"/>
              <a:pPr/>
              <a:t>‹Nº›</a:t>
            </a:fld>
            <a:endParaRPr lang="es-ES"/>
          </a:p>
        </p:txBody>
      </p:sp>
    </p:spTree>
    <p:extLst>
      <p:ext uri="{BB962C8B-B14F-4D97-AF65-F5344CB8AC3E}">
        <p14:creationId xmlns:p14="http://schemas.microsoft.com/office/powerpoint/2010/main" val="1403918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656F1B3-7C71-4F7D-A5D3-07F4D920DF69}" type="datetimeFigureOut">
              <a:rPr lang="es-ES" smtClean="0"/>
              <a:pPr/>
              <a:t>08/07/2014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7619">
            <a:alpha val="26000"/>
          </a:srgb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56F1B3-7C71-4F7D-A5D3-07F4D920DF69}" type="datetimeFigureOut">
              <a:rPr lang="es-ES" smtClean="0"/>
              <a:pPr/>
              <a:t>08/07/2014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0DEB4-689E-40F1-B570-8451C86A81D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ctrTitle"/>
          </p:nvPr>
        </p:nvSpPr>
        <p:spPr bwMode="auto">
          <a:prstGeom prst="rect">
            <a:avLst/>
          </a:prstGeom>
          <a:solidFill>
            <a:schemeClr val="bg2"/>
          </a:solid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s-ES_tradnl" dirty="0" smtClean="0">
                <a:solidFill>
                  <a:srgbClr val="FFFFFF"/>
                </a:solidFill>
                <a:latin typeface="Arial Black" charset="0"/>
              </a:rPr>
              <a:t>Tema 1</a:t>
            </a:r>
            <a:r>
              <a:rPr lang="es-ES_tradnl" dirty="0" smtClean="0">
                <a:solidFill>
                  <a:srgbClr val="0070C0"/>
                </a:solidFill>
                <a:latin typeface="Arial Rounded MT Bold" charset="0"/>
              </a:rPr>
              <a:t/>
            </a:r>
            <a:br>
              <a:rPr lang="es-ES_tradnl" dirty="0" smtClean="0">
                <a:solidFill>
                  <a:srgbClr val="0070C0"/>
                </a:solidFill>
                <a:latin typeface="Arial Rounded MT Bold" charset="0"/>
              </a:rPr>
            </a:br>
            <a:r>
              <a:rPr lang="es-ES_tradnl" dirty="0" smtClean="0">
                <a:solidFill>
                  <a:srgbClr val="FFFFFF"/>
                </a:solidFill>
                <a:latin typeface="Arial Rounded MT Bold" charset="0"/>
              </a:rPr>
              <a:t>Gente de aquí y de allá</a:t>
            </a:r>
            <a:endParaRPr lang="es-ES" dirty="0" smtClean="0">
              <a:solidFill>
                <a:srgbClr val="FFFFFF"/>
              </a:solidFill>
              <a:latin typeface="Arial Rounded MT Bold" charset="0"/>
            </a:endParaRPr>
          </a:p>
        </p:txBody>
      </p:sp>
      <p:pic>
        <p:nvPicPr>
          <p:cNvPr id="2" name="Picture 2"/>
          <p:cNvPicPr>
            <a:picLocks noChangeAspect="1" noChangeArrowheads="1"/>
          </p:cNvPicPr>
          <p:nvPr/>
        </p:nvPicPr>
        <p:blipFill>
          <a:blip r:embed="rId2"/>
          <a:srcRect/>
          <a:stretch>
            <a:fillRect/>
          </a:stretch>
        </p:blipFill>
        <p:spPr bwMode="auto">
          <a:xfrm>
            <a:off x="3453864" y="3786190"/>
            <a:ext cx="2575472" cy="22145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2"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14" name="13 CuadroTexto"/>
          <p:cNvSpPr txBox="1"/>
          <p:nvPr/>
        </p:nvSpPr>
        <p:spPr>
          <a:xfrm>
            <a:off x="849846" y="1196752"/>
            <a:ext cx="3571900" cy="2369880"/>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r>
              <a:rPr lang="es-ES" b="1" dirty="0" smtClean="0">
                <a:solidFill>
                  <a:srgbClr val="C00000"/>
                </a:solidFill>
              </a:rPr>
              <a:t>   Añaden información nueva</a:t>
            </a:r>
          </a:p>
          <a:p>
            <a:pPr marL="268288" indent="-90488">
              <a:buFont typeface="Arial" pitchFamily="34" charset="0"/>
              <a:buChar char="•"/>
            </a:pPr>
            <a:r>
              <a:rPr lang="es-ES" dirty="0" smtClean="0"/>
              <a:t> </a:t>
            </a:r>
            <a:r>
              <a:rPr lang="es-ES" sz="1600" dirty="0" smtClean="0"/>
              <a:t>Además,…		</a:t>
            </a:r>
          </a:p>
          <a:p>
            <a:pPr marL="268288" indent="-90488">
              <a:buFont typeface="Arial" pitchFamily="34" charset="0"/>
              <a:buChar char="•"/>
            </a:pPr>
            <a:r>
              <a:rPr lang="es-ES" sz="1600" dirty="0" smtClean="0"/>
              <a:t> ¡Incluso…!</a:t>
            </a:r>
          </a:p>
          <a:p>
            <a:pPr marL="268288" indent="-90488">
              <a:buFont typeface="Arial" pitchFamily="34" charset="0"/>
              <a:buChar char="•"/>
            </a:pPr>
            <a:r>
              <a:rPr lang="es-ES" sz="1600" dirty="0" smtClean="0"/>
              <a:t>¡(Y) hasta…!</a:t>
            </a:r>
          </a:p>
          <a:p>
            <a:pPr marL="268288" indent="-90488">
              <a:buFont typeface="Arial" pitchFamily="34" charset="0"/>
              <a:buChar char="•"/>
            </a:pPr>
            <a:r>
              <a:rPr lang="es-ES" sz="1600" dirty="0" smtClean="0"/>
              <a:t> ¡Ni siquiera…!</a:t>
            </a:r>
          </a:p>
          <a:p>
            <a:pPr marL="268288" indent="-90488">
              <a:buFont typeface="Arial" pitchFamily="34" charset="0"/>
              <a:buChar char="•"/>
            </a:pPr>
            <a:r>
              <a:rPr lang="es-ES" sz="1600" dirty="0" smtClean="0"/>
              <a:t> ¡Y encima…!</a:t>
            </a:r>
          </a:p>
          <a:p>
            <a:pPr marL="268288" indent="-90488">
              <a:buFont typeface="Arial" pitchFamily="34" charset="0"/>
              <a:buChar char="•"/>
            </a:pPr>
            <a:r>
              <a:rPr lang="es-ES" sz="1600" dirty="0" smtClean="0"/>
              <a:t> ¡(Y) por si fuera poco!</a:t>
            </a:r>
          </a:p>
          <a:p>
            <a:pPr marL="268288" indent="-90488">
              <a:buFont typeface="Arial" pitchFamily="34" charset="0"/>
              <a:buChar char="•"/>
            </a:pPr>
            <a:r>
              <a:rPr lang="es-ES" sz="1600" dirty="0" smtClean="0"/>
              <a:t> ¡(Y) para colmo…!</a:t>
            </a:r>
          </a:p>
          <a:p>
            <a:pPr marL="268288" indent="-90488">
              <a:buFont typeface="Arial" pitchFamily="34" charset="0"/>
              <a:buChar char="•"/>
            </a:pPr>
            <a:r>
              <a:rPr lang="es-ES" sz="1600" dirty="0" smtClean="0"/>
              <a:t>¡Y a todo esto,…!</a:t>
            </a:r>
          </a:p>
        </p:txBody>
      </p:sp>
      <p:sp>
        <p:nvSpPr>
          <p:cNvPr id="15" name="14 Elipse"/>
          <p:cNvSpPr/>
          <p:nvPr/>
        </p:nvSpPr>
        <p:spPr>
          <a:xfrm rot="20399635">
            <a:off x="3669823" y="2789020"/>
            <a:ext cx="1710721"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rgbClr val="C00000"/>
                </a:solidFill>
              </a:rPr>
              <a:t>Aditivos</a:t>
            </a:r>
            <a:endParaRPr lang="es-ES" b="1" dirty="0">
              <a:solidFill>
                <a:srgbClr val="C00000"/>
              </a:solidFill>
            </a:endParaRPr>
          </a:p>
        </p:txBody>
      </p:sp>
      <p:sp>
        <p:nvSpPr>
          <p:cNvPr id="13" name="12 CuadroTexto"/>
          <p:cNvSpPr txBox="1"/>
          <p:nvPr/>
        </p:nvSpPr>
        <p:spPr>
          <a:xfrm>
            <a:off x="611560" y="4653136"/>
            <a:ext cx="4802910"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No me apetece nada salir. </a:t>
            </a:r>
            <a:r>
              <a:rPr lang="es-ES" sz="1600" i="1" dirty="0" smtClean="0">
                <a:solidFill>
                  <a:srgbClr val="C00000"/>
                </a:solidFill>
                <a:latin typeface="Bookman Old Style" pitchFamily="18" charset="0"/>
              </a:rPr>
              <a:t>Además</a:t>
            </a:r>
            <a:r>
              <a:rPr lang="es-ES" sz="1600" i="1" dirty="0" smtClean="0">
                <a:latin typeface="Bookman Old Style" pitchFamily="18" charset="0"/>
              </a:rPr>
              <a:t>, mañana </a:t>
            </a:r>
          </a:p>
          <a:p>
            <a:r>
              <a:rPr lang="es-ES" sz="1600" i="1" dirty="0" smtClean="0">
                <a:latin typeface="Bookman Old Style" pitchFamily="18" charset="0"/>
              </a:rPr>
              <a:t>tengo que madrugar… </a:t>
            </a:r>
          </a:p>
        </p:txBody>
      </p:sp>
      <p:sp>
        <p:nvSpPr>
          <p:cNvPr id="16" name="15 CuadroTexto"/>
          <p:cNvSpPr txBox="1"/>
          <p:nvPr/>
        </p:nvSpPr>
        <p:spPr>
          <a:xfrm>
            <a:off x="825331" y="4005064"/>
            <a:ext cx="4857784" cy="523220"/>
          </a:xfrm>
          <a:prstGeom prst="rect">
            <a:avLst/>
          </a:prstGeom>
          <a:noFill/>
        </p:spPr>
        <p:txBody>
          <a:bodyPr wrap="square" rtlCol="0">
            <a:spAutoFit/>
          </a:bodyPr>
          <a:lstStyle/>
          <a:p>
            <a:pPr>
              <a:buFont typeface="Arial" pitchFamily="34" charset="0"/>
              <a:buChar char="•"/>
            </a:pPr>
            <a:r>
              <a:rPr lang="es-ES" sz="2800" dirty="0" smtClean="0"/>
              <a:t> Además</a:t>
            </a:r>
            <a:endParaRPr lang="es-ES" sz="2800" dirty="0"/>
          </a:p>
        </p:txBody>
      </p:sp>
      <p:sp>
        <p:nvSpPr>
          <p:cNvPr id="17" name="16 Flecha derecha"/>
          <p:cNvSpPr/>
          <p:nvPr/>
        </p:nvSpPr>
        <p:spPr>
          <a:xfrm>
            <a:off x="5508104" y="4668459"/>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Rectángulo redondeado"/>
          <p:cNvSpPr/>
          <p:nvPr/>
        </p:nvSpPr>
        <p:spPr>
          <a:xfrm>
            <a:off x="6228184" y="4482147"/>
            <a:ext cx="1785950" cy="857256"/>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rgbClr val="FF3300"/>
                </a:solidFill>
              </a:rPr>
              <a:t>Es la forma más neutra de añadir información.</a:t>
            </a:r>
            <a:endParaRPr lang="es-ES" sz="1600" dirty="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3" grpId="0" animBg="1"/>
      <p:bldP spid="16" grpId="0"/>
      <p:bldP spid="17"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9"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5" name="4 CuadroTexto"/>
          <p:cNvSpPr txBox="1"/>
          <p:nvPr/>
        </p:nvSpPr>
        <p:spPr>
          <a:xfrm>
            <a:off x="357158" y="2928934"/>
            <a:ext cx="6286544" cy="338554"/>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Fue muy amable, ¡</a:t>
            </a:r>
            <a:r>
              <a:rPr lang="es-ES" sz="1600" i="1" dirty="0" smtClean="0">
                <a:solidFill>
                  <a:srgbClr val="C00000"/>
                </a:solidFill>
                <a:latin typeface="Bookman Old Style" pitchFamily="18" charset="0"/>
              </a:rPr>
              <a:t>incluso/ hasta</a:t>
            </a:r>
            <a:r>
              <a:rPr lang="es-ES" sz="1600" i="1" dirty="0" smtClean="0">
                <a:latin typeface="Bookman Old Style" pitchFamily="18" charset="0"/>
              </a:rPr>
              <a:t> me trajo en coche a casa!</a:t>
            </a:r>
            <a:endParaRPr lang="es-ES" sz="1400" i="1" dirty="0" smtClean="0">
              <a:latin typeface="Bookman Old Style" pitchFamily="18" charset="0"/>
            </a:endParaRPr>
          </a:p>
        </p:txBody>
      </p:sp>
      <p:sp>
        <p:nvSpPr>
          <p:cNvPr id="6" name="5 CuadroTexto"/>
          <p:cNvSpPr txBox="1"/>
          <p:nvPr/>
        </p:nvSpPr>
        <p:spPr>
          <a:xfrm>
            <a:off x="357158" y="1214422"/>
            <a:ext cx="4857784" cy="523220"/>
          </a:xfrm>
          <a:prstGeom prst="rect">
            <a:avLst/>
          </a:prstGeom>
          <a:noFill/>
        </p:spPr>
        <p:txBody>
          <a:bodyPr wrap="square" rtlCol="0">
            <a:spAutoFit/>
          </a:bodyPr>
          <a:lstStyle/>
          <a:p>
            <a:pPr>
              <a:buFont typeface="Arial" pitchFamily="34" charset="0"/>
              <a:buChar char="•"/>
            </a:pPr>
            <a:r>
              <a:rPr lang="es-ES" sz="2800" dirty="0" smtClean="0"/>
              <a:t> Incluso, hasta, ni (siquiera)</a:t>
            </a:r>
            <a:endParaRPr lang="es-ES" sz="2800" dirty="0"/>
          </a:p>
        </p:txBody>
      </p:sp>
      <p:sp>
        <p:nvSpPr>
          <p:cNvPr id="7" name="6 Rectángulo redondeado"/>
          <p:cNvSpPr/>
          <p:nvPr/>
        </p:nvSpPr>
        <p:spPr>
          <a:xfrm>
            <a:off x="7215206" y="2786058"/>
            <a:ext cx="1785950" cy="1214446"/>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Enfáticos. Siempre van afirmados, y suelen añadir una carga emocional de sorpresa</a:t>
            </a:r>
            <a:endParaRPr lang="es-ES" sz="1400" dirty="0">
              <a:solidFill>
                <a:srgbClr val="FF3300"/>
              </a:solidFill>
            </a:endParaRPr>
          </a:p>
        </p:txBody>
      </p:sp>
      <p:sp>
        <p:nvSpPr>
          <p:cNvPr id="10" name="9 CuadroTexto"/>
          <p:cNvSpPr txBox="1"/>
          <p:nvPr/>
        </p:nvSpPr>
        <p:spPr>
          <a:xfrm>
            <a:off x="357158" y="3500438"/>
            <a:ext cx="6715172" cy="338554"/>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Para ser agosto, hizo un tiempo horrible. ¡</a:t>
            </a:r>
            <a:r>
              <a:rPr lang="es-ES" sz="1600" i="1" dirty="0" smtClean="0">
                <a:solidFill>
                  <a:srgbClr val="C00000"/>
                </a:solidFill>
                <a:latin typeface="Bookman Old Style" pitchFamily="18" charset="0"/>
              </a:rPr>
              <a:t>Incluso/hasta </a:t>
            </a:r>
            <a:r>
              <a:rPr lang="es-ES" sz="1600" i="1" dirty="0" smtClean="0">
                <a:latin typeface="Bookman Old Style" pitchFamily="18" charset="0"/>
              </a:rPr>
              <a:t>granizó!</a:t>
            </a:r>
            <a:endParaRPr lang="es-ES" sz="1400" i="1" dirty="0" smtClean="0">
              <a:latin typeface="Bookman Old Style" pitchFamily="18" charset="0"/>
            </a:endParaRPr>
          </a:p>
        </p:txBody>
      </p:sp>
      <p:sp>
        <p:nvSpPr>
          <p:cNvPr id="11" name="10 Flecha derecha"/>
          <p:cNvSpPr/>
          <p:nvPr/>
        </p:nvSpPr>
        <p:spPr>
          <a:xfrm>
            <a:off x="6858016" y="3071810"/>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CuadroTexto"/>
          <p:cNvSpPr txBox="1"/>
          <p:nvPr/>
        </p:nvSpPr>
        <p:spPr>
          <a:xfrm>
            <a:off x="357158" y="5000636"/>
            <a:ext cx="6643734"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¡Estuvimos durmiendo en su casa y tú </a:t>
            </a:r>
            <a:r>
              <a:rPr lang="es-ES" sz="1600" i="1" dirty="0" smtClean="0">
                <a:solidFill>
                  <a:srgbClr val="C00000"/>
                </a:solidFill>
                <a:latin typeface="Bookman Old Style" pitchFamily="18" charset="0"/>
              </a:rPr>
              <a:t>ni (siquiera) </a:t>
            </a:r>
            <a:r>
              <a:rPr lang="es-ES" sz="1600" i="1" dirty="0" smtClean="0">
                <a:latin typeface="Bookman Old Style" pitchFamily="18" charset="0"/>
              </a:rPr>
              <a:t>le diste las gracias!</a:t>
            </a:r>
          </a:p>
        </p:txBody>
      </p:sp>
      <p:sp>
        <p:nvSpPr>
          <p:cNvPr id="13" name="12 CuadroTexto"/>
          <p:cNvSpPr txBox="1"/>
          <p:nvPr/>
        </p:nvSpPr>
        <p:spPr>
          <a:xfrm>
            <a:off x="357158" y="4214818"/>
            <a:ext cx="6643734"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¡Me invitó a quedarme en su casa y </a:t>
            </a:r>
            <a:r>
              <a:rPr lang="es-ES" sz="1600" i="1" dirty="0" smtClean="0">
                <a:solidFill>
                  <a:srgbClr val="C00000"/>
                </a:solidFill>
                <a:latin typeface="Bookman Old Style" pitchFamily="18" charset="0"/>
              </a:rPr>
              <a:t>ni (siquiera) </a:t>
            </a:r>
            <a:r>
              <a:rPr lang="es-ES" sz="1600" i="1" dirty="0" smtClean="0">
                <a:latin typeface="Bookman Old Style" pitchFamily="18" charset="0"/>
              </a:rPr>
              <a:t>me dejó invitarlo a una copa! ¡Lo pagó él todo!</a:t>
            </a:r>
          </a:p>
        </p:txBody>
      </p:sp>
      <p:sp>
        <p:nvSpPr>
          <p:cNvPr id="14" name="13 Flecha derecha"/>
          <p:cNvSpPr/>
          <p:nvPr/>
        </p:nvSpPr>
        <p:spPr>
          <a:xfrm>
            <a:off x="6858016" y="4643446"/>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Rectángulo redondeado"/>
          <p:cNvSpPr/>
          <p:nvPr/>
        </p:nvSpPr>
        <p:spPr>
          <a:xfrm>
            <a:off x="7143768" y="4214818"/>
            <a:ext cx="1785918" cy="150019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Enfático. Está siempre negado y añade una carga emocional de sorpresa, o de enfado </a:t>
            </a:r>
            <a:endParaRPr lang="es-ES" sz="1400" dirty="0">
              <a:solidFill>
                <a:srgbClr val="FF3300"/>
              </a:solidFill>
            </a:endParaRPr>
          </a:p>
        </p:txBody>
      </p:sp>
      <p:sp>
        <p:nvSpPr>
          <p:cNvPr id="16" name="15 CuadroTexto"/>
          <p:cNvSpPr txBox="1"/>
          <p:nvPr/>
        </p:nvSpPr>
        <p:spPr>
          <a:xfrm>
            <a:off x="357158" y="1928802"/>
            <a:ext cx="6715172"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Puedes usarlo para hacer abdominales, para la espalda, </a:t>
            </a:r>
          </a:p>
          <a:p>
            <a:r>
              <a:rPr lang="es-ES" sz="1600" i="1" dirty="0" smtClean="0">
                <a:latin typeface="Bookman Old Style" pitchFamily="18" charset="0"/>
              </a:rPr>
              <a:t> </a:t>
            </a:r>
            <a:r>
              <a:rPr lang="es-ES" sz="1600" i="1" dirty="0" smtClean="0">
                <a:solidFill>
                  <a:srgbClr val="FF0000"/>
                </a:solidFill>
                <a:latin typeface="Bookman Old Style" pitchFamily="18" charset="0"/>
              </a:rPr>
              <a:t>incluso/hasta</a:t>
            </a:r>
            <a:r>
              <a:rPr lang="es-ES" sz="1600" i="1" dirty="0" smtClean="0">
                <a:latin typeface="Bookman Old Style" pitchFamily="18" charset="0"/>
              </a:rPr>
              <a:t> para muscular las piernas.</a:t>
            </a:r>
            <a:endParaRPr lang="es-ES" sz="1400" i="1" dirty="0" smtClean="0">
              <a:latin typeface="Bookman Old Style" pitchFamily="18" charset="0"/>
            </a:endParaRPr>
          </a:p>
        </p:txBody>
      </p:sp>
      <p:sp>
        <p:nvSpPr>
          <p:cNvPr id="17" name="16 Rectángulo redondeado"/>
          <p:cNvSpPr/>
          <p:nvPr/>
        </p:nvSpPr>
        <p:spPr>
          <a:xfrm>
            <a:off x="7176025" y="1785926"/>
            <a:ext cx="1785950" cy="857256"/>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i="1" dirty="0" smtClean="0">
                <a:solidFill>
                  <a:srgbClr val="FF3300"/>
                </a:solidFill>
              </a:rPr>
              <a:t>Incluso/hasta </a:t>
            </a:r>
            <a:r>
              <a:rPr lang="es-ES" sz="1400" dirty="0" smtClean="0">
                <a:solidFill>
                  <a:srgbClr val="FF3300"/>
                </a:solidFill>
              </a:rPr>
              <a:t>atraen la atención hacia uno de los aspectos de una enumeración </a:t>
            </a:r>
            <a:endParaRPr lang="es-ES" sz="1400" dirty="0">
              <a:solidFill>
                <a:srgbClr val="FF3300"/>
              </a:solidFill>
            </a:endParaRPr>
          </a:p>
        </p:txBody>
      </p:sp>
      <p:sp>
        <p:nvSpPr>
          <p:cNvPr id="18" name="17 Flecha derecha"/>
          <p:cNvSpPr/>
          <p:nvPr/>
        </p:nvSpPr>
        <p:spPr>
          <a:xfrm>
            <a:off x="6786578" y="2000240"/>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0" grpId="0" animBg="1"/>
      <p:bldP spid="11" grpId="0" animBg="1"/>
      <p:bldP spid="12" grpId="0" animBg="1"/>
      <p:bldP spid="13"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3"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4" name="3 CuadroTexto"/>
          <p:cNvSpPr txBox="1"/>
          <p:nvPr/>
        </p:nvSpPr>
        <p:spPr>
          <a:xfrm>
            <a:off x="357158" y="1357298"/>
            <a:ext cx="6500858" cy="523220"/>
          </a:xfrm>
          <a:prstGeom prst="rect">
            <a:avLst/>
          </a:prstGeom>
          <a:noFill/>
        </p:spPr>
        <p:txBody>
          <a:bodyPr wrap="square" rtlCol="0">
            <a:spAutoFit/>
          </a:bodyPr>
          <a:lstStyle/>
          <a:p>
            <a:pPr>
              <a:buFont typeface="Arial" pitchFamily="34" charset="0"/>
              <a:buChar char="•"/>
            </a:pPr>
            <a:r>
              <a:rPr lang="es-ES" sz="2800" dirty="0" smtClean="0"/>
              <a:t> (Y) encima,/Por si fuera poco/Para colmo</a:t>
            </a:r>
            <a:endParaRPr lang="es-ES" sz="2800" dirty="0"/>
          </a:p>
        </p:txBody>
      </p:sp>
      <p:sp>
        <p:nvSpPr>
          <p:cNvPr id="5" name="4 CuadroTexto"/>
          <p:cNvSpPr txBox="1"/>
          <p:nvPr/>
        </p:nvSpPr>
        <p:spPr>
          <a:xfrm>
            <a:off x="571472" y="2071678"/>
            <a:ext cx="6286544"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Me dieron un golpe con el coche por su culpa, ¡</a:t>
            </a:r>
            <a:r>
              <a:rPr lang="es-ES" sz="1600" i="1" dirty="0" smtClean="0">
                <a:solidFill>
                  <a:srgbClr val="FF0000"/>
                </a:solidFill>
                <a:latin typeface="Bookman Old Style" pitchFamily="18" charset="0"/>
              </a:rPr>
              <a:t>y encima </a:t>
            </a:r>
            <a:r>
              <a:rPr lang="es-ES" sz="1600" i="1" dirty="0" smtClean="0">
                <a:latin typeface="Bookman Old Style" pitchFamily="18" charset="0"/>
              </a:rPr>
              <a:t>llegó la policía y me pusieron una multa!</a:t>
            </a:r>
          </a:p>
        </p:txBody>
      </p:sp>
      <p:sp>
        <p:nvSpPr>
          <p:cNvPr id="6" name="5 CuadroTexto"/>
          <p:cNvSpPr txBox="1"/>
          <p:nvPr/>
        </p:nvSpPr>
        <p:spPr>
          <a:xfrm>
            <a:off x="571472" y="3214686"/>
            <a:ext cx="6143668"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Me trató fatal sin ningún motivo y, </a:t>
            </a:r>
            <a:r>
              <a:rPr lang="es-ES" sz="1600" i="1" dirty="0" smtClean="0">
                <a:solidFill>
                  <a:srgbClr val="C00000"/>
                </a:solidFill>
                <a:latin typeface="Bookman Old Style" pitchFamily="18" charset="0"/>
              </a:rPr>
              <a:t>por si fuera poco/para colmo</a:t>
            </a:r>
            <a:r>
              <a:rPr lang="es-ES" sz="1600" i="1" dirty="0" smtClean="0">
                <a:latin typeface="Bookman Old Style" pitchFamily="18" charset="0"/>
              </a:rPr>
              <a:t>, se puso a mentir sobre mí por todo el vecindario.</a:t>
            </a:r>
          </a:p>
        </p:txBody>
      </p:sp>
      <p:sp>
        <p:nvSpPr>
          <p:cNvPr id="7" name="6 Rectángulo redondeado"/>
          <p:cNvSpPr/>
          <p:nvPr/>
        </p:nvSpPr>
        <p:spPr>
          <a:xfrm>
            <a:off x="7143768" y="1857364"/>
            <a:ext cx="1785950" cy="100013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Normalmente, da una valoración negativa y tiene un matiz de queja.</a:t>
            </a:r>
            <a:endParaRPr lang="es-ES" sz="1400" dirty="0">
              <a:solidFill>
                <a:srgbClr val="FF3300"/>
              </a:solidFill>
            </a:endParaRPr>
          </a:p>
        </p:txBody>
      </p:sp>
      <p:sp>
        <p:nvSpPr>
          <p:cNvPr id="8" name="7 Rectángulo redondeado"/>
          <p:cNvSpPr/>
          <p:nvPr/>
        </p:nvSpPr>
        <p:spPr>
          <a:xfrm>
            <a:off x="7000892" y="2928934"/>
            <a:ext cx="1928826" cy="114300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Aquí la carga negativa es mayor. Es el máximo a lo que el hablante piensa que se podría llegar </a:t>
            </a:r>
            <a:endParaRPr lang="es-ES" sz="1400" dirty="0">
              <a:solidFill>
                <a:srgbClr val="FF3300"/>
              </a:solidFill>
            </a:endParaRPr>
          </a:p>
        </p:txBody>
      </p:sp>
      <p:sp>
        <p:nvSpPr>
          <p:cNvPr id="9" name="8 CuadroTexto"/>
          <p:cNvSpPr txBox="1"/>
          <p:nvPr/>
        </p:nvSpPr>
        <p:spPr>
          <a:xfrm>
            <a:off x="571472" y="3857628"/>
            <a:ext cx="2643206" cy="523220"/>
          </a:xfrm>
          <a:prstGeom prst="rect">
            <a:avLst/>
          </a:prstGeom>
          <a:noFill/>
        </p:spPr>
        <p:txBody>
          <a:bodyPr wrap="square" rtlCol="0">
            <a:spAutoFit/>
          </a:bodyPr>
          <a:lstStyle/>
          <a:p>
            <a:pPr>
              <a:buFont typeface="Arial" pitchFamily="34" charset="0"/>
              <a:buChar char="•"/>
            </a:pPr>
            <a:r>
              <a:rPr lang="es-ES" sz="2800" dirty="0" smtClean="0"/>
              <a:t> Y a todo esto,</a:t>
            </a:r>
            <a:endParaRPr lang="es-ES" sz="2800" dirty="0"/>
          </a:p>
        </p:txBody>
      </p:sp>
      <p:sp>
        <p:nvSpPr>
          <p:cNvPr id="10" name="9 CuadroTexto"/>
          <p:cNvSpPr txBox="1"/>
          <p:nvPr/>
        </p:nvSpPr>
        <p:spPr>
          <a:xfrm>
            <a:off x="571472" y="4429132"/>
            <a:ext cx="7786742" cy="1323439"/>
          </a:xfrm>
          <a:prstGeom prst="rect">
            <a:avLst/>
          </a:prstGeom>
          <a:solidFill>
            <a:srgbClr val="FF9933"/>
          </a:solidFill>
          <a:ln>
            <a:noFill/>
          </a:ln>
        </p:spPr>
        <p:txBody>
          <a:bodyPr wrap="square" rtlCol="0">
            <a:spAutoFit/>
          </a:bodyPr>
          <a:lstStyle/>
          <a:p>
            <a:pPr algn="just"/>
            <a:r>
              <a:rPr lang="es-ES" sz="1600" i="1" dirty="0" smtClean="0">
                <a:latin typeface="Bookman Old Style" pitchFamily="18" charset="0"/>
              </a:rPr>
              <a:t>Esteban discutiendo con su novia, Fernando completamente borracho y cantando a gritos, Paula bailando encima de la mesa… Aquello era una locura. Yo intentando convencer a Javier para irnos a casa,  porque me dolía mucho la cabeza. </a:t>
            </a:r>
            <a:r>
              <a:rPr lang="es-ES" sz="1600" i="1" dirty="0" smtClean="0">
                <a:solidFill>
                  <a:srgbClr val="C00000"/>
                </a:solidFill>
                <a:latin typeface="Bookman Old Style" pitchFamily="18" charset="0"/>
              </a:rPr>
              <a:t>Y a todo esto</a:t>
            </a:r>
            <a:r>
              <a:rPr lang="es-ES" sz="1600" i="1" dirty="0" smtClean="0">
                <a:latin typeface="Bookman Old Style" pitchFamily="18" charset="0"/>
              </a:rPr>
              <a:t>, llegó de repente Lucía diciendo que había barra libre en el bar de la esquina…</a:t>
            </a:r>
          </a:p>
        </p:txBody>
      </p:sp>
      <p:sp>
        <p:nvSpPr>
          <p:cNvPr id="11" name="10 Rectángulo redondeado"/>
          <p:cNvSpPr/>
          <p:nvPr/>
        </p:nvSpPr>
        <p:spPr>
          <a:xfrm>
            <a:off x="5000628" y="5857892"/>
            <a:ext cx="3571868" cy="78581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Enfático. Es un recurso narrativo para enfatizar la información nueva que se añade a una enumeración previa y a veces, busca crear expectativas para mantener la atención </a:t>
            </a:r>
            <a:endParaRPr lang="es-ES" sz="1400" dirty="0">
              <a:solidFill>
                <a:srgbClr val="FF3300"/>
              </a:solidFill>
            </a:endParaRPr>
          </a:p>
        </p:txBody>
      </p:sp>
      <p:sp>
        <p:nvSpPr>
          <p:cNvPr id="14" name="13 Flecha derecha"/>
          <p:cNvSpPr/>
          <p:nvPr/>
        </p:nvSpPr>
        <p:spPr>
          <a:xfrm rot="5400000">
            <a:off x="6921737" y="5508419"/>
            <a:ext cx="357190"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Flecha derecha"/>
          <p:cNvSpPr/>
          <p:nvPr/>
        </p:nvSpPr>
        <p:spPr>
          <a:xfrm>
            <a:off x="6643702" y="3286124"/>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Flecha derecha"/>
          <p:cNvSpPr/>
          <p:nvPr/>
        </p:nvSpPr>
        <p:spPr>
          <a:xfrm>
            <a:off x="6786578" y="2143116"/>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p:bldP spid="10" grpId="0" animBg="1"/>
      <p:bldP spid="11" grpId="0" animBg="1"/>
      <p:bldP spid="14" grpId="0" animBg="1"/>
      <p:bldP spid="15"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1"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4" name="3 CuadroTexto"/>
          <p:cNvSpPr txBox="1"/>
          <p:nvPr/>
        </p:nvSpPr>
        <p:spPr>
          <a:xfrm>
            <a:off x="2571736" y="1285860"/>
            <a:ext cx="4214842" cy="1446550"/>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endParaRPr lang="es-ES" b="1" dirty="0" smtClean="0">
              <a:solidFill>
                <a:srgbClr val="C00000"/>
              </a:solidFill>
            </a:endParaRPr>
          </a:p>
          <a:p>
            <a:r>
              <a:rPr lang="es-ES" b="1" dirty="0" smtClean="0">
                <a:solidFill>
                  <a:srgbClr val="C00000"/>
                </a:solidFill>
              </a:rPr>
              <a:t>Atenúan o expresan matices o argumentos</a:t>
            </a:r>
          </a:p>
          <a:p>
            <a:pPr marL="268288" indent="-90488">
              <a:buFont typeface="Arial" pitchFamily="34" charset="0"/>
              <a:buChar char="•"/>
            </a:pPr>
            <a:r>
              <a:rPr lang="es-ES" dirty="0" smtClean="0"/>
              <a:t> (Pero) ¡Eso sí!</a:t>
            </a:r>
          </a:p>
          <a:p>
            <a:pPr marL="268288" indent="-90488">
              <a:buFont typeface="Arial" pitchFamily="34" charset="0"/>
              <a:buChar char="•"/>
            </a:pPr>
            <a:r>
              <a:rPr lang="es-ES" sz="1600" dirty="0" smtClean="0"/>
              <a:t> </a:t>
            </a:r>
            <a:r>
              <a:rPr lang="es-ES" dirty="0" smtClean="0"/>
              <a:t>(Y) eso que</a:t>
            </a:r>
          </a:p>
          <a:p>
            <a:pPr marL="268288" indent="-90488">
              <a:buFont typeface="Arial" pitchFamily="34" charset="0"/>
              <a:buChar char="•"/>
            </a:pPr>
            <a:endParaRPr lang="es-ES" sz="1600" dirty="0" smtClean="0"/>
          </a:p>
        </p:txBody>
      </p:sp>
      <p:sp>
        <p:nvSpPr>
          <p:cNvPr id="5" name="4 Elipse"/>
          <p:cNvSpPr/>
          <p:nvPr/>
        </p:nvSpPr>
        <p:spPr>
          <a:xfrm rot="20399635">
            <a:off x="1531284" y="1150697"/>
            <a:ext cx="1803772"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rgbClr val="C00000"/>
                </a:solidFill>
              </a:rPr>
              <a:t>Atenuantes</a:t>
            </a:r>
            <a:endParaRPr lang="es-ES" b="1" dirty="0">
              <a:solidFill>
                <a:srgbClr val="C00000"/>
              </a:solidFill>
            </a:endParaRPr>
          </a:p>
        </p:txBody>
      </p:sp>
      <p:sp>
        <p:nvSpPr>
          <p:cNvPr id="6" name="5 CuadroTexto"/>
          <p:cNvSpPr txBox="1"/>
          <p:nvPr/>
        </p:nvSpPr>
        <p:spPr>
          <a:xfrm>
            <a:off x="500034" y="2786058"/>
            <a:ext cx="2643206" cy="523220"/>
          </a:xfrm>
          <a:prstGeom prst="rect">
            <a:avLst/>
          </a:prstGeom>
          <a:noFill/>
        </p:spPr>
        <p:txBody>
          <a:bodyPr wrap="square" rtlCol="0">
            <a:spAutoFit/>
          </a:bodyPr>
          <a:lstStyle/>
          <a:p>
            <a:pPr>
              <a:buFont typeface="Arial" pitchFamily="34" charset="0"/>
              <a:buChar char="•"/>
            </a:pPr>
            <a:r>
              <a:rPr lang="es-ES" sz="2800" dirty="0" smtClean="0"/>
              <a:t> (Pero) ¡Eso sí!</a:t>
            </a:r>
            <a:endParaRPr lang="es-ES" sz="2800" dirty="0"/>
          </a:p>
        </p:txBody>
      </p:sp>
      <p:sp>
        <p:nvSpPr>
          <p:cNvPr id="7" name="6 CuadroTexto"/>
          <p:cNvSpPr txBox="1"/>
          <p:nvPr/>
        </p:nvSpPr>
        <p:spPr>
          <a:xfrm>
            <a:off x="500034" y="3286124"/>
            <a:ext cx="6286544"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Me fui de allí. </a:t>
            </a:r>
            <a:r>
              <a:rPr lang="es-ES" sz="1600" i="1" dirty="0" smtClean="0">
                <a:solidFill>
                  <a:srgbClr val="C00000"/>
                </a:solidFill>
                <a:latin typeface="Bookman Old Style" pitchFamily="18" charset="0"/>
              </a:rPr>
              <a:t>¡Eso sí! </a:t>
            </a:r>
            <a:r>
              <a:rPr lang="es-ES" sz="1600" i="1" dirty="0" smtClean="0">
                <a:latin typeface="Bookman Old Style" pitchFamily="18" charset="0"/>
              </a:rPr>
              <a:t>Antes hablé con ella y le expliqué las razones de mi enfado.</a:t>
            </a:r>
          </a:p>
        </p:txBody>
      </p:sp>
      <p:sp>
        <p:nvSpPr>
          <p:cNvPr id="8" name="7 CuadroTexto"/>
          <p:cNvSpPr txBox="1"/>
          <p:nvPr/>
        </p:nvSpPr>
        <p:spPr>
          <a:xfrm>
            <a:off x="500034" y="4000504"/>
            <a:ext cx="6143668" cy="338554"/>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El viaje fue estupendo. </a:t>
            </a:r>
            <a:r>
              <a:rPr lang="es-ES" sz="1600" i="1" dirty="0" smtClean="0">
                <a:solidFill>
                  <a:srgbClr val="C00000"/>
                </a:solidFill>
                <a:latin typeface="Bookman Old Style" pitchFamily="18" charset="0"/>
              </a:rPr>
              <a:t>¡Eso sí! </a:t>
            </a:r>
            <a:r>
              <a:rPr lang="es-ES" sz="1600" i="1" dirty="0" smtClean="0">
                <a:latin typeface="Bookman Old Style" pitchFamily="18" charset="0"/>
              </a:rPr>
              <a:t>Hizo demasiado calor.</a:t>
            </a:r>
          </a:p>
        </p:txBody>
      </p:sp>
      <p:sp>
        <p:nvSpPr>
          <p:cNvPr id="10" name="9 Rectángulo redondeado"/>
          <p:cNvSpPr/>
          <p:nvPr/>
        </p:nvSpPr>
        <p:spPr>
          <a:xfrm>
            <a:off x="7000892" y="2500306"/>
            <a:ext cx="1857388" cy="178595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Atenúa el sentido negativo o positivo de lo anterior, añadiendo una excepción a este sentido. Más enfático que </a:t>
            </a:r>
            <a:r>
              <a:rPr lang="es-ES" sz="1400" i="1" dirty="0" smtClean="0">
                <a:solidFill>
                  <a:srgbClr val="FF3300"/>
                </a:solidFill>
              </a:rPr>
              <a:t>aunque</a:t>
            </a:r>
            <a:endParaRPr lang="es-ES" sz="1400" dirty="0">
              <a:solidFill>
                <a:srgbClr val="FF3300"/>
              </a:solidFill>
            </a:endParaRPr>
          </a:p>
        </p:txBody>
      </p:sp>
      <p:sp>
        <p:nvSpPr>
          <p:cNvPr id="12" name="11 Flecha derecha"/>
          <p:cNvSpPr/>
          <p:nvPr/>
        </p:nvSpPr>
        <p:spPr>
          <a:xfrm>
            <a:off x="6643702" y="3643314"/>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CuadroTexto"/>
          <p:cNvSpPr txBox="1"/>
          <p:nvPr/>
        </p:nvSpPr>
        <p:spPr>
          <a:xfrm>
            <a:off x="642910" y="4429132"/>
            <a:ext cx="6143668"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De acuerdo, te cuido yo al niño. </a:t>
            </a:r>
            <a:r>
              <a:rPr lang="es-ES" sz="1600" i="1" dirty="0" smtClean="0">
                <a:solidFill>
                  <a:srgbClr val="C00000"/>
                </a:solidFill>
                <a:latin typeface="Bookman Old Style" pitchFamily="18" charset="0"/>
              </a:rPr>
              <a:t>Pero ¡Eso sí! </a:t>
            </a:r>
            <a:r>
              <a:rPr lang="es-ES" sz="1600" i="1" dirty="0" smtClean="0">
                <a:latin typeface="Bookman Old Style" pitchFamily="18" charset="0"/>
              </a:rPr>
              <a:t>El fin de semana que viene me ayudas tú con el trabajo ese, ¿eh?</a:t>
            </a:r>
          </a:p>
        </p:txBody>
      </p:sp>
      <p:sp>
        <p:nvSpPr>
          <p:cNvPr id="14" name="13 Flecha derecha"/>
          <p:cNvSpPr/>
          <p:nvPr/>
        </p:nvSpPr>
        <p:spPr>
          <a:xfrm>
            <a:off x="6715140" y="4500570"/>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Rectángulo redondeado"/>
          <p:cNvSpPr/>
          <p:nvPr/>
        </p:nvSpPr>
        <p:spPr>
          <a:xfrm>
            <a:off x="7072330" y="4357694"/>
            <a:ext cx="1785950" cy="78581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Puede usarse para poner una condición</a:t>
            </a:r>
            <a:endParaRPr lang="es-ES" sz="1400" dirty="0">
              <a:solidFill>
                <a:srgbClr val="FF3300"/>
              </a:solidFill>
            </a:endParaRPr>
          </a:p>
        </p:txBody>
      </p:sp>
      <p:sp>
        <p:nvSpPr>
          <p:cNvPr id="16" name="15 CuadroTexto"/>
          <p:cNvSpPr txBox="1"/>
          <p:nvPr/>
        </p:nvSpPr>
        <p:spPr>
          <a:xfrm>
            <a:off x="571472" y="5072074"/>
            <a:ext cx="2643206" cy="523220"/>
          </a:xfrm>
          <a:prstGeom prst="rect">
            <a:avLst/>
          </a:prstGeom>
          <a:noFill/>
        </p:spPr>
        <p:txBody>
          <a:bodyPr wrap="square" rtlCol="0">
            <a:spAutoFit/>
          </a:bodyPr>
          <a:lstStyle/>
          <a:p>
            <a:pPr>
              <a:buFont typeface="Arial" pitchFamily="34" charset="0"/>
              <a:buChar char="•"/>
            </a:pPr>
            <a:r>
              <a:rPr lang="es-ES" sz="2800" dirty="0" smtClean="0"/>
              <a:t> ¡Y eso que…!</a:t>
            </a:r>
            <a:endParaRPr lang="es-ES" sz="2800" dirty="0"/>
          </a:p>
        </p:txBody>
      </p:sp>
      <p:sp>
        <p:nvSpPr>
          <p:cNvPr id="17" name="16 CuadroTexto"/>
          <p:cNvSpPr txBox="1"/>
          <p:nvPr/>
        </p:nvSpPr>
        <p:spPr>
          <a:xfrm>
            <a:off x="500034" y="5572140"/>
            <a:ext cx="5143536" cy="338554"/>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Suspendió. ¡</a:t>
            </a:r>
            <a:r>
              <a:rPr lang="es-ES" sz="1600" i="1" dirty="0" smtClean="0">
                <a:solidFill>
                  <a:srgbClr val="C00000"/>
                </a:solidFill>
                <a:latin typeface="Bookman Old Style" pitchFamily="18" charset="0"/>
              </a:rPr>
              <a:t>Y eso que </a:t>
            </a:r>
            <a:r>
              <a:rPr lang="es-ES" sz="1600" i="1" dirty="0" smtClean="0">
                <a:latin typeface="Bookman Old Style" pitchFamily="18" charset="0"/>
              </a:rPr>
              <a:t>había estudiado mucho!     </a:t>
            </a:r>
          </a:p>
        </p:txBody>
      </p:sp>
      <p:sp>
        <p:nvSpPr>
          <p:cNvPr id="18" name="17 CuadroTexto"/>
          <p:cNvSpPr txBox="1"/>
          <p:nvPr/>
        </p:nvSpPr>
        <p:spPr>
          <a:xfrm>
            <a:off x="464681" y="6046448"/>
            <a:ext cx="5500726" cy="338554"/>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Sacó un notable. ¡</a:t>
            </a:r>
            <a:r>
              <a:rPr lang="es-ES" sz="1600" i="1" dirty="0" smtClean="0">
                <a:solidFill>
                  <a:srgbClr val="C00000"/>
                </a:solidFill>
                <a:latin typeface="Bookman Old Style" pitchFamily="18" charset="0"/>
              </a:rPr>
              <a:t>Y eso que </a:t>
            </a:r>
            <a:r>
              <a:rPr lang="es-ES" sz="1600" i="1" dirty="0" smtClean="0">
                <a:latin typeface="Bookman Old Style" pitchFamily="18" charset="0"/>
              </a:rPr>
              <a:t>no había estudiado nada!</a:t>
            </a:r>
          </a:p>
        </p:txBody>
      </p:sp>
      <p:sp>
        <p:nvSpPr>
          <p:cNvPr id="19" name="18 Rectángulo redondeado"/>
          <p:cNvSpPr/>
          <p:nvPr/>
        </p:nvSpPr>
        <p:spPr>
          <a:xfrm>
            <a:off x="5929322" y="5214950"/>
            <a:ext cx="3074371" cy="1484873"/>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Enfático. Muestra la sorpresa de que lo que se ha mencionado antes  no era lo esperable o lógico</a:t>
            </a:r>
          </a:p>
          <a:p>
            <a:pPr algn="ctr"/>
            <a:r>
              <a:rPr lang="es-ES" sz="1400" dirty="0" smtClean="0">
                <a:solidFill>
                  <a:srgbClr val="FF3300"/>
                </a:solidFill>
              </a:rPr>
              <a:t>*Es como aunque, que es  neutro, no emocional</a:t>
            </a:r>
          </a:p>
          <a:p>
            <a:pPr algn="ctr"/>
            <a:r>
              <a:rPr lang="es-ES" sz="1400" i="1" dirty="0" smtClean="0">
                <a:solidFill>
                  <a:srgbClr val="FF3300"/>
                </a:solidFill>
              </a:rPr>
              <a:t>“Aunque había estudiado, suspendió”</a:t>
            </a:r>
            <a:endParaRPr lang="es-ES" sz="1400" i="1" dirty="0">
              <a:solidFill>
                <a:srgbClr val="FF3300"/>
              </a:solidFill>
            </a:endParaRPr>
          </a:p>
        </p:txBody>
      </p:sp>
      <p:sp>
        <p:nvSpPr>
          <p:cNvPr id="20" name="19 Flecha derecha"/>
          <p:cNvSpPr/>
          <p:nvPr/>
        </p:nvSpPr>
        <p:spPr>
          <a:xfrm>
            <a:off x="5584102" y="5688994"/>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animBg="1"/>
      <p:bldP spid="8" grpId="0" animBg="1"/>
      <p:bldP spid="10" grpId="0" animBg="1"/>
      <p:bldP spid="12" grpId="0" animBg="1"/>
      <p:bldP spid="13" grpId="0" animBg="1"/>
      <p:bldP spid="14" grpId="0" animBg="1"/>
      <p:bldP spid="15" grpId="0" animBg="1"/>
      <p:bldP spid="16" grpId="0"/>
      <p:bldP spid="17" grpId="0" animBg="1"/>
      <p:bldP spid="18" grpId="0" animBg="1"/>
      <p:bldP spid="19" grpId="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23"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10" name="9 CuadroTexto"/>
          <p:cNvSpPr txBox="1"/>
          <p:nvPr/>
        </p:nvSpPr>
        <p:spPr>
          <a:xfrm>
            <a:off x="1259632" y="1340768"/>
            <a:ext cx="4214842" cy="1200329"/>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endParaRPr lang="es-ES" b="1" dirty="0" smtClean="0">
              <a:solidFill>
                <a:srgbClr val="C00000"/>
              </a:solidFill>
            </a:endParaRPr>
          </a:p>
          <a:p>
            <a:r>
              <a:rPr lang="es-ES" b="1" dirty="0" smtClean="0">
                <a:solidFill>
                  <a:srgbClr val="C00000"/>
                </a:solidFill>
              </a:rPr>
              <a:t>Muestran oposición</a:t>
            </a:r>
          </a:p>
          <a:p>
            <a:pPr marL="268288" indent="-90488">
              <a:buFont typeface="Arial" pitchFamily="34" charset="0"/>
              <a:buChar char="•"/>
            </a:pPr>
            <a:r>
              <a:rPr lang="es-ES" dirty="0" smtClean="0"/>
              <a:t> Aún con esas</a:t>
            </a:r>
          </a:p>
          <a:p>
            <a:pPr marL="268288" indent="-90488">
              <a:buFont typeface="Arial" pitchFamily="34" charset="0"/>
              <a:buChar char="•"/>
            </a:pPr>
            <a:r>
              <a:rPr lang="es-ES" dirty="0" smtClean="0"/>
              <a:t> Con todo</a:t>
            </a:r>
          </a:p>
        </p:txBody>
      </p:sp>
      <p:sp>
        <p:nvSpPr>
          <p:cNvPr id="11" name="10 Elipse"/>
          <p:cNvSpPr/>
          <p:nvPr/>
        </p:nvSpPr>
        <p:spPr>
          <a:xfrm rot="20399635">
            <a:off x="3944602" y="2015400"/>
            <a:ext cx="2374227" cy="6474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err="1" smtClean="0">
                <a:solidFill>
                  <a:srgbClr val="C00000"/>
                </a:solidFill>
              </a:rPr>
              <a:t>Contrargumen</a:t>
            </a:r>
            <a:r>
              <a:rPr lang="es-ES" b="1" dirty="0" smtClean="0">
                <a:solidFill>
                  <a:srgbClr val="C00000"/>
                </a:solidFill>
              </a:rPr>
              <a:t>-</a:t>
            </a:r>
          </a:p>
          <a:p>
            <a:pPr algn="ctr"/>
            <a:r>
              <a:rPr lang="es-ES" b="1" dirty="0" err="1" smtClean="0">
                <a:solidFill>
                  <a:srgbClr val="C00000"/>
                </a:solidFill>
              </a:rPr>
              <a:t>tativos</a:t>
            </a:r>
            <a:endParaRPr lang="es-ES" b="1" dirty="0">
              <a:solidFill>
                <a:srgbClr val="C00000"/>
              </a:solidFill>
            </a:endParaRPr>
          </a:p>
        </p:txBody>
      </p:sp>
      <p:sp>
        <p:nvSpPr>
          <p:cNvPr id="12" name="11 CuadroTexto"/>
          <p:cNvSpPr txBox="1"/>
          <p:nvPr/>
        </p:nvSpPr>
        <p:spPr>
          <a:xfrm>
            <a:off x="714348" y="3356992"/>
            <a:ext cx="5441828"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No tenía ni idea de matemáticas, </a:t>
            </a:r>
            <a:r>
              <a:rPr lang="es-ES" sz="1600" i="1" dirty="0" smtClean="0">
                <a:solidFill>
                  <a:srgbClr val="C00000"/>
                </a:solidFill>
                <a:latin typeface="Bookman Old Style" pitchFamily="18" charset="0"/>
              </a:rPr>
              <a:t>pero aún con esas/con todo,</a:t>
            </a:r>
            <a:r>
              <a:rPr lang="es-ES" sz="1600" i="1" dirty="0" smtClean="0">
                <a:latin typeface="Bookman Old Style" pitchFamily="18" charset="0"/>
              </a:rPr>
              <a:t> logré aprobar el curso.</a:t>
            </a:r>
          </a:p>
        </p:txBody>
      </p:sp>
      <p:sp>
        <p:nvSpPr>
          <p:cNvPr id="13" name="12 Rectángulo redondeado"/>
          <p:cNvSpPr/>
          <p:nvPr/>
        </p:nvSpPr>
        <p:spPr>
          <a:xfrm>
            <a:off x="6853243" y="3513139"/>
            <a:ext cx="2071702" cy="857256"/>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Indica que se hizo algo a pesar de los impedimentos previamente dichos</a:t>
            </a:r>
            <a:endParaRPr lang="es-ES" sz="1400" dirty="0">
              <a:solidFill>
                <a:srgbClr val="FF3300"/>
              </a:solidFill>
            </a:endParaRPr>
          </a:p>
        </p:txBody>
      </p:sp>
      <p:sp>
        <p:nvSpPr>
          <p:cNvPr id="14" name="13 Flecha derecha"/>
          <p:cNvSpPr/>
          <p:nvPr/>
        </p:nvSpPr>
        <p:spPr>
          <a:xfrm>
            <a:off x="6216284" y="3827974"/>
            <a:ext cx="500066" cy="500066"/>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CuadroTexto"/>
          <p:cNvSpPr txBox="1"/>
          <p:nvPr/>
        </p:nvSpPr>
        <p:spPr>
          <a:xfrm>
            <a:off x="692216" y="4221088"/>
            <a:ext cx="5463960" cy="830997"/>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Estábamos todos cansadísimos, </a:t>
            </a:r>
            <a:r>
              <a:rPr lang="es-ES" sz="1600" i="1" dirty="0" smtClean="0">
                <a:solidFill>
                  <a:srgbClr val="C00000"/>
                </a:solidFill>
                <a:latin typeface="Bookman Old Style" pitchFamily="18" charset="0"/>
              </a:rPr>
              <a:t>pero aún con esas/con todo,</a:t>
            </a:r>
            <a:r>
              <a:rPr lang="es-ES" sz="1600" i="1" dirty="0" smtClean="0">
                <a:latin typeface="Bookman Old Style" pitchFamily="18" charset="0"/>
              </a:rPr>
              <a:t> se empeñó en que bailáramos y lo consiguió.</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20"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5" name="4 CuadroTexto"/>
          <p:cNvSpPr txBox="1"/>
          <p:nvPr/>
        </p:nvSpPr>
        <p:spPr>
          <a:xfrm>
            <a:off x="642910" y="1500174"/>
            <a:ext cx="8001056" cy="5078313"/>
          </a:xfrm>
          <a:prstGeom prst="rect">
            <a:avLst/>
          </a:prstGeom>
          <a:noFill/>
        </p:spPr>
        <p:txBody>
          <a:bodyPr wrap="square" rtlCol="0">
            <a:spAutoFit/>
          </a:bodyPr>
          <a:lstStyle/>
          <a:p>
            <a:r>
              <a:rPr lang="es-ES" b="1" dirty="0" smtClean="0"/>
              <a:t>Tres amigos recuerdan su estancia en un hotel. Completa los espacios con un nexo de los vistos.</a:t>
            </a:r>
          </a:p>
          <a:p>
            <a:r>
              <a:rPr lang="es-ES" dirty="0" smtClean="0"/>
              <a:t>Carolina:¡Qué buenas las vacaciones del año pasado! </a:t>
            </a:r>
          </a:p>
          <a:p>
            <a:r>
              <a:rPr lang="es-ES" dirty="0" smtClean="0"/>
              <a:t>Belén: ____________, ¿os acordáis del hotel?</a:t>
            </a:r>
          </a:p>
          <a:p>
            <a:r>
              <a:rPr lang="es-ES" dirty="0" smtClean="0"/>
              <a:t>Víctor: Sí, sí, que cuando llamamos preguntamos si tenían baño en las habitaciones, porque por el número de estrellas ya sabíamos que no sería gran cosa…</a:t>
            </a:r>
          </a:p>
          <a:p>
            <a:r>
              <a:rPr lang="es-ES" dirty="0" smtClean="0"/>
              <a:t>Carolina: ¡Anda, sí! ¡Era muy cutre! Y ________________, la señora era una grosera, siempre nos contestaba muy mal…</a:t>
            </a:r>
          </a:p>
          <a:p>
            <a:r>
              <a:rPr lang="es-ES" dirty="0" smtClean="0"/>
              <a:t>V: ¡Así no pedías nada! ¡Como no tenían nada…!</a:t>
            </a:r>
          </a:p>
          <a:p>
            <a:r>
              <a:rPr lang="es-ES" dirty="0" smtClean="0"/>
              <a:t>B: ¡Anda, es verdad! ¡Si ____________ tenían toallas para darnos…!</a:t>
            </a:r>
          </a:p>
          <a:p>
            <a:r>
              <a:rPr lang="es-ES" dirty="0" smtClean="0"/>
              <a:t>C: ¡Sí, excepto cucarachas! ¡Esas sobraban! ¡Yo no me atrevía a dormirme por si se metía una en la cama…! ¡Y _______________________________ tú bromeando con ellas: que si así nos daban calorcito, que  _______________había gente que se las comía…! ¡_______________ el primer día no pegué ojo!</a:t>
            </a:r>
          </a:p>
          <a:p>
            <a:r>
              <a:rPr lang="es-ES" dirty="0" smtClean="0"/>
              <a:t>B: ¿Y os acordáis de cuando nos juntamos todos en una habitación y Marta nos contó una historia de miedo?</a:t>
            </a:r>
          </a:p>
          <a:p>
            <a:r>
              <a:rPr lang="es-ES" dirty="0" smtClean="0"/>
              <a:t>C: Sí, y __________________________ cuando nos la estaba contando, oímos un ruido y una especie de chillido… y nos pusimos todos a gritar…</a:t>
            </a:r>
          </a:p>
        </p:txBody>
      </p:sp>
      <p:sp>
        <p:nvSpPr>
          <p:cNvPr id="7" name="6 CuadroTexto"/>
          <p:cNvSpPr txBox="1"/>
          <p:nvPr/>
        </p:nvSpPr>
        <p:spPr>
          <a:xfrm>
            <a:off x="4250894" y="3042162"/>
            <a:ext cx="1685718" cy="369332"/>
          </a:xfrm>
          <a:prstGeom prst="rect">
            <a:avLst/>
          </a:prstGeom>
          <a:noFill/>
        </p:spPr>
        <p:txBody>
          <a:bodyPr wrap="none" rtlCol="0">
            <a:spAutoFit/>
          </a:bodyPr>
          <a:lstStyle/>
          <a:p>
            <a:r>
              <a:rPr lang="es-ES" dirty="0" smtClean="0">
                <a:solidFill>
                  <a:srgbClr val="FF0000"/>
                </a:solidFill>
              </a:rPr>
              <a:t>además/encima</a:t>
            </a:r>
            <a:endParaRPr lang="es-ES" dirty="0">
              <a:solidFill>
                <a:srgbClr val="FF0000"/>
              </a:solidFill>
            </a:endParaRPr>
          </a:p>
        </p:txBody>
      </p:sp>
      <p:sp>
        <p:nvSpPr>
          <p:cNvPr id="8" name="7 CuadroTexto"/>
          <p:cNvSpPr txBox="1"/>
          <p:nvPr/>
        </p:nvSpPr>
        <p:spPr>
          <a:xfrm>
            <a:off x="3118951" y="4500570"/>
            <a:ext cx="3675493" cy="369332"/>
          </a:xfrm>
          <a:prstGeom prst="rect">
            <a:avLst/>
          </a:prstGeom>
          <a:noFill/>
        </p:spPr>
        <p:txBody>
          <a:bodyPr wrap="none" rtlCol="0">
            <a:spAutoFit/>
          </a:bodyPr>
          <a:lstStyle/>
          <a:p>
            <a:r>
              <a:rPr lang="es-ES" dirty="0" smtClean="0">
                <a:solidFill>
                  <a:srgbClr val="FF0000"/>
                </a:solidFill>
              </a:rPr>
              <a:t>encima/para colmo/por si fuera poco</a:t>
            </a:r>
            <a:endParaRPr lang="es-ES" dirty="0">
              <a:solidFill>
                <a:srgbClr val="FF0000"/>
              </a:solidFill>
            </a:endParaRPr>
          </a:p>
        </p:txBody>
      </p:sp>
      <p:sp>
        <p:nvSpPr>
          <p:cNvPr id="9" name="8 CuadroTexto"/>
          <p:cNvSpPr txBox="1"/>
          <p:nvPr/>
        </p:nvSpPr>
        <p:spPr>
          <a:xfrm>
            <a:off x="1303498" y="5905890"/>
            <a:ext cx="2992166" cy="369332"/>
          </a:xfrm>
          <a:prstGeom prst="rect">
            <a:avLst/>
          </a:prstGeom>
          <a:noFill/>
        </p:spPr>
        <p:txBody>
          <a:bodyPr wrap="none" rtlCol="0">
            <a:spAutoFit/>
          </a:bodyPr>
          <a:lstStyle/>
          <a:p>
            <a:r>
              <a:rPr lang="es-ES" dirty="0" smtClean="0">
                <a:solidFill>
                  <a:srgbClr val="FF0000"/>
                </a:solidFill>
              </a:rPr>
              <a:t>y a todo esto/además/encima</a:t>
            </a:r>
            <a:endParaRPr lang="es-ES" dirty="0">
              <a:solidFill>
                <a:srgbClr val="FF0000"/>
              </a:solidFill>
            </a:endParaRPr>
          </a:p>
        </p:txBody>
      </p:sp>
      <p:sp>
        <p:nvSpPr>
          <p:cNvPr id="12" name="11 CuadroTexto"/>
          <p:cNvSpPr txBox="1"/>
          <p:nvPr/>
        </p:nvSpPr>
        <p:spPr>
          <a:xfrm>
            <a:off x="1357290" y="2276872"/>
            <a:ext cx="1096326" cy="369332"/>
          </a:xfrm>
          <a:prstGeom prst="rect">
            <a:avLst/>
          </a:prstGeom>
          <a:noFill/>
        </p:spPr>
        <p:txBody>
          <a:bodyPr wrap="none" rtlCol="0">
            <a:spAutoFit/>
          </a:bodyPr>
          <a:lstStyle/>
          <a:p>
            <a:r>
              <a:rPr lang="es-ES" dirty="0" smtClean="0">
                <a:solidFill>
                  <a:srgbClr val="FF0000"/>
                </a:solidFill>
              </a:rPr>
              <a:t>Por cierto</a:t>
            </a:r>
            <a:endParaRPr lang="es-ES" dirty="0">
              <a:solidFill>
                <a:srgbClr val="FF0000"/>
              </a:solidFill>
            </a:endParaRPr>
          </a:p>
        </p:txBody>
      </p:sp>
      <p:sp>
        <p:nvSpPr>
          <p:cNvPr id="13" name="12 CuadroTexto"/>
          <p:cNvSpPr txBox="1"/>
          <p:nvPr/>
        </p:nvSpPr>
        <p:spPr>
          <a:xfrm>
            <a:off x="1880548" y="4984588"/>
            <a:ext cx="1838067" cy="369332"/>
          </a:xfrm>
          <a:prstGeom prst="rect">
            <a:avLst/>
          </a:prstGeom>
          <a:noFill/>
        </p:spPr>
        <p:txBody>
          <a:bodyPr wrap="none" rtlCol="0">
            <a:spAutoFit/>
          </a:bodyPr>
          <a:lstStyle/>
          <a:p>
            <a:r>
              <a:rPr lang="es-ES" dirty="0" smtClean="0">
                <a:solidFill>
                  <a:srgbClr val="FF0000"/>
                </a:solidFill>
              </a:rPr>
              <a:t>En fin,/ Total, que</a:t>
            </a:r>
            <a:endParaRPr lang="es-ES" dirty="0">
              <a:solidFill>
                <a:srgbClr val="FF0000"/>
              </a:solidFill>
            </a:endParaRPr>
          </a:p>
        </p:txBody>
      </p:sp>
      <p:sp>
        <p:nvSpPr>
          <p:cNvPr id="14" name="13 CuadroTexto"/>
          <p:cNvSpPr txBox="1"/>
          <p:nvPr/>
        </p:nvSpPr>
        <p:spPr>
          <a:xfrm>
            <a:off x="3118951" y="3899418"/>
            <a:ext cx="1152944" cy="369332"/>
          </a:xfrm>
          <a:prstGeom prst="rect">
            <a:avLst/>
          </a:prstGeom>
          <a:noFill/>
        </p:spPr>
        <p:txBody>
          <a:bodyPr wrap="none" rtlCol="0">
            <a:spAutoFit/>
          </a:bodyPr>
          <a:lstStyle/>
          <a:p>
            <a:r>
              <a:rPr lang="es-ES" dirty="0" smtClean="0">
                <a:solidFill>
                  <a:srgbClr val="FF0000"/>
                </a:solidFill>
              </a:rPr>
              <a:t>ni siquiera</a:t>
            </a:r>
            <a:endParaRPr lang="es-ES" dirty="0">
              <a:solidFill>
                <a:srgbClr val="FF0000"/>
              </a:solidFill>
            </a:endParaRPr>
          </a:p>
        </p:txBody>
      </p:sp>
      <p:sp>
        <p:nvSpPr>
          <p:cNvPr id="15" name="14 CuadroTexto"/>
          <p:cNvSpPr txBox="1"/>
          <p:nvPr/>
        </p:nvSpPr>
        <p:spPr>
          <a:xfrm>
            <a:off x="5057508" y="4786322"/>
            <a:ext cx="1442446" cy="369332"/>
          </a:xfrm>
          <a:prstGeom prst="rect">
            <a:avLst/>
          </a:prstGeom>
          <a:noFill/>
        </p:spPr>
        <p:txBody>
          <a:bodyPr wrap="none" rtlCol="0">
            <a:spAutoFit/>
          </a:bodyPr>
          <a:lstStyle/>
          <a:p>
            <a:r>
              <a:rPr lang="es-ES" dirty="0" smtClean="0">
                <a:solidFill>
                  <a:srgbClr val="FF0000"/>
                </a:solidFill>
              </a:rPr>
              <a:t>Incluso/hasta</a:t>
            </a:r>
            <a:endParaRPr lang="es-E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2" grpId="0"/>
      <p:bldP spid="13" grpId="0"/>
      <p:bldP spid="14" grpId="0"/>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21"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5" name="4 CuadroTexto"/>
          <p:cNvSpPr txBox="1"/>
          <p:nvPr/>
        </p:nvSpPr>
        <p:spPr>
          <a:xfrm>
            <a:off x="285720" y="1071546"/>
            <a:ext cx="8643998" cy="4801314"/>
          </a:xfrm>
          <a:prstGeom prst="rect">
            <a:avLst/>
          </a:prstGeom>
          <a:noFill/>
        </p:spPr>
        <p:txBody>
          <a:bodyPr wrap="square" rtlCol="0">
            <a:spAutoFit/>
          </a:bodyPr>
          <a:lstStyle/>
          <a:p>
            <a:r>
              <a:rPr lang="es-ES" dirty="0" smtClean="0"/>
              <a:t>V: Sí, pero _______________, era solo un gato que maullaba… Y luego nos </a:t>
            </a:r>
          </a:p>
          <a:p>
            <a:r>
              <a:rPr lang="es-ES" dirty="0" smtClean="0"/>
              <a:t>fuimos a dormir… ¡___________________________, a intentarlo, porque empezaron a cantar unos borrachos por la calle…</a:t>
            </a:r>
          </a:p>
          <a:p>
            <a:r>
              <a:rPr lang="es-ES" dirty="0" smtClean="0"/>
              <a:t>C: ¡Ah! ¡Eso serás tú, porque yo, ____________________, me caí desplomada en la cama.</a:t>
            </a:r>
          </a:p>
          <a:p>
            <a:r>
              <a:rPr lang="es-ES" dirty="0" smtClean="0"/>
              <a:t>¡Estaba hecha polvo…!</a:t>
            </a:r>
          </a:p>
          <a:p>
            <a:r>
              <a:rPr lang="es-ES" dirty="0" smtClean="0"/>
              <a:t>B: Pues yo también dormí. ¡___________ la calefacción no funcionaba y hacía un frío</a:t>
            </a:r>
          </a:p>
          <a:p>
            <a:r>
              <a:rPr lang="es-ES" dirty="0" smtClean="0"/>
              <a:t>que pelaba…!</a:t>
            </a:r>
          </a:p>
          <a:p>
            <a:r>
              <a:rPr lang="es-ES" dirty="0" smtClean="0"/>
              <a:t>C: ¡_______________________________, que el hotel, desastroso!!!</a:t>
            </a:r>
          </a:p>
          <a:p>
            <a:r>
              <a:rPr lang="es-ES" dirty="0" smtClean="0"/>
              <a:t>V: Sí, ______________, fue un viaje genial. ¡__________ terminamos hechos polvo!</a:t>
            </a:r>
          </a:p>
          <a:p>
            <a:r>
              <a:rPr lang="es-ES" dirty="0" smtClean="0"/>
              <a:t>C: Bueno, bueno, ¡____________ os oigo decir algo positivo! Lo pasamos muy bien, así </a:t>
            </a:r>
          </a:p>
          <a:p>
            <a:r>
              <a:rPr lang="es-ES" dirty="0" smtClean="0"/>
              <a:t>que… ¡A ver cuándo repetimos, no?</a:t>
            </a:r>
          </a:p>
          <a:p>
            <a:r>
              <a:rPr lang="es-ES" dirty="0" smtClean="0"/>
              <a:t>V: ¡Yo, desde luego, me apunto!</a:t>
            </a:r>
          </a:p>
          <a:p>
            <a:r>
              <a:rPr lang="es-ES" dirty="0" smtClean="0"/>
              <a:t>B: Yo también, pero ¡_________! ¡A ver si os informáis mejor de en qué hoteles nos</a:t>
            </a:r>
          </a:p>
          <a:p>
            <a:r>
              <a:rPr lang="es-ES" dirty="0" smtClean="0"/>
              <a:t>metéis…!</a:t>
            </a:r>
          </a:p>
          <a:p>
            <a:r>
              <a:rPr lang="es-ES" dirty="0" smtClean="0"/>
              <a:t>C: ¡Vale, tomo nota! Uno con jacuzzi, canales internacionales…</a:t>
            </a:r>
          </a:p>
          <a:p>
            <a:r>
              <a:rPr lang="es-ES" dirty="0" smtClean="0"/>
              <a:t>B: ¡Oye, y ___________________ de canales internacionales, echan hoy una peli en el canal inglés que es buenísima…</a:t>
            </a:r>
            <a:endParaRPr lang="es-ES" dirty="0"/>
          </a:p>
        </p:txBody>
      </p:sp>
      <p:sp>
        <p:nvSpPr>
          <p:cNvPr id="6" name="5 CuadroTexto"/>
          <p:cNvSpPr txBox="1"/>
          <p:nvPr/>
        </p:nvSpPr>
        <p:spPr>
          <a:xfrm>
            <a:off x="3357554" y="1857364"/>
            <a:ext cx="2308004" cy="369332"/>
          </a:xfrm>
          <a:prstGeom prst="rect">
            <a:avLst/>
          </a:prstGeom>
          <a:noFill/>
        </p:spPr>
        <p:txBody>
          <a:bodyPr wrap="none" rtlCol="0">
            <a:spAutoFit/>
          </a:bodyPr>
          <a:lstStyle/>
          <a:p>
            <a:r>
              <a:rPr lang="es-ES" dirty="0" smtClean="0">
                <a:solidFill>
                  <a:srgbClr val="FF0000"/>
                </a:solidFill>
              </a:rPr>
              <a:t>aún con esas/con todo</a:t>
            </a:r>
            <a:endParaRPr lang="es-ES" dirty="0">
              <a:solidFill>
                <a:srgbClr val="FF0000"/>
              </a:solidFill>
            </a:endParaRPr>
          </a:p>
        </p:txBody>
      </p:sp>
      <p:sp>
        <p:nvSpPr>
          <p:cNvPr id="7" name="6 CuadroTexto"/>
          <p:cNvSpPr txBox="1"/>
          <p:nvPr/>
        </p:nvSpPr>
        <p:spPr>
          <a:xfrm>
            <a:off x="3000364" y="2428868"/>
            <a:ext cx="1088760" cy="369332"/>
          </a:xfrm>
          <a:prstGeom prst="rect">
            <a:avLst/>
          </a:prstGeom>
          <a:noFill/>
        </p:spPr>
        <p:txBody>
          <a:bodyPr wrap="none" rtlCol="0">
            <a:spAutoFit/>
          </a:bodyPr>
          <a:lstStyle/>
          <a:p>
            <a:r>
              <a:rPr lang="es-ES" dirty="0" smtClean="0">
                <a:solidFill>
                  <a:srgbClr val="FF0000"/>
                </a:solidFill>
              </a:rPr>
              <a:t>Y eso que</a:t>
            </a:r>
            <a:endParaRPr lang="es-ES" dirty="0">
              <a:solidFill>
                <a:srgbClr val="FF0000"/>
              </a:solidFill>
            </a:endParaRPr>
          </a:p>
        </p:txBody>
      </p:sp>
      <p:sp>
        <p:nvSpPr>
          <p:cNvPr id="8" name="7 CuadroTexto"/>
          <p:cNvSpPr txBox="1"/>
          <p:nvPr/>
        </p:nvSpPr>
        <p:spPr>
          <a:xfrm>
            <a:off x="4429124" y="3214686"/>
            <a:ext cx="1164101" cy="369332"/>
          </a:xfrm>
          <a:prstGeom prst="rect">
            <a:avLst/>
          </a:prstGeom>
          <a:noFill/>
        </p:spPr>
        <p:txBody>
          <a:bodyPr wrap="none" rtlCol="0">
            <a:spAutoFit/>
          </a:bodyPr>
          <a:lstStyle/>
          <a:p>
            <a:r>
              <a:rPr lang="es-ES" dirty="0" smtClean="0">
                <a:solidFill>
                  <a:srgbClr val="FF0000"/>
                </a:solidFill>
              </a:rPr>
              <a:t>¡Y eso que</a:t>
            </a:r>
            <a:endParaRPr lang="es-ES" dirty="0">
              <a:solidFill>
                <a:srgbClr val="FF0000"/>
              </a:solidFill>
            </a:endParaRPr>
          </a:p>
        </p:txBody>
      </p:sp>
      <p:sp>
        <p:nvSpPr>
          <p:cNvPr id="9" name="8 CuadroTexto"/>
          <p:cNvSpPr txBox="1"/>
          <p:nvPr/>
        </p:nvSpPr>
        <p:spPr>
          <a:xfrm>
            <a:off x="785786" y="3286124"/>
            <a:ext cx="1646733" cy="369332"/>
          </a:xfrm>
          <a:prstGeom prst="rect">
            <a:avLst/>
          </a:prstGeom>
          <a:noFill/>
        </p:spPr>
        <p:txBody>
          <a:bodyPr wrap="none" rtlCol="0">
            <a:spAutoFit/>
          </a:bodyPr>
          <a:lstStyle/>
          <a:p>
            <a:r>
              <a:rPr lang="es-ES" dirty="0" smtClean="0">
                <a:solidFill>
                  <a:srgbClr val="FF0000"/>
                </a:solidFill>
              </a:rPr>
              <a:t>(pero) con todo</a:t>
            </a:r>
            <a:endParaRPr lang="es-ES" dirty="0">
              <a:solidFill>
                <a:srgbClr val="FF0000"/>
              </a:solidFill>
            </a:endParaRPr>
          </a:p>
        </p:txBody>
      </p:sp>
      <p:sp>
        <p:nvSpPr>
          <p:cNvPr id="10" name="9 CuadroTexto"/>
          <p:cNvSpPr txBox="1"/>
          <p:nvPr/>
        </p:nvSpPr>
        <p:spPr>
          <a:xfrm>
            <a:off x="2071670" y="3571876"/>
            <a:ext cx="1428760" cy="369332"/>
          </a:xfrm>
          <a:prstGeom prst="rect">
            <a:avLst/>
          </a:prstGeom>
          <a:noFill/>
        </p:spPr>
        <p:txBody>
          <a:bodyPr wrap="square" rtlCol="0">
            <a:spAutoFit/>
          </a:bodyPr>
          <a:lstStyle/>
          <a:p>
            <a:r>
              <a:rPr lang="es-ES" dirty="0" smtClean="0">
                <a:solidFill>
                  <a:srgbClr val="FF0000"/>
                </a:solidFill>
              </a:rPr>
              <a:t>Por fin/Al fin</a:t>
            </a:r>
            <a:endParaRPr lang="es-ES" dirty="0">
              <a:solidFill>
                <a:srgbClr val="FF0000"/>
              </a:solidFill>
            </a:endParaRPr>
          </a:p>
        </p:txBody>
      </p:sp>
      <p:sp>
        <p:nvSpPr>
          <p:cNvPr id="11" name="10 CuadroTexto"/>
          <p:cNvSpPr txBox="1"/>
          <p:nvPr/>
        </p:nvSpPr>
        <p:spPr>
          <a:xfrm>
            <a:off x="2428860" y="4357694"/>
            <a:ext cx="704039" cy="369332"/>
          </a:xfrm>
          <a:prstGeom prst="rect">
            <a:avLst/>
          </a:prstGeom>
          <a:noFill/>
        </p:spPr>
        <p:txBody>
          <a:bodyPr wrap="none" rtlCol="0">
            <a:spAutoFit/>
          </a:bodyPr>
          <a:lstStyle/>
          <a:p>
            <a:r>
              <a:rPr lang="es-ES" dirty="0" smtClean="0">
                <a:solidFill>
                  <a:srgbClr val="FF0000"/>
                </a:solidFill>
              </a:rPr>
              <a:t>Eso sí</a:t>
            </a:r>
            <a:endParaRPr lang="es-ES" dirty="0">
              <a:solidFill>
                <a:srgbClr val="FF0000"/>
              </a:solidFill>
            </a:endParaRPr>
          </a:p>
        </p:txBody>
      </p:sp>
      <p:sp>
        <p:nvSpPr>
          <p:cNvPr id="14" name="13 CuadroTexto"/>
          <p:cNvSpPr txBox="1"/>
          <p:nvPr/>
        </p:nvSpPr>
        <p:spPr>
          <a:xfrm>
            <a:off x="1785918" y="1071546"/>
            <a:ext cx="809837" cy="369332"/>
          </a:xfrm>
          <a:prstGeom prst="rect">
            <a:avLst/>
          </a:prstGeom>
          <a:noFill/>
        </p:spPr>
        <p:txBody>
          <a:bodyPr wrap="none" rtlCol="0">
            <a:spAutoFit/>
          </a:bodyPr>
          <a:lstStyle/>
          <a:p>
            <a:r>
              <a:rPr lang="es-ES" dirty="0" smtClean="0">
                <a:solidFill>
                  <a:srgbClr val="FF0000"/>
                </a:solidFill>
              </a:rPr>
              <a:t>al final</a:t>
            </a:r>
            <a:endParaRPr lang="es-ES" dirty="0">
              <a:solidFill>
                <a:srgbClr val="FF0000"/>
              </a:solidFill>
            </a:endParaRPr>
          </a:p>
        </p:txBody>
      </p:sp>
      <p:sp>
        <p:nvSpPr>
          <p:cNvPr id="15" name="14 CuadroTexto"/>
          <p:cNvSpPr txBox="1"/>
          <p:nvPr/>
        </p:nvSpPr>
        <p:spPr>
          <a:xfrm>
            <a:off x="2143108" y="1357298"/>
            <a:ext cx="3145413" cy="369332"/>
          </a:xfrm>
          <a:prstGeom prst="rect">
            <a:avLst/>
          </a:prstGeom>
          <a:noFill/>
        </p:spPr>
        <p:txBody>
          <a:bodyPr wrap="none" rtlCol="0">
            <a:spAutoFit/>
          </a:bodyPr>
          <a:lstStyle/>
          <a:p>
            <a:r>
              <a:rPr lang="es-ES" dirty="0" smtClean="0">
                <a:solidFill>
                  <a:srgbClr val="FF0000"/>
                </a:solidFill>
              </a:rPr>
              <a:t>o mejor dicho/digo/ o más bien</a:t>
            </a:r>
            <a:endParaRPr lang="es-ES" dirty="0">
              <a:solidFill>
                <a:srgbClr val="FF0000"/>
              </a:solidFill>
            </a:endParaRPr>
          </a:p>
        </p:txBody>
      </p:sp>
      <p:sp>
        <p:nvSpPr>
          <p:cNvPr id="16" name="15 CuadroTexto"/>
          <p:cNvSpPr txBox="1"/>
          <p:nvPr/>
        </p:nvSpPr>
        <p:spPr>
          <a:xfrm>
            <a:off x="1285852" y="5143512"/>
            <a:ext cx="2325765" cy="369332"/>
          </a:xfrm>
          <a:prstGeom prst="rect">
            <a:avLst/>
          </a:prstGeom>
          <a:noFill/>
        </p:spPr>
        <p:txBody>
          <a:bodyPr wrap="none" rtlCol="0">
            <a:spAutoFit/>
          </a:bodyPr>
          <a:lstStyle/>
          <a:p>
            <a:r>
              <a:rPr lang="es-ES" dirty="0" smtClean="0">
                <a:solidFill>
                  <a:srgbClr val="FF0000"/>
                </a:solidFill>
              </a:rPr>
              <a:t>hablando /a propósito </a:t>
            </a:r>
            <a:endParaRPr lang="es-ES" dirty="0">
              <a:solidFill>
                <a:srgbClr val="FF0000"/>
              </a:solidFill>
            </a:endParaRPr>
          </a:p>
        </p:txBody>
      </p:sp>
      <p:sp>
        <p:nvSpPr>
          <p:cNvPr id="17" name="16 CuadroTexto"/>
          <p:cNvSpPr txBox="1"/>
          <p:nvPr/>
        </p:nvSpPr>
        <p:spPr>
          <a:xfrm>
            <a:off x="714348" y="3000372"/>
            <a:ext cx="3623941" cy="369332"/>
          </a:xfrm>
          <a:prstGeom prst="rect">
            <a:avLst/>
          </a:prstGeom>
          <a:noFill/>
        </p:spPr>
        <p:txBody>
          <a:bodyPr wrap="none" rtlCol="0">
            <a:spAutoFit/>
          </a:bodyPr>
          <a:lstStyle/>
          <a:p>
            <a:r>
              <a:rPr lang="es-ES" dirty="0" smtClean="0">
                <a:solidFill>
                  <a:srgbClr val="FF0000"/>
                </a:solidFill>
              </a:rPr>
              <a:t>O sea/En otras palabras/En fin/Total,</a:t>
            </a:r>
            <a:endParaRPr lang="es-E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4"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sp>
        <p:nvSpPr>
          <p:cNvPr id="3" name="2 Marcador de contenido"/>
          <p:cNvSpPr>
            <a:spLocks noGrp="1"/>
          </p:cNvSpPr>
          <p:nvPr>
            <p:ph idx="1"/>
          </p:nvPr>
        </p:nvSpPr>
        <p:spPr>
          <a:xfrm>
            <a:off x="428596" y="1214422"/>
            <a:ext cx="8229600" cy="5357850"/>
          </a:xfrm>
        </p:spPr>
        <p:txBody>
          <a:bodyPr>
            <a:normAutofit/>
          </a:bodyPr>
          <a:lstStyle/>
          <a:p>
            <a:pPr>
              <a:spcBef>
                <a:spcPts val="0"/>
              </a:spcBef>
              <a:buNone/>
            </a:pPr>
            <a:r>
              <a:rPr lang="es-ES" sz="4000" dirty="0" smtClean="0">
                <a:solidFill>
                  <a:srgbClr val="FF6600"/>
                </a:solidFill>
              </a:rPr>
              <a:t>Conectores en el registro informal</a:t>
            </a:r>
          </a:p>
          <a:p>
            <a:pPr marL="0" indent="0" algn="just">
              <a:spcBef>
                <a:spcPts val="0"/>
              </a:spcBef>
              <a:buNone/>
            </a:pPr>
            <a:r>
              <a:rPr lang="es-ES" sz="2000" dirty="0" smtClean="0"/>
              <a:t>Tanto en el discurso oral como en el escrito, es necesario utilizar  conectores que ayuden al interlocutor a comprender la relación entre las ideas que se exponen y a reconstruir la estructura global del texto. Existen nexos que pueden usarse tanto en el registro formal como en el informal.</a:t>
            </a:r>
          </a:p>
          <a:p>
            <a:pPr marL="0" indent="0" algn="just">
              <a:spcBef>
                <a:spcPts val="0"/>
              </a:spcBef>
              <a:buNone/>
            </a:pPr>
            <a:endParaRPr lang="es-ES" sz="2000" dirty="0" smtClean="0"/>
          </a:p>
          <a:p>
            <a:pPr marL="0" indent="0" algn="just">
              <a:spcBef>
                <a:spcPts val="0"/>
              </a:spcBef>
              <a:buNone/>
            </a:pPr>
            <a:endParaRPr lang="es-ES" sz="2000" dirty="0" smtClean="0"/>
          </a:p>
          <a:p>
            <a:pPr marL="0" indent="0" algn="just">
              <a:spcBef>
                <a:spcPts val="0"/>
              </a:spcBef>
              <a:buNone/>
            </a:pPr>
            <a:endParaRPr lang="es-ES" sz="2000" dirty="0" smtClean="0"/>
          </a:p>
          <a:p>
            <a:pPr marL="0" indent="0" algn="just">
              <a:spcBef>
                <a:spcPts val="0"/>
              </a:spcBef>
              <a:buNone/>
            </a:pPr>
            <a:endParaRPr lang="es-ES" sz="2000" dirty="0" smtClean="0"/>
          </a:p>
          <a:p>
            <a:pPr marL="0" indent="0" algn="just">
              <a:spcBef>
                <a:spcPts val="0"/>
              </a:spcBef>
              <a:buNone/>
            </a:pPr>
            <a:endParaRPr lang="es-ES" sz="2000" dirty="0" smtClean="0"/>
          </a:p>
          <a:p>
            <a:pPr marL="0" indent="0" algn="just">
              <a:spcBef>
                <a:spcPts val="0"/>
              </a:spcBef>
              <a:buNone/>
            </a:pPr>
            <a:endParaRPr lang="es-ES" sz="2000" dirty="0" smtClean="0"/>
          </a:p>
          <a:p>
            <a:pPr marL="0" indent="0" algn="just">
              <a:spcBef>
                <a:spcPts val="0"/>
              </a:spcBef>
              <a:buNone/>
            </a:pPr>
            <a:endParaRPr lang="es-ES" sz="2000" dirty="0" smtClean="0"/>
          </a:p>
          <a:p>
            <a:pPr marL="0" indent="0" algn="just">
              <a:spcBef>
                <a:spcPts val="0"/>
              </a:spcBef>
              <a:buNone/>
            </a:pPr>
            <a:endParaRPr lang="es-ES" sz="2400" dirty="0" smtClean="0"/>
          </a:p>
          <a:p>
            <a:pPr marL="0" indent="0" algn="just">
              <a:spcBef>
                <a:spcPts val="0"/>
              </a:spcBef>
              <a:buNone/>
            </a:pPr>
            <a:endParaRPr lang="es-ES" sz="2400" dirty="0" smtClean="0"/>
          </a:p>
          <a:p>
            <a:pPr marL="0" indent="0" algn="just">
              <a:spcBef>
                <a:spcPts val="0"/>
              </a:spcBef>
              <a:buNone/>
            </a:pPr>
            <a:endParaRPr lang="es-ES" sz="2400" dirty="0" smtClean="0"/>
          </a:p>
          <a:p>
            <a:pPr marL="0" indent="0" algn="just">
              <a:spcBef>
                <a:spcPts val="0"/>
              </a:spcBef>
              <a:buNone/>
            </a:pPr>
            <a:endParaRPr lang="es-ES" sz="2400" dirty="0" smtClean="0"/>
          </a:p>
          <a:p>
            <a:pPr marL="0" indent="0" algn="just">
              <a:spcBef>
                <a:spcPts val="0"/>
              </a:spcBef>
              <a:buNone/>
            </a:pPr>
            <a:endParaRPr lang="es-ES" sz="2400" dirty="0" smtClean="0"/>
          </a:p>
          <a:p>
            <a:pPr>
              <a:spcBef>
                <a:spcPts val="0"/>
              </a:spcBef>
              <a:buNone/>
            </a:pPr>
            <a:endParaRPr lang="es-ES" dirty="0" smtClean="0"/>
          </a:p>
          <a:p>
            <a:pPr>
              <a:spcBef>
                <a:spcPts val="0"/>
              </a:spcBef>
              <a:buNone/>
            </a:pPr>
            <a:endParaRPr lang="es-ES" dirty="0"/>
          </a:p>
        </p:txBody>
      </p:sp>
      <p:pic>
        <p:nvPicPr>
          <p:cNvPr id="4" name="Picture 2"/>
          <p:cNvPicPr>
            <a:picLocks noChangeAspect="1" noChangeArrowheads="1"/>
          </p:cNvPicPr>
          <p:nvPr/>
        </p:nvPicPr>
        <p:blipFill>
          <a:blip r:embed="rId2"/>
          <a:srcRect/>
          <a:stretch>
            <a:fillRect/>
          </a:stretch>
        </p:blipFill>
        <p:spPr bwMode="auto">
          <a:xfrm>
            <a:off x="7429520" y="140677"/>
            <a:ext cx="1581034" cy="1359488"/>
          </a:xfrm>
          <a:prstGeom prst="rect">
            <a:avLst/>
          </a:prstGeom>
          <a:noFill/>
          <a:ln w="9525">
            <a:noFill/>
            <a:miter lim="800000"/>
            <a:headEnd/>
            <a:tailEnd/>
          </a:ln>
          <a:effectLst/>
        </p:spPr>
      </p:pic>
      <p:sp>
        <p:nvSpPr>
          <p:cNvPr id="27" name="26 Rectángulo"/>
          <p:cNvSpPr/>
          <p:nvPr/>
        </p:nvSpPr>
        <p:spPr>
          <a:xfrm>
            <a:off x="464299" y="3286124"/>
            <a:ext cx="8215370" cy="500066"/>
          </a:xfrm>
          <a:prstGeom prst="rect">
            <a:avLst/>
          </a:prstGeom>
          <a:solidFill>
            <a:srgbClr val="FF9933"/>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rgbClr val="C00000"/>
                </a:solidFill>
              </a:rPr>
              <a:t>Aunque</a:t>
            </a:r>
            <a:r>
              <a:rPr lang="es-ES" dirty="0" smtClean="0">
                <a:solidFill>
                  <a:srgbClr val="FF3300"/>
                </a:solidFill>
              </a:rPr>
              <a:t> </a:t>
            </a:r>
            <a:r>
              <a:rPr lang="es-ES" dirty="0" smtClean="0">
                <a:solidFill>
                  <a:schemeClr val="tx1"/>
                </a:solidFill>
              </a:rPr>
              <a:t>algunos nexos son más propios del registro informal, hay nexos que pueden usarse en ambos .</a:t>
            </a:r>
            <a:endParaRPr lang="es-ES" dirty="0">
              <a:solidFill>
                <a:schemeClr val="tx1"/>
              </a:solidFill>
            </a:endParaRPr>
          </a:p>
        </p:txBody>
      </p:sp>
      <p:sp>
        <p:nvSpPr>
          <p:cNvPr id="28" name="27 Rectángulo"/>
          <p:cNvSpPr/>
          <p:nvPr/>
        </p:nvSpPr>
        <p:spPr>
          <a:xfrm>
            <a:off x="500034" y="3929066"/>
            <a:ext cx="8215370" cy="500066"/>
          </a:xfrm>
          <a:prstGeom prst="rect">
            <a:avLst/>
          </a:prstGeom>
          <a:solidFill>
            <a:srgbClr val="FF9933"/>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Todos los países han tenido épocas de mucha emigración, </a:t>
            </a:r>
            <a:r>
              <a:rPr lang="es-ES" dirty="0" smtClean="0">
                <a:solidFill>
                  <a:srgbClr val="C00000"/>
                </a:solidFill>
              </a:rPr>
              <a:t>pero</a:t>
            </a:r>
            <a:r>
              <a:rPr lang="es-ES" dirty="0" smtClean="0">
                <a:solidFill>
                  <a:schemeClr val="tx1"/>
                </a:solidFill>
              </a:rPr>
              <a:t> no todos son  acogedores  con los inmigrantes.</a:t>
            </a:r>
            <a:endParaRPr lang="es-ES" dirty="0">
              <a:solidFill>
                <a:schemeClr val="tx1"/>
              </a:solidFill>
            </a:endParaRPr>
          </a:p>
        </p:txBody>
      </p:sp>
      <p:sp>
        <p:nvSpPr>
          <p:cNvPr id="29" name="28 Rectángulo"/>
          <p:cNvSpPr/>
          <p:nvPr/>
        </p:nvSpPr>
        <p:spPr>
          <a:xfrm>
            <a:off x="500034" y="4572008"/>
            <a:ext cx="8215338" cy="500066"/>
          </a:xfrm>
          <a:prstGeom prst="rect">
            <a:avLst/>
          </a:prstGeom>
          <a:solidFill>
            <a:srgbClr val="FF9933"/>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El choque cultural te ayuda a abrir tu mente. </a:t>
            </a:r>
            <a:r>
              <a:rPr lang="es-ES" dirty="0" smtClean="0">
                <a:solidFill>
                  <a:srgbClr val="C00000"/>
                </a:solidFill>
              </a:rPr>
              <a:t>Además</a:t>
            </a:r>
            <a:r>
              <a:rPr lang="es-ES" dirty="0" smtClean="0">
                <a:solidFill>
                  <a:schemeClr val="tx1"/>
                </a:solidFill>
              </a:rPr>
              <a:t>, a través de él puedes llegar a conocerte mejor a ti mismo. </a:t>
            </a:r>
            <a:endParaRPr lang="es-ES" dirty="0">
              <a:solidFill>
                <a:schemeClr val="tx1"/>
              </a:solidFill>
            </a:endParaRPr>
          </a:p>
        </p:txBody>
      </p:sp>
      <p:sp>
        <p:nvSpPr>
          <p:cNvPr id="30" name="29 Rectángulo"/>
          <p:cNvSpPr/>
          <p:nvPr/>
        </p:nvSpPr>
        <p:spPr>
          <a:xfrm>
            <a:off x="500034" y="5643578"/>
            <a:ext cx="8215370" cy="500066"/>
          </a:xfrm>
          <a:prstGeom prst="rect">
            <a:avLst/>
          </a:prstGeom>
          <a:solidFill>
            <a:srgbClr val="FF9933"/>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Su negocio familiar entró en quiebra y, </a:t>
            </a:r>
            <a:r>
              <a:rPr lang="es-ES" dirty="0" smtClean="0">
                <a:solidFill>
                  <a:srgbClr val="C00000"/>
                </a:solidFill>
              </a:rPr>
              <a:t>por consiguiente</a:t>
            </a:r>
            <a:r>
              <a:rPr lang="es-ES" dirty="0" smtClean="0">
                <a:solidFill>
                  <a:schemeClr val="tx1"/>
                </a:solidFill>
              </a:rPr>
              <a:t>, se vio obligado a emigrar.</a:t>
            </a:r>
            <a:endParaRPr lang="es-ES" dirty="0">
              <a:solidFill>
                <a:schemeClr val="tx1"/>
              </a:solidFill>
            </a:endParaRPr>
          </a:p>
        </p:txBody>
      </p:sp>
      <p:sp>
        <p:nvSpPr>
          <p:cNvPr id="31" name="30 Rectángulo redondeado"/>
          <p:cNvSpPr/>
          <p:nvPr/>
        </p:nvSpPr>
        <p:spPr>
          <a:xfrm>
            <a:off x="7358082" y="6286520"/>
            <a:ext cx="1357322" cy="357190"/>
          </a:xfrm>
          <a:prstGeom prst="roundRect">
            <a:avLst/>
          </a:prstGeom>
          <a:solidFill>
            <a:schemeClr val="bg2">
              <a:lumMod val="40000"/>
              <a:lumOff val="60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rgbClr val="FF3300"/>
                </a:solidFill>
              </a:rPr>
              <a:t>Formal</a:t>
            </a:r>
          </a:p>
        </p:txBody>
      </p:sp>
      <p:sp>
        <p:nvSpPr>
          <p:cNvPr id="32" name="31 Flecha abajo"/>
          <p:cNvSpPr/>
          <p:nvPr/>
        </p:nvSpPr>
        <p:spPr>
          <a:xfrm>
            <a:off x="7786710" y="6072206"/>
            <a:ext cx="484632" cy="285752"/>
          </a:xfrm>
          <a:prstGeom prst="downArrow">
            <a:avLst/>
          </a:prstGeom>
          <a:solidFill>
            <a:srgbClr val="FF330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CuadroTexto"/>
          <p:cNvSpPr txBox="1"/>
          <p:nvPr/>
        </p:nvSpPr>
        <p:spPr>
          <a:xfrm>
            <a:off x="285720" y="5143512"/>
            <a:ext cx="8572528" cy="400110"/>
          </a:xfrm>
          <a:prstGeom prst="rect">
            <a:avLst/>
          </a:prstGeom>
          <a:noFill/>
        </p:spPr>
        <p:txBody>
          <a:bodyPr wrap="square" rtlCol="0">
            <a:spAutoFit/>
          </a:bodyPr>
          <a:lstStyle/>
          <a:p>
            <a:r>
              <a:rPr lang="es-ES" sz="2000" dirty="0" smtClean="0"/>
              <a:t>Ahora bien, existen nexos que son propios del registro formal, o del informal.</a:t>
            </a:r>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animBg="1"/>
      <p:bldP spid="32" grpId="0" animBg="1"/>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0"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16" name="15 Rectángulo"/>
          <p:cNvSpPr/>
          <p:nvPr/>
        </p:nvSpPr>
        <p:spPr>
          <a:xfrm>
            <a:off x="428596" y="1857364"/>
            <a:ext cx="6215106" cy="50006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rgbClr val="C00000"/>
                </a:solidFill>
              </a:rPr>
              <a:t>A pesar de que </a:t>
            </a:r>
            <a:r>
              <a:rPr lang="es-ES" dirty="0" smtClean="0">
                <a:solidFill>
                  <a:schemeClr val="tx1"/>
                </a:solidFill>
              </a:rPr>
              <a:t>existen nexos que se usan en ambos, también hay nexos propios del registro formal  o informal. </a:t>
            </a:r>
            <a:endParaRPr lang="es-ES" dirty="0">
              <a:solidFill>
                <a:schemeClr val="tx1"/>
              </a:solidFill>
            </a:endParaRPr>
          </a:p>
        </p:txBody>
      </p:sp>
      <p:sp>
        <p:nvSpPr>
          <p:cNvPr id="18" name="17 Rectángulo"/>
          <p:cNvSpPr/>
          <p:nvPr/>
        </p:nvSpPr>
        <p:spPr>
          <a:xfrm>
            <a:off x="928662" y="2500306"/>
            <a:ext cx="6215106" cy="50006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Existen nexos que se usan en ambos registros. </a:t>
            </a:r>
            <a:r>
              <a:rPr lang="es-ES" dirty="0" smtClean="0">
                <a:solidFill>
                  <a:srgbClr val="C00000"/>
                </a:solidFill>
              </a:rPr>
              <a:t>¡Eso sí! </a:t>
            </a:r>
            <a:r>
              <a:rPr lang="es-ES" dirty="0" smtClean="0">
                <a:solidFill>
                  <a:schemeClr val="tx1"/>
                </a:solidFill>
              </a:rPr>
              <a:t>También hay nexos más propios del registro formal o  informal.</a:t>
            </a:r>
            <a:endParaRPr lang="es-ES" dirty="0">
              <a:solidFill>
                <a:schemeClr val="tx1"/>
              </a:solidFill>
            </a:endParaRPr>
          </a:p>
        </p:txBody>
      </p:sp>
      <p:sp>
        <p:nvSpPr>
          <p:cNvPr id="19" name="18 Rectángulo redondeado"/>
          <p:cNvSpPr/>
          <p:nvPr/>
        </p:nvSpPr>
        <p:spPr>
          <a:xfrm>
            <a:off x="7072330" y="1857364"/>
            <a:ext cx="1357322" cy="485772"/>
          </a:xfrm>
          <a:prstGeom prst="roundRect">
            <a:avLst/>
          </a:prstGeom>
          <a:solidFill>
            <a:schemeClr val="bg2">
              <a:lumMod val="40000"/>
              <a:lumOff val="60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rgbClr val="FF3300"/>
                </a:solidFill>
              </a:rPr>
              <a:t>Formal</a:t>
            </a:r>
          </a:p>
        </p:txBody>
      </p:sp>
      <p:sp>
        <p:nvSpPr>
          <p:cNvPr id="21" name="20 Rectángulo redondeado"/>
          <p:cNvSpPr/>
          <p:nvPr/>
        </p:nvSpPr>
        <p:spPr>
          <a:xfrm>
            <a:off x="7286644" y="2500306"/>
            <a:ext cx="1357322" cy="485772"/>
          </a:xfrm>
          <a:prstGeom prst="roundRect">
            <a:avLst/>
          </a:prstGeom>
          <a:solidFill>
            <a:schemeClr val="bg2">
              <a:lumMod val="40000"/>
              <a:lumOff val="60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rgbClr val="FF3300"/>
                </a:solidFill>
              </a:rPr>
              <a:t>Informal</a:t>
            </a:r>
          </a:p>
        </p:txBody>
      </p:sp>
      <p:sp>
        <p:nvSpPr>
          <p:cNvPr id="23" name="22 CuadroTexto"/>
          <p:cNvSpPr txBox="1"/>
          <p:nvPr/>
        </p:nvSpPr>
        <p:spPr>
          <a:xfrm>
            <a:off x="428596" y="3143248"/>
            <a:ext cx="7929618" cy="3508653"/>
          </a:xfrm>
          <a:prstGeom prst="rect">
            <a:avLst/>
          </a:prstGeom>
          <a:noFill/>
        </p:spPr>
        <p:txBody>
          <a:bodyPr wrap="square" rtlCol="0">
            <a:spAutoFit/>
          </a:bodyPr>
          <a:lstStyle/>
          <a:p>
            <a:pPr algn="just"/>
            <a:r>
              <a:rPr lang="es-ES" dirty="0" smtClean="0"/>
              <a:t>Obsérvese que la información en ambas oraciones es la misma. Pero </a:t>
            </a:r>
            <a:r>
              <a:rPr lang="es-ES" b="1" dirty="0" smtClean="0"/>
              <a:t>la carga emocional</a:t>
            </a:r>
            <a:r>
              <a:rPr lang="es-ES" dirty="0" smtClean="0"/>
              <a:t> es mucho mayor en esta última, lo que viene dado por la elección de este nexo, que requiere una entonación independiente  de la oración que encabeza (y por eso aparece entre signos de exclamación). Y esto, a su vez, requiere un cambio en el orden de la frase, porque </a:t>
            </a:r>
            <a:r>
              <a:rPr lang="es-ES" i="1" dirty="0" smtClean="0"/>
              <a:t>¡Eso sí! </a:t>
            </a:r>
            <a:r>
              <a:rPr lang="es-ES" dirty="0" smtClean="0"/>
              <a:t>va delante de la información que resulta más novedosa, sobre la que recae el énfasis emocional.</a:t>
            </a:r>
          </a:p>
          <a:p>
            <a:pPr algn="just"/>
            <a:endParaRPr lang="es-ES" dirty="0" smtClean="0"/>
          </a:p>
          <a:p>
            <a:pPr algn="just">
              <a:buFont typeface="Arial" pitchFamily="34" charset="0"/>
              <a:buChar char="•"/>
            </a:pPr>
            <a:r>
              <a:rPr lang="es-ES" sz="1600" dirty="0" smtClean="0"/>
              <a:t> El lenguaje formal a menudo busca la neutralidad emocional: esta aparenta más objetividad y, por tanto, veracidad.</a:t>
            </a:r>
          </a:p>
          <a:p>
            <a:pPr algn="just">
              <a:buFont typeface="Arial" pitchFamily="34" charset="0"/>
              <a:buChar char="•"/>
            </a:pPr>
            <a:r>
              <a:rPr lang="es-ES" sz="1600" dirty="0" smtClean="0"/>
              <a:t> El lenguaje informal a menudo busca la expresividad. El hablante necesita no solo trasmitir información, sino trasmitir cómo se siente con respecto a esa información. </a:t>
            </a:r>
          </a:p>
          <a:p>
            <a:pPr algn="just">
              <a:buFont typeface="Arial" pitchFamily="34" charset="0"/>
              <a:buChar char="•"/>
            </a:pPr>
            <a:r>
              <a:rPr lang="es-ES" sz="1600" dirty="0" smtClean="0"/>
              <a:t> Ambos registros son, por lo tanto, igualmente necesarios, dependiendo de la situación en la que se establece la comunicación.</a:t>
            </a:r>
          </a:p>
        </p:txBody>
      </p:sp>
      <p:sp>
        <p:nvSpPr>
          <p:cNvPr id="26" name="25 CuadroTexto"/>
          <p:cNvSpPr txBox="1"/>
          <p:nvPr/>
        </p:nvSpPr>
        <p:spPr>
          <a:xfrm>
            <a:off x="500034" y="1142984"/>
            <a:ext cx="6786610" cy="646331"/>
          </a:xfrm>
          <a:prstGeom prst="rect">
            <a:avLst/>
          </a:prstGeom>
          <a:noFill/>
        </p:spPr>
        <p:txBody>
          <a:bodyPr wrap="square" rtlCol="0">
            <a:spAutoFit/>
          </a:bodyPr>
          <a:lstStyle/>
          <a:p>
            <a:r>
              <a:rPr lang="es-ES" dirty="0" smtClean="0"/>
              <a:t>En esta unidad vamos a practicar con algunos de los conectores que se </a:t>
            </a:r>
          </a:p>
          <a:p>
            <a:r>
              <a:rPr lang="es-ES" dirty="0" smtClean="0"/>
              <a:t>usan en la lengua informal.</a:t>
            </a:r>
            <a:endParaRPr lang="es-ES" dirty="0"/>
          </a:p>
        </p:txBody>
      </p:sp>
      <p:sp>
        <p:nvSpPr>
          <p:cNvPr id="11" name="10 Flecha abajo"/>
          <p:cNvSpPr/>
          <p:nvPr/>
        </p:nvSpPr>
        <p:spPr>
          <a:xfrm rot="16200000">
            <a:off x="6708856" y="1863648"/>
            <a:ext cx="484632" cy="472064"/>
          </a:xfrm>
          <a:prstGeom prst="downArrow">
            <a:avLst/>
          </a:prstGeom>
          <a:solidFill>
            <a:srgbClr val="FF330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Flecha abajo"/>
          <p:cNvSpPr/>
          <p:nvPr/>
        </p:nvSpPr>
        <p:spPr>
          <a:xfrm rot="16200000">
            <a:off x="6937171" y="2564027"/>
            <a:ext cx="484632" cy="357190"/>
          </a:xfrm>
          <a:prstGeom prst="downArrow">
            <a:avLst/>
          </a:prstGeom>
          <a:solidFill>
            <a:srgbClr val="FF330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P spid="21" grpId="0" animBg="1"/>
      <p:bldP spid="23" grpId="0"/>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4"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27" name="26 Rectángulo redondeado"/>
          <p:cNvSpPr/>
          <p:nvPr/>
        </p:nvSpPr>
        <p:spPr>
          <a:xfrm>
            <a:off x="6560602" y="3939691"/>
            <a:ext cx="2464232" cy="571504"/>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rgbClr val="FF3300"/>
                </a:solidFill>
              </a:rPr>
              <a:t>Aquí, </a:t>
            </a:r>
            <a:r>
              <a:rPr lang="es-ES" sz="1600" i="1" dirty="0" smtClean="0">
                <a:solidFill>
                  <a:srgbClr val="FF3300"/>
                </a:solidFill>
              </a:rPr>
              <a:t>al final, </a:t>
            </a:r>
            <a:r>
              <a:rPr lang="es-ES" sz="1600" dirty="0" smtClean="0">
                <a:solidFill>
                  <a:srgbClr val="FF3300"/>
                </a:solidFill>
              </a:rPr>
              <a:t>muestra una consecuencia o resultado</a:t>
            </a:r>
            <a:endParaRPr lang="es-ES" sz="1600" dirty="0">
              <a:solidFill>
                <a:srgbClr val="FF3300"/>
              </a:solidFill>
            </a:endParaRPr>
          </a:p>
        </p:txBody>
      </p:sp>
      <p:sp>
        <p:nvSpPr>
          <p:cNvPr id="32" name="31 Flecha derecha"/>
          <p:cNvSpPr/>
          <p:nvPr/>
        </p:nvSpPr>
        <p:spPr>
          <a:xfrm>
            <a:off x="6060536" y="3933056"/>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3" name="32 Rectángulo redondeado"/>
          <p:cNvSpPr/>
          <p:nvPr/>
        </p:nvSpPr>
        <p:spPr>
          <a:xfrm>
            <a:off x="6715140" y="4500570"/>
            <a:ext cx="2071702" cy="642941"/>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rgbClr val="FF3300"/>
                </a:solidFill>
              </a:rPr>
              <a:t>Aquí, la consecuencia </a:t>
            </a:r>
          </a:p>
          <a:p>
            <a:pPr algn="ctr"/>
            <a:r>
              <a:rPr lang="es-ES" sz="1600" dirty="0" smtClean="0">
                <a:solidFill>
                  <a:srgbClr val="FF3300"/>
                </a:solidFill>
              </a:rPr>
              <a:t>es metafórica</a:t>
            </a:r>
            <a:endParaRPr lang="es-ES" sz="1600" dirty="0">
              <a:solidFill>
                <a:srgbClr val="FF3300"/>
              </a:solidFill>
            </a:endParaRPr>
          </a:p>
        </p:txBody>
      </p:sp>
      <p:sp>
        <p:nvSpPr>
          <p:cNvPr id="34" name="33 Flecha derecha"/>
          <p:cNvSpPr/>
          <p:nvPr/>
        </p:nvSpPr>
        <p:spPr>
          <a:xfrm>
            <a:off x="6245417" y="4576917"/>
            <a:ext cx="428628"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3" name="22 CuadroTexto"/>
          <p:cNvSpPr txBox="1"/>
          <p:nvPr/>
        </p:nvSpPr>
        <p:spPr>
          <a:xfrm>
            <a:off x="494229" y="2619012"/>
            <a:ext cx="3357586" cy="523220"/>
          </a:xfrm>
          <a:prstGeom prst="rect">
            <a:avLst/>
          </a:prstGeom>
          <a:noFill/>
        </p:spPr>
        <p:txBody>
          <a:bodyPr wrap="square" rtlCol="0">
            <a:spAutoFit/>
          </a:bodyPr>
          <a:lstStyle/>
          <a:p>
            <a:pPr>
              <a:buFont typeface="Arial" pitchFamily="34" charset="0"/>
              <a:buChar char="•"/>
            </a:pPr>
            <a:r>
              <a:rPr lang="es-ES" sz="2800" dirty="0" smtClean="0"/>
              <a:t> Al final (de)</a:t>
            </a:r>
            <a:endParaRPr lang="es-ES" sz="2800" dirty="0"/>
          </a:p>
        </p:txBody>
      </p:sp>
      <p:sp>
        <p:nvSpPr>
          <p:cNvPr id="26" name="25 CuadroTexto"/>
          <p:cNvSpPr txBox="1"/>
          <p:nvPr/>
        </p:nvSpPr>
        <p:spPr>
          <a:xfrm>
            <a:off x="241745" y="3119217"/>
            <a:ext cx="6929486" cy="338554"/>
          </a:xfrm>
          <a:prstGeom prst="rect">
            <a:avLst/>
          </a:prstGeom>
          <a:solidFill>
            <a:srgbClr val="FF9933"/>
          </a:solidFill>
          <a:ln>
            <a:noFill/>
          </a:ln>
        </p:spPr>
        <p:txBody>
          <a:bodyPr wrap="square" rtlCol="0">
            <a:spAutoFit/>
          </a:bodyPr>
          <a:lstStyle/>
          <a:p>
            <a:r>
              <a:rPr lang="es-ES" sz="1600" i="1" dirty="0" smtClean="0">
                <a:solidFill>
                  <a:srgbClr val="C00000"/>
                </a:solidFill>
                <a:latin typeface="Bookman Old Style" pitchFamily="18" charset="0"/>
                <a:cs typeface="Arabic Typesetting" pitchFamily="66" charset="-78"/>
              </a:rPr>
              <a:t>Al final del </a:t>
            </a:r>
            <a:r>
              <a:rPr lang="es-ES" sz="1600" i="1" dirty="0" smtClean="0">
                <a:latin typeface="Bookman Old Style" pitchFamily="18" charset="0"/>
                <a:cs typeface="Arabic Typesetting" pitchFamily="66" charset="-78"/>
              </a:rPr>
              <a:t>camino, había un refugio en donde pudimos descansar.</a:t>
            </a:r>
          </a:p>
        </p:txBody>
      </p:sp>
      <p:sp>
        <p:nvSpPr>
          <p:cNvPr id="28" name="27 CuadroTexto"/>
          <p:cNvSpPr txBox="1"/>
          <p:nvPr/>
        </p:nvSpPr>
        <p:spPr>
          <a:xfrm>
            <a:off x="214282" y="3500438"/>
            <a:ext cx="8380629" cy="338554"/>
          </a:xfrm>
          <a:prstGeom prst="rect">
            <a:avLst/>
          </a:prstGeom>
          <a:solidFill>
            <a:srgbClr val="FF9933"/>
          </a:solidFill>
          <a:ln>
            <a:noFill/>
          </a:ln>
        </p:spPr>
        <p:txBody>
          <a:bodyPr wrap="square" rtlCol="0">
            <a:spAutoFit/>
          </a:bodyPr>
          <a:lstStyle/>
          <a:p>
            <a:r>
              <a:rPr lang="es-ES" sz="1600" i="1" dirty="0" smtClean="0">
                <a:latin typeface="Bookman Old Style" pitchFamily="18" charset="0"/>
                <a:cs typeface="Arabic Typesetting" pitchFamily="66" charset="-78"/>
              </a:rPr>
              <a:t>El recorrido por la senda era precioso y, </a:t>
            </a:r>
            <a:r>
              <a:rPr lang="es-ES" sz="1600" i="1" dirty="0" smtClean="0">
                <a:solidFill>
                  <a:srgbClr val="C00000"/>
                </a:solidFill>
                <a:latin typeface="Bookman Old Style" pitchFamily="18" charset="0"/>
                <a:cs typeface="Arabic Typesetting" pitchFamily="66" charset="-78"/>
              </a:rPr>
              <a:t>al final</a:t>
            </a:r>
            <a:r>
              <a:rPr lang="es-ES" sz="1600" i="1" dirty="0" smtClean="0">
                <a:latin typeface="Bookman Old Style" pitchFamily="18" charset="0"/>
                <a:cs typeface="Arabic Typesetting" pitchFamily="66" charset="-78"/>
              </a:rPr>
              <a:t>, había un refugio para descansar.</a:t>
            </a:r>
          </a:p>
        </p:txBody>
      </p:sp>
      <p:sp>
        <p:nvSpPr>
          <p:cNvPr id="35" name="34 CuadroTexto"/>
          <p:cNvSpPr txBox="1"/>
          <p:nvPr/>
        </p:nvSpPr>
        <p:spPr>
          <a:xfrm>
            <a:off x="211310" y="3882984"/>
            <a:ext cx="5643602"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cs typeface="Arabic Typesetting" pitchFamily="66" charset="-78"/>
              </a:rPr>
              <a:t>Se nos pinchó una rueda y, </a:t>
            </a:r>
            <a:r>
              <a:rPr lang="es-ES" sz="1600" i="1" dirty="0" smtClean="0">
                <a:solidFill>
                  <a:srgbClr val="C00000"/>
                </a:solidFill>
                <a:latin typeface="Bookman Old Style" pitchFamily="18" charset="0"/>
                <a:cs typeface="Arabic Typesetting" pitchFamily="66" charset="-78"/>
              </a:rPr>
              <a:t>al final</a:t>
            </a:r>
            <a:r>
              <a:rPr lang="es-ES" sz="1600" i="1" dirty="0" smtClean="0">
                <a:latin typeface="Bookman Old Style" pitchFamily="18" charset="0"/>
                <a:cs typeface="Arabic Typesetting" pitchFamily="66" charset="-78"/>
              </a:rPr>
              <a:t>, tuvimos que hacer el resto del trayecto a pie.</a:t>
            </a:r>
            <a:endParaRPr lang="es-ES" dirty="0"/>
          </a:p>
        </p:txBody>
      </p:sp>
      <p:sp>
        <p:nvSpPr>
          <p:cNvPr id="36" name="35 CuadroTexto"/>
          <p:cNvSpPr txBox="1"/>
          <p:nvPr/>
        </p:nvSpPr>
        <p:spPr>
          <a:xfrm>
            <a:off x="214282" y="4643446"/>
            <a:ext cx="6124338" cy="338554"/>
          </a:xfrm>
          <a:prstGeom prst="rect">
            <a:avLst/>
          </a:prstGeom>
          <a:solidFill>
            <a:schemeClr val="bg2">
              <a:lumMod val="75000"/>
              <a:alpha val="70000"/>
            </a:schemeClr>
          </a:solidFill>
          <a:ln>
            <a:noFill/>
          </a:ln>
        </p:spPr>
        <p:txBody>
          <a:bodyPr wrap="square" rtlCol="0">
            <a:spAutoFit/>
          </a:bodyPr>
          <a:lstStyle/>
          <a:p>
            <a:r>
              <a:rPr lang="es-ES" sz="1600" i="1" dirty="0" smtClean="0">
                <a:latin typeface="Bookman Old Style" pitchFamily="18" charset="0"/>
                <a:cs typeface="Arabic Typesetting" pitchFamily="66" charset="-78"/>
              </a:rPr>
              <a:t>Con tantos impedimentos, </a:t>
            </a:r>
            <a:r>
              <a:rPr lang="es-ES" sz="1600" i="1" dirty="0" smtClean="0">
                <a:solidFill>
                  <a:srgbClr val="C00000"/>
                </a:solidFill>
                <a:latin typeface="Bookman Old Style" pitchFamily="18" charset="0"/>
                <a:cs typeface="Arabic Typesetting" pitchFamily="66" charset="-78"/>
              </a:rPr>
              <a:t>al final</a:t>
            </a:r>
            <a:r>
              <a:rPr lang="es-ES" sz="1600" i="1" dirty="0" smtClean="0">
                <a:latin typeface="Bookman Old Style" pitchFamily="18" charset="0"/>
                <a:cs typeface="Arabic Typesetting" pitchFamily="66" charset="-78"/>
              </a:rPr>
              <a:t>, no voy a ir de vacaciones.</a:t>
            </a:r>
          </a:p>
        </p:txBody>
      </p:sp>
      <p:sp>
        <p:nvSpPr>
          <p:cNvPr id="37" name="36 CuadroTexto"/>
          <p:cNvSpPr txBox="1"/>
          <p:nvPr/>
        </p:nvSpPr>
        <p:spPr>
          <a:xfrm>
            <a:off x="1821636" y="1643050"/>
            <a:ext cx="5679321" cy="923330"/>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r>
              <a:rPr lang="es-ES" b="1" dirty="0" smtClean="0">
                <a:solidFill>
                  <a:srgbClr val="C00000"/>
                </a:solidFill>
              </a:rPr>
              <a:t>        Señalan el final de una acción o  situación…</a:t>
            </a:r>
          </a:p>
          <a:p>
            <a:pPr marL="268288" indent="-268288">
              <a:buFont typeface="Arial" pitchFamily="34" charset="0"/>
              <a:buChar char="•"/>
            </a:pPr>
            <a:r>
              <a:rPr lang="es-ES" dirty="0" smtClean="0"/>
              <a:t>Al final (de) (un proceso o resultado)</a:t>
            </a:r>
          </a:p>
          <a:p>
            <a:pPr marL="268288" indent="-268288">
              <a:buFont typeface="Arial" pitchFamily="34" charset="0"/>
              <a:buChar char="•"/>
            </a:pPr>
            <a:r>
              <a:rPr lang="es-ES" dirty="0" smtClean="0"/>
              <a:t>¡Por fin! / ¡Al fin! (un final esperado)</a:t>
            </a:r>
          </a:p>
        </p:txBody>
      </p:sp>
      <p:sp>
        <p:nvSpPr>
          <p:cNvPr id="38" name="37 CuadroTexto"/>
          <p:cNvSpPr txBox="1"/>
          <p:nvPr/>
        </p:nvSpPr>
        <p:spPr>
          <a:xfrm>
            <a:off x="500034" y="1142984"/>
            <a:ext cx="6357982" cy="369332"/>
          </a:xfrm>
          <a:prstGeom prst="rect">
            <a:avLst/>
          </a:prstGeom>
          <a:noFill/>
        </p:spPr>
        <p:txBody>
          <a:bodyPr wrap="square" rtlCol="0">
            <a:spAutoFit/>
          </a:bodyPr>
          <a:lstStyle/>
          <a:p>
            <a:r>
              <a:rPr lang="es-ES" dirty="0" smtClean="0"/>
              <a:t>Los nexos pueden clasificarse según su función.  </a:t>
            </a:r>
            <a:endParaRPr lang="es-ES" dirty="0"/>
          </a:p>
        </p:txBody>
      </p:sp>
      <p:sp>
        <p:nvSpPr>
          <p:cNvPr id="39" name="38 Elipse"/>
          <p:cNvSpPr/>
          <p:nvPr/>
        </p:nvSpPr>
        <p:spPr>
          <a:xfrm rot="20399635">
            <a:off x="529126" y="1662246"/>
            <a:ext cx="1870900"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rgbClr val="C00000"/>
                </a:solidFill>
              </a:rPr>
              <a:t>Marcadores de final</a:t>
            </a:r>
            <a:endParaRPr lang="es-ES" b="1" dirty="0">
              <a:solidFill>
                <a:srgbClr val="C00000"/>
              </a:solidFill>
            </a:endParaRPr>
          </a:p>
        </p:txBody>
      </p:sp>
      <p:sp>
        <p:nvSpPr>
          <p:cNvPr id="16" name="15 CuadroTexto"/>
          <p:cNvSpPr txBox="1"/>
          <p:nvPr/>
        </p:nvSpPr>
        <p:spPr>
          <a:xfrm>
            <a:off x="544315" y="5229200"/>
            <a:ext cx="2928958" cy="523220"/>
          </a:xfrm>
          <a:prstGeom prst="rect">
            <a:avLst/>
          </a:prstGeom>
          <a:noFill/>
        </p:spPr>
        <p:txBody>
          <a:bodyPr wrap="square" rtlCol="0">
            <a:spAutoFit/>
          </a:bodyPr>
          <a:lstStyle/>
          <a:p>
            <a:pPr>
              <a:buFont typeface="Arial" pitchFamily="34" charset="0"/>
              <a:buChar char="•"/>
            </a:pPr>
            <a:r>
              <a:rPr lang="es-ES" sz="2800" dirty="0" smtClean="0"/>
              <a:t> ¡Por fin!, ¡Al fin!</a:t>
            </a:r>
            <a:endParaRPr lang="es-ES" sz="2800" dirty="0"/>
          </a:p>
        </p:txBody>
      </p:sp>
      <p:sp>
        <p:nvSpPr>
          <p:cNvPr id="17" name="16 Flecha derecha"/>
          <p:cNvSpPr/>
          <p:nvPr/>
        </p:nvSpPr>
        <p:spPr>
          <a:xfrm>
            <a:off x="6517221" y="6048789"/>
            <a:ext cx="357190"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Rectángulo redondeado"/>
          <p:cNvSpPr/>
          <p:nvPr/>
        </p:nvSpPr>
        <p:spPr>
          <a:xfrm>
            <a:off x="6756867" y="5777056"/>
            <a:ext cx="2205458" cy="64294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rgbClr val="FF3300"/>
                </a:solidFill>
              </a:rPr>
              <a:t>Indican alegría  por un final esperado o por un logro propuesto</a:t>
            </a:r>
            <a:endParaRPr lang="es-ES" sz="1600" dirty="0">
              <a:solidFill>
                <a:srgbClr val="FF3300"/>
              </a:solidFill>
            </a:endParaRPr>
          </a:p>
        </p:txBody>
      </p:sp>
      <p:sp>
        <p:nvSpPr>
          <p:cNvPr id="19" name="18 Rectángulo"/>
          <p:cNvSpPr/>
          <p:nvPr/>
        </p:nvSpPr>
        <p:spPr>
          <a:xfrm>
            <a:off x="202619" y="5730239"/>
            <a:ext cx="6429420" cy="50006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tx1"/>
                </a:solidFill>
                <a:latin typeface="Bookman Old Style" pitchFamily="18" charset="0"/>
              </a:rPr>
              <a:t>Después de una caminata larguísima, ¡</a:t>
            </a:r>
            <a:r>
              <a:rPr lang="es-ES" sz="1600" i="1" dirty="0" smtClean="0">
                <a:solidFill>
                  <a:srgbClr val="C00000"/>
                </a:solidFill>
                <a:latin typeface="Bookman Old Style" pitchFamily="18" charset="0"/>
              </a:rPr>
              <a:t>por fin/al fin </a:t>
            </a:r>
            <a:r>
              <a:rPr lang="es-ES" sz="1600" i="1" dirty="0" smtClean="0">
                <a:solidFill>
                  <a:schemeClr val="tx1"/>
                </a:solidFill>
                <a:latin typeface="Bookman Old Style" pitchFamily="18" charset="0"/>
              </a:rPr>
              <a:t>llegamos!</a:t>
            </a:r>
            <a:endParaRPr lang="es-ES" sz="1600" i="1" dirty="0">
              <a:solidFill>
                <a:schemeClr val="tx1"/>
              </a:solidFill>
              <a:latin typeface="Bookman Old Style" pitchFamily="18" charset="0"/>
            </a:endParaRPr>
          </a:p>
        </p:txBody>
      </p:sp>
      <p:sp>
        <p:nvSpPr>
          <p:cNvPr id="20" name="19 CuadroTexto"/>
          <p:cNvSpPr txBox="1"/>
          <p:nvPr/>
        </p:nvSpPr>
        <p:spPr>
          <a:xfrm>
            <a:off x="201071" y="6276751"/>
            <a:ext cx="6416369" cy="338554"/>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Mira, ahí llega Ignacio. </a:t>
            </a:r>
            <a:r>
              <a:rPr lang="es-ES" sz="1600" i="1" dirty="0" smtClean="0">
                <a:solidFill>
                  <a:srgbClr val="C00000"/>
                </a:solidFill>
                <a:latin typeface="Bookman Old Style" pitchFamily="18" charset="0"/>
              </a:rPr>
              <a:t>¡Por fin!/ ¡Al fin!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2" grpId="0" animBg="1"/>
      <p:bldP spid="33" grpId="0" animBg="1"/>
      <p:bldP spid="34" grpId="0" animBg="1"/>
      <p:bldP spid="23" grpId="0"/>
      <p:bldP spid="26" grpId="0" animBg="1"/>
      <p:bldP spid="28" grpId="0" animBg="1"/>
      <p:bldP spid="35" grpId="0" animBg="1"/>
      <p:bldP spid="36" grpId="0" animBg="1"/>
      <p:bldP spid="37" grpId="0" animBg="1"/>
      <p:bldP spid="39" grpId="0" animBg="1"/>
      <p:bldP spid="16" grpId="0"/>
      <p:bldP spid="17" grpId="0" animBg="1"/>
      <p:bldP spid="18"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2"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13" name="12 CuadroTexto"/>
          <p:cNvSpPr txBox="1"/>
          <p:nvPr/>
        </p:nvSpPr>
        <p:spPr>
          <a:xfrm>
            <a:off x="535753" y="3239087"/>
            <a:ext cx="8215370" cy="830997"/>
          </a:xfrm>
          <a:prstGeom prst="rect">
            <a:avLst/>
          </a:prstGeom>
          <a:solidFill>
            <a:srgbClr val="FF9933"/>
          </a:solidFill>
          <a:ln>
            <a:noFill/>
          </a:ln>
        </p:spPr>
        <p:txBody>
          <a:bodyPr wrap="square" rtlCol="0">
            <a:spAutoFit/>
          </a:bodyPr>
          <a:lstStyle/>
          <a:p>
            <a:pPr>
              <a:buFontTx/>
              <a:buChar char="-"/>
            </a:pPr>
            <a:r>
              <a:rPr lang="es-ES" sz="1600" i="1" dirty="0" smtClean="0">
                <a:latin typeface="Bookman Old Style" pitchFamily="18" charset="0"/>
                <a:cs typeface="Arabic Typesetting" pitchFamily="66" charset="-78"/>
              </a:rPr>
              <a:t>Acabo de comer y estoy llenísimo…</a:t>
            </a:r>
          </a:p>
          <a:p>
            <a:pPr>
              <a:buFontTx/>
              <a:buChar char="-"/>
            </a:pPr>
            <a:r>
              <a:rPr lang="es-ES" sz="1600" i="1" dirty="0" smtClean="0">
                <a:latin typeface="Bookman Old Style" pitchFamily="18" charset="0"/>
                <a:cs typeface="Arabic Typesetting" pitchFamily="66" charset="-78"/>
              </a:rPr>
              <a:t> </a:t>
            </a:r>
            <a:r>
              <a:rPr lang="es-ES" sz="1600" i="1" dirty="0" smtClean="0">
                <a:solidFill>
                  <a:srgbClr val="C00000"/>
                </a:solidFill>
                <a:latin typeface="Bookman Old Style" pitchFamily="18" charset="0"/>
                <a:cs typeface="Arabic Typesetting" pitchFamily="66" charset="-78"/>
              </a:rPr>
              <a:t>Y a propósito de/Y hablando de/ Y ya que hablas de </a:t>
            </a:r>
            <a:r>
              <a:rPr lang="es-ES" sz="1600" i="1" dirty="0" smtClean="0">
                <a:latin typeface="Bookman Old Style" pitchFamily="18" charset="0"/>
                <a:cs typeface="Arabic Typesetting" pitchFamily="66" charset="-78"/>
              </a:rPr>
              <a:t>comidas, al final, ¿vienes a comer con nosotros el sábado o no? </a:t>
            </a:r>
          </a:p>
        </p:txBody>
      </p:sp>
      <p:sp>
        <p:nvSpPr>
          <p:cNvPr id="16" name="15 CuadroTexto"/>
          <p:cNvSpPr txBox="1"/>
          <p:nvPr/>
        </p:nvSpPr>
        <p:spPr>
          <a:xfrm>
            <a:off x="899592" y="1268760"/>
            <a:ext cx="5932204" cy="1661993"/>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r>
              <a:rPr lang="es-ES" b="1" dirty="0" smtClean="0">
                <a:solidFill>
                  <a:srgbClr val="C00000"/>
                </a:solidFill>
              </a:rPr>
              <a:t>Parten del tema sobre el que se habla para introducir un nuevo matiz o un tema nuevo relacionado…</a:t>
            </a:r>
          </a:p>
          <a:p>
            <a:pPr marL="268288" indent="-90488">
              <a:buFont typeface="Arial" pitchFamily="34" charset="0"/>
              <a:buChar char="•"/>
            </a:pPr>
            <a:r>
              <a:rPr lang="es-ES" b="1" dirty="0" smtClean="0"/>
              <a:t> </a:t>
            </a:r>
            <a:r>
              <a:rPr lang="es-ES" sz="1600" dirty="0" smtClean="0"/>
              <a:t>(Y) a propósito (de + nombre)… </a:t>
            </a:r>
          </a:p>
          <a:p>
            <a:pPr marL="268288" indent="-90488">
              <a:buFont typeface="Arial" pitchFamily="34" charset="0"/>
              <a:buChar char="•"/>
            </a:pPr>
            <a:r>
              <a:rPr lang="es-ES" sz="1600" dirty="0" smtClean="0"/>
              <a:t> (Y) hablando de + nombre</a:t>
            </a:r>
          </a:p>
          <a:p>
            <a:pPr marL="268288" indent="-90488">
              <a:buFont typeface="Arial" pitchFamily="34" charset="0"/>
              <a:buChar char="•"/>
            </a:pPr>
            <a:r>
              <a:rPr lang="es-ES" sz="1600" dirty="0" smtClean="0"/>
              <a:t> (Y) ya que… + verbo de lengua (hablar…)</a:t>
            </a:r>
          </a:p>
          <a:p>
            <a:pPr marL="268288" indent="-90488">
              <a:buFont typeface="Arial" pitchFamily="34" charset="0"/>
              <a:buChar char="•"/>
            </a:pPr>
            <a:r>
              <a:rPr lang="es-ES" sz="1600" dirty="0" smtClean="0"/>
              <a:t> (Y) por cierto,…</a:t>
            </a:r>
          </a:p>
        </p:txBody>
      </p:sp>
      <p:sp>
        <p:nvSpPr>
          <p:cNvPr id="17" name="16 CuadroTexto"/>
          <p:cNvSpPr txBox="1"/>
          <p:nvPr/>
        </p:nvSpPr>
        <p:spPr>
          <a:xfrm>
            <a:off x="682163" y="4221089"/>
            <a:ext cx="7429552" cy="584775"/>
          </a:xfrm>
          <a:prstGeom prst="rect">
            <a:avLst/>
          </a:prstGeom>
          <a:solidFill>
            <a:srgbClr val="FF9933"/>
          </a:solidFill>
          <a:ln>
            <a:noFill/>
          </a:ln>
        </p:spPr>
        <p:txBody>
          <a:bodyPr wrap="square" rtlCol="0">
            <a:spAutoFit/>
          </a:bodyPr>
          <a:lstStyle/>
          <a:p>
            <a:pPr>
              <a:buFontTx/>
              <a:buChar char="-"/>
            </a:pPr>
            <a:r>
              <a:rPr lang="es-ES" sz="1600" i="1" dirty="0" smtClean="0">
                <a:latin typeface="Bookman Old Style" pitchFamily="18" charset="0"/>
                <a:cs typeface="Arabic Typesetting" pitchFamily="66" charset="-78"/>
              </a:rPr>
              <a:t> Me encanta mi nuevo coche.</a:t>
            </a:r>
          </a:p>
          <a:p>
            <a:pPr>
              <a:buFontTx/>
              <a:buChar char="-"/>
            </a:pPr>
            <a:r>
              <a:rPr lang="es-ES" sz="1600" i="1" dirty="0" smtClean="0">
                <a:latin typeface="Bookman Old Style" pitchFamily="18" charset="0"/>
                <a:cs typeface="Arabic Typesetting" pitchFamily="66" charset="-78"/>
              </a:rPr>
              <a:t> Oye, </a:t>
            </a:r>
            <a:r>
              <a:rPr lang="es-ES" sz="1600" i="1" dirty="0" smtClean="0">
                <a:solidFill>
                  <a:srgbClr val="C00000"/>
                </a:solidFill>
                <a:latin typeface="Bookman Old Style" pitchFamily="18" charset="0"/>
                <a:cs typeface="Arabic Typesetting" pitchFamily="66" charset="-78"/>
              </a:rPr>
              <a:t>y a propósito/ y por cierto</a:t>
            </a:r>
            <a:r>
              <a:rPr lang="es-ES" sz="1600" i="1" dirty="0" smtClean="0">
                <a:latin typeface="Bookman Old Style" pitchFamily="18" charset="0"/>
                <a:cs typeface="Arabic Typesetting" pitchFamily="66" charset="-78"/>
              </a:rPr>
              <a:t>, ¿qué has hecho con el viejo?</a:t>
            </a:r>
          </a:p>
        </p:txBody>
      </p:sp>
      <p:sp>
        <p:nvSpPr>
          <p:cNvPr id="18" name="17 Elipse"/>
          <p:cNvSpPr/>
          <p:nvPr/>
        </p:nvSpPr>
        <p:spPr>
          <a:xfrm rot="20399635">
            <a:off x="5681212" y="2409673"/>
            <a:ext cx="1870899"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err="1" smtClean="0">
                <a:solidFill>
                  <a:srgbClr val="C00000"/>
                </a:solidFill>
              </a:rPr>
              <a:t>Disgresores</a:t>
            </a:r>
            <a:endParaRPr lang="es-ES" b="1" dirty="0">
              <a:solidFill>
                <a:srgbClr val="C00000"/>
              </a:solidFill>
            </a:endParaRPr>
          </a:p>
        </p:txBody>
      </p:sp>
      <p:sp>
        <p:nvSpPr>
          <p:cNvPr id="2" name="1 Rectángulo"/>
          <p:cNvSpPr/>
          <p:nvPr/>
        </p:nvSpPr>
        <p:spPr>
          <a:xfrm>
            <a:off x="642910" y="4857760"/>
            <a:ext cx="8036001" cy="1754326"/>
          </a:xfrm>
          <a:prstGeom prst="rect">
            <a:avLst/>
          </a:prstGeom>
          <a:solidFill>
            <a:schemeClr val="accent2">
              <a:lumMod val="40000"/>
              <a:lumOff val="60000"/>
            </a:schemeClr>
          </a:solidFill>
        </p:spPr>
        <p:txBody>
          <a:bodyPr wrap="square">
            <a:spAutoFit/>
          </a:bodyPr>
          <a:lstStyle/>
          <a:p>
            <a:r>
              <a:rPr lang="es-ES" i="1" dirty="0">
                <a:latin typeface="Bookman Old Style" pitchFamily="18" charset="0"/>
                <a:cs typeface="Arabic Typesetting" pitchFamily="66" charset="-78"/>
              </a:rPr>
              <a:t>* </a:t>
            </a:r>
            <a:r>
              <a:rPr lang="es-ES" b="1" i="1" dirty="0">
                <a:latin typeface="Bookman Old Style" pitchFamily="18" charset="0"/>
                <a:cs typeface="Arabic Typesetting" pitchFamily="66" charset="-78"/>
              </a:rPr>
              <a:t>(</a:t>
            </a:r>
            <a:r>
              <a:rPr lang="es-ES" b="1" i="1" dirty="0" smtClean="0">
                <a:latin typeface="Bookman Old Style" pitchFamily="18" charset="0"/>
                <a:cs typeface="Arabic Typesetting" pitchFamily="66" charset="-78"/>
              </a:rPr>
              <a:t>Y)</a:t>
            </a:r>
            <a:r>
              <a:rPr lang="es-ES" b="1" i="1" dirty="0" smtClean="0">
                <a:solidFill>
                  <a:srgbClr val="00B050"/>
                </a:solidFill>
                <a:latin typeface="Bookman Old Style" pitchFamily="18" charset="0"/>
                <a:cs typeface="Arabic Typesetting" pitchFamily="66" charset="-78"/>
              </a:rPr>
              <a:t> </a:t>
            </a:r>
            <a:r>
              <a:rPr lang="es-ES" b="1" i="1" dirty="0">
                <a:latin typeface="Bookman Old Style" pitchFamily="18" charset="0"/>
                <a:cs typeface="Arabic Typesetting" pitchFamily="66" charset="-78"/>
              </a:rPr>
              <a:t>por cierto</a:t>
            </a:r>
            <a:r>
              <a:rPr lang="es-ES" dirty="0">
                <a:latin typeface="Bookman Old Style" pitchFamily="18" charset="0"/>
                <a:cs typeface="Arabic Typesetting" pitchFamily="66" charset="-78"/>
              </a:rPr>
              <a:t> también puede usarse para añadir </a:t>
            </a:r>
            <a:r>
              <a:rPr lang="es-ES" dirty="0" smtClean="0">
                <a:latin typeface="Bookman Old Style" pitchFamily="18" charset="0"/>
                <a:cs typeface="Arabic Typesetting" pitchFamily="66" charset="-78"/>
              </a:rPr>
              <a:t>información o un comentario que queremos hacer sobre algo que recordamos ahora y que rompe con lo que decíamos: </a:t>
            </a:r>
            <a:r>
              <a:rPr lang="es-ES" i="1" dirty="0">
                <a:latin typeface="Bookman Old Style" pitchFamily="18" charset="0"/>
                <a:cs typeface="Arabic Typesetting" pitchFamily="66" charset="-78"/>
              </a:rPr>
              <a:t>- ¡</a:t>
            </a:r>
            <a:r>
              <a:rPr lang="es-ES" i="1" dirty="0">
                <a:solidFill>
                  <a:srgbClr val="C00000"/>
                </a:solidFill>
                <a:latin typeface="Bookman Old Style" pitchFamily="18" charset="0"/>
                <a:cs typeface="Arabic Typesetting" pitchFamily="66" charset="-78"/>
              </a:rPr>
              <a:t>Y por cierto</a:t>
            </a:r>
            <a:r>
              <a:rPr lang="es-ES" i="1" dirty="0">
                <a:latin typeface="Bookman Old Style" pitchFamily="18" charset="0"/>
                <a:cs typeface="Arabic Typesetting" pitchFamily="66" charset="-78"/>
              </a:rPr>
              <a:t>, acuérdate de traer el paraguas, que aquí llueve mucho! /¡</a:t>
            </a:r>
            <a:r>
              <a:rPr lang="es-ES" i="1" dirty="0">
                <a:solidFill>
                  <a:srgbClr val="C00000"/>
                </a:solidFill>
                <a:latin typeface="Bookman Old Style" pitchFamily="18" charset="0"/>
                <a:cs typeface="Arabic Typesetting" pitchFamily="66" charset="-78"/>
              </a:rPr>
              <a:t>Y por cierto</a:t>
            </a:r>
            <a:r>
              <a:rPr lang="es-ES" i="1" dirty="0">
                <a:latin typeface="Bookman Old Style" pitchFamily="18" charset="0"/>
                <a:cs typeface="Arabic Typesetting" pitchFamily="66" charset="-78"/>
              </a:rPr>
              <a:t>, no me vuelvas a llamar a estas horas!  </a:t>
            </a:r>
            <a:r>
              <a:rPr lang="es-ES" dirty="0">
                <a:latin typeface="Bookman Old Style" pitchFamily="18" charset="0"/>
                <a:cs typeface="Arabic Typesetting" pitchFamily="66" charset="-78"/>
              </a:rPr>
              <a:t>(aquí muestra también enfado</a:t>
            </a:r>
            <a:r>
              <a:rPr lang="es-ES" dirty="0" smtClean="0">
                <a:latin typeface="Bookman Old Style" pitchFamily="18" charset="0"/>
                <a:cs typeface="Arabic Typesetting" pitchFamily="66" charset="-78"/>
              </a:rPr>
              <a:t>)/ Por cierto, ¿te acuerdas de María?, pues se ha casado…</a:t>
            </a:r>
            <a:endParaRPr lang="es-ES" dirty="0">
              <a:latin typeface="Bookman Old Style" pitchFamily="18" charset="0"/>
              <a:cs typeface="Arabic Typesetting" pitchFamily="66"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7" grpId="0" animBg="1"/>
      <p:bldP spid="18" grpId="0" animBg="1"/>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4"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8" name="7 CuadroTexto"/>
          <p:cNvSpPr txBox="1"/>
          <p:nvPr/>
        </p:nvSpPr>
        <p:spPr>
          <a:xfrm>
            <a:off x="1035819" y="2553876"/>
            <a:ext cx="6786610" cy="584775"/>
          </a:xfrm>
          <a:prstGeom prst="rect">
            <a:avLst/>
          </a:prstGeom>
          <a:solidFill>
            <a:srgbClr val="FF9933"/>
          </a:solidFill>
          <a:ln>
            <a:noFill/>
          </a:ln>
        </p:spPr>
        <p:txBody>
          <a:bodyPr wrap="square" rtlCol="0">
            <a:spAutoFit/>
          </a:bodyPr>
          <a:lstStyle/>
          <a:p>
            <a:pPr>
              <a:buFontTx/>
              <a:buChar char="-"/>
            </a:pPr>
            <a:r>
              <a:rPr lang="es-ES" sz="1600" i="1" dirty="0" smtClean="0">
                <a:latin typeface="Bookman Old Style" pitchFamily="18" charset="0"/>
              </a:rPr>
              <a:t>Perdimos el bus, y llegamos a clase tardísimo, y el examen ya </a:t>
            </a:r>
          </a:p>
          <a:p>
            <a:r>
              <a:rPr lang="es-ES" sz="1600" i="1" dirty="0" smtClean="0">
                <a:latin typeface="Bookman Old Style" pitchFamily="18" charset="0"/>
              </a:rPr>
              <a:t>había empezado… ¡</a:t>
            </a:r>
            <a:r>
              <a:rPr lang="es-ES" sz="1600" i="1" dirty="0" smtClean="0">
                <a:solidFill>
                  <a:srgbClr val="C00000"/>
                </a:solidFill>
                <a:latin typeface="Bookman Old Style" pitchFamily="18" charset="0"/>
                <a:cs typeface="Arabic Typesetting" pitchFamily="66" charset="-78"/>
              </a:rPr>
              <a:t>En fin/Total, que </a:t>
            </a:r>
            <a:r>
              <a:rPr lang="es-ES" sz="1600" i="1" dirty="0" smtClean="0">
                <a:latin typeface="Bookman Old Style" pitchFamily="18" charset="0"/>
              </a:rPr>
              <a:t>fue un desastre…!</a:t>
            </a:r>
          </a:p>
        </p:txBody>
      </p:sp>
      <p:sp>
        <p:nvSpPr>
          <p:cNvPr id="9" name="8 CuadroTexto"/>
          <p:cNvSpPr txBox="1"/>
          <p:nvPr/>
        </p:nvSpPr>
        <p:spPr>
          <a:xfrm>
            <a:off x="1643042" y="1071546"/>
            <a:ext cx="5572164" cy="1200329"/>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r>
              <a:rPr lang="es-ES" b="1" dirty="0" smtClean="0">
                <a:solidFill>
                  <a:srgbClr val="C00000"/>
                </a:solidFill>
              </a:rPr>
              <a:t>          Muestran conclusión o se usan para finalizar el </a:t>
            </a:r>
          </a:p>
          <a:p>
            <a:r>
              <a:rPr lang="es-ES" b="1" dirty="0" smtClean="0">
                <a:solidFill>
                  <a:srgbClr val="C00000"/>
                </a:solidFill>
              </a:rPr>
              <a:t>     tema del que se está hablando </a:t>
            </a:r>
          </a:p>
          <a:p>
            <a:pPr marL="268288" indent="-90488">
              <a:buFont typeface="Arial" pitchFamily="34" charset="0"/>
              <a:buChar char="•"/>
            </a:pPr>
            <a:r>
              <a:rPr lang="es-ES" dirty="0" smtClean="0"/>
              <a:t> </a:t>
            </a:r>
            <a:r>
              <a:rPr lang="es-ES" sz="1600" dirty="0" smtClean="0"/>
              <a:t>En fin,</a:t>
            </a:r>
          </a:p>
          <a:p>
            <a:pPr marL="268288" indent="-90488">
              <a:buFont typeface="Arial" pitchFamily="34" charset="0"/>
              <a:buChar char="•"/>
            </a:pPr>
            <a:r>
              <a:rPr lang="es-ES" sz="1600" dirty="0" smtClean="0"/>
              <a:t> ¡Total, que…!</a:t>
            </a:r>
          </a:p>
        </p:txBody>
      </p:sp>
      <p:sp>
        <p:nvSpPr>
          <p:cNvPr id="20" name="19 Elipse"/>
          <p:cNvSpPr/>
          <p:nvPr/>
        </p:nvSpPr>
        <p:spPr>
          <a:xfrm rot="20399635">
            <a:off x="533960" y="1134773"/>
            <a:ext cx="1710721"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err="1" smtClean="0">
                <a:solidFill>
                  <a:srgbClr val="C00000"/>
                </a:solidFill>
              </a:rPr>
              <a:t>Recapitu-ladores</a:t>
            </a:r>
            <a:endParaRPr lang="es-ES" b="1" dirty="0">
              <a:solidFill>
                <a:srgbClr val="C00000"/>
              </a:solidFill>
            </a:endParaRPr>
          </a:p>
        </p:txBody>
      </p:sp>
      <p:sp>
        <p:nvSpPr>
          <p:cNvPr id="16" name="15 Rectángulo"/>
          <p:cNvSpPr/>
          <p:nvPr/>
        </p:nvSpPr>
        <p:spPr>
          <a:xfrm>
            <a:off x="854189" y="3789040"/>
            <a:ext cx="7678251" cy="1754326"/>
          </a:xfrm>
          <a:prstGeom prst="rect">
            <a:avLst/>
          </a:prstGeom>
          <a:solidFill>
            <a:schemeClr val="accent2">
              <a:lumMod val="40000"/>
              <a:lumOff val="60000"/>
            </a:schemeClr>
          </a:solidFill>
        </p:spPr>
        <p:txBody>
          <a:bodyPr wrap="square">
            <a:spAutoFit/>
          </a:bodyPr>
          <a:lstStyle/>
          <a:p>
            <a:pPr marL="285750" indent="-285750" algn="just">
              <a:buFont typeface="Arial" charset="0"/>
              <a:buChar char="•"/>
            </a:pPr>
            <a:r>
              <a:rPr lang="es-ES" b="1" i="1" dirty="0" smtClean="0">
                <a:latin typeface="Bookman Old Style" pitchFamily="18" charset="0"/>
                <a:cs typeface="Arabic Typesetting" pitchFamily="66" charset="-78"/>
              </a:rPr>
              <a:t>En fin </a:t>
            </a:r>
            <a:r>
              <a:rPr lang="es-ES" dirty="0" smtClean="0">
                <a:latin typeface="Bookman Old Style" pitchFamily="18" charset="0"/>
                <a:cs typeface="Arabic Typesetting" pitchFamily="66" charset="-78"/>
              </a:rPr>
              <a:t>también </a:t>
            </a:r>
            <a:r>
              <a:rPr lang="es-ES" dirty="0">
                <a:latin typeface="Bookman Old Style" pitchFamily="18" charset="0"/>
                <a:cs typeface="Arabic Typesetting" pitchFamily="66" charset="-78"/>
              </a:rPr>
              <a:t>puede usarse para </a:t>
            </a:r>
            <a:r>
              <a:rPr lang="es-ES" dirty="0" smtClean="0">
                <a:latin typeface="Bookman Old Style" pitchFamily="18" charset="0"/>
                <a:cs typeface="Arabic Typesetting" pitchFamily="66" charset="-78"/>
              </a:rPr>
              <a:t>dar por terminada una conversación que no quieres alargar más por sentirla incómoda: </a:t>
            </a:r>
          </a:p>
          <a:p>
            <a:pPr algn="just"/>
            <a:r>
              <a:rPr lang="es-ES" i="1" dirty="0" smtClean="0">
                <a:latin typeface="Bookman Old Style" pitchFamily="18" charset="0"/>
                <a:cs typeface="Arabic Typesetting" pitchFamily="66" charset="-78"/>
              </a:rPr>
              <a:t>- ¿Así que te has peleado con tu hermana?</a:t>
            </a:r>
          </a:p>
          <a:p>
            <a:pPr algn="just"/>
            <a:r>
              <a:rPr lang="es-ES" dirty="0" smtClean="0">
                <a:latin typeface="Bookman Old Style" pitchFamily="18" charset="0"/>
                <a:cs typeface="Arabic Typesetting" pitchFamily="66" charset="-78"/>
              </a:rPr>
              <a:t>- Pues sí, ayer me dijo que la dejara en paz, que era su vida y que no me metiera más con ella. </a:t>
            </a:r>
            <a:r>
              <a:rPr lang="es-ES" dirty="0" smtClean="0">
                <a:solidFill>
                  <a:srgbClr val="FF0000"/>
                </a:solidFill>
                <a:latin typeface="Bookman Old Style" pitchFamily="18" charset="0"/>
                <a:cs typeface="Arabic Typesetting" pitchFamily="66" charset="-78"/>
              </a:rPr>
              <a:t>En fin…, </a:t>
            </a:r>
            <a:r>
              <a:rPr lang="es-ES" dirty="0" smtClean="0">
                <a:latin typeface="Bookman Old Style" pitchFamily="18" charset="0"/>
                <a:cs typeface="Arabic Typesetting" pitchFamily="66" charset="-78"/>
              </a:rPr>
              <a:t>que  ya ves como están las cosas.</a:t>
            </a:r>
            <a:endParaRPr lang="es-ES" dirty="0">
              <a:latin typeface="Bookman Old Style" pitchFamily="18" charset="0"/>
              <a:cs typeface="Arabic Typesetting" pitchFamily="66" charset="-78"/>
            </a:endParaRPr>
          </a:p>
        </p:txBody>
      </p:sp>
    </p:spTree>
    <p:extLst>
      <p:ext uri="{BB962C8B-B14F-4D97-AF65-F5344CB8AC3E}">
        <p14:creationId xmlns:p14="http://schemas.microsoft.com/office/powerpoint/2010/main" val="188023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4"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11" name="10 CuadroTexto"/>
          <p:cNvSpPr txBox="1"/>
          <p:nvPr/>
        </p:nvSpPr>
        <p:spPr>
          <a:xfrm>
            <a:off x="1214414" y="1268760"/>
            <a:ext cx="5572164" cy="1908215"/>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r>
              <a:rPr lang="es-ES" b="1" dirty="0" smtClean="0">
                <a:solidFill>
                  <a:srgbClr val="C00000"/>
                </a:solidFill>
              </a:rPr>
              <a:t>Se usan para corregir o matizar la información     </a:t>
            </a:r>
          </a:p>
          <a:p>
            <a:r>
              <a:rPr lang="es-ES" b="1" dirty="0" smtClean="0">
                <a:solidFill>
                  <a:srgbClr val="C00000"/>
                </a:solidFill>
              </a:rPr>
              <a:t>que se acaba de dar. </a:t>
            </a:r>
          </a:p>
          <a:p>
            <a:pPr marL="268288" indent="-90488">
              <a:buFont typeface="Arial" pitchFamily="34" charset="0"/>
              <a:buChar char="•"/>
            </a:pPr>
            <a:r>
              <a:rPr lang="es-ES" dirty="0" smtClean="0"/>
              <a:t> </a:t>
            </a:r>
            <a:r>
              <a:rPr lang="es-ES" sz="1600" dirty="0" smtClean="0"/>
              <a:t>Más bien…</a:t>
            </a:r>
          </a:p>
          <a:p>
            <a:pPr marL="268288" indent="-90488">
              <a:buFont typeface="Arial" pitchFamily="34" charset="0"/>
              <a:buChar char="•"/>
            </a:pPr>
            <a:r>
              <a:rPr lang="es-ES" sz="1600" dirty="0" smtClean="0"/>
              <a:t> (O) mejor dicho,…</a:t>
            </a:r>
          </a:p>
          <a:p>
            <a:pPr marL="268288" indent="-90488">
              <a:buFont typeface="Arial" pitchFamily="34" charset="0"/>
              <a:buChar char="•"/>
            </a:pPr>
            <a:r>
              <a:rPr lang="es-ES" sz="1600" dirty="0" smtClean="0"/>
              <a:t> Digo,…</a:t>
            </a:r>
          </a:p>
          <a:p>
            <a:pPr marL="268288" indent="-90488">
              <a:buFont typeface="Arial" pitchFamily="34" charset="0"/>
              <a:buChar char="•"/>
            </a:pPr>
            <a:r>
              <a:rPr lang="es-ES" sz="1600" dirty="0" smtClean="0"/>
              <a:t> Quiero decir,…</a:t>
            </a:r>
          </a:p>
          <a:p>
            <a:pPr marL="268288" indent="-90488">
              <a:buFont typeface="Arial" pitchFamily="34" charset="0"/>
              <a:buChar char="•"/>
            </a:pPr>
            <a:r>
              <a:rPr lang="es-ES" sz="1600" dirty="0" smtClean="0"/>
              <a:t> Bueno,…</a:t>
            </a:r>
          </a:p>
        </p:txBody>
      </p:sp>
      <p:sp>
        <p:nvSpPr>
          <p:cNvPr id="12" name="11 CuadroTexto"/>
          <p:cNvSpPr txBox="1"/>
          <p:nvPr/>
        </p:nvSpPr>
        <p:spPr>
          <a:xfrm>
            <a:off x="508583" y="4077072"/>
            <a:ext cx="5072098" cy="584775"/>
          </a:xfrm>
          <a:prstGeom prst="rect">
            <a:avLst/>
          </a:prstGeom>
          <a:solidFill>
            <a:schemeClr val="bg2">
              <a:lumMod val="75000"/>
              <a:alpha val="63000"/>
            </a:schemeClr>
          </a:solidFill>
          <a:ln>
            <a:noFill/>
          </a:ln>
        </p:spPr>
        <p:txBody>
          <a:bodyPr wrap="square" rtlCol="0">
            <a:spAutoFit/>
          </a:bodyPr>
          <a:lstStyle/>
          <a:p>
            <a:pPr>
              <a:buFontTx/>
              <a:buChar char="-"/>
            </a:pPr>
            <a:r>
              <a:rPr lang="es-ES" sz="1600" i="1" dirty="0" smtClean="0">
                <a:latin typeface="Bookman Old Style" pitchFamily="18" charset="0"/>
              </a:rPr>
              <a:t> Estás un poco triste por lo que ha ocurrido, ¿no?</a:t>
            </a:r>
          </a:p>
          <a:p>
            <a:pPr>
              <a:buFontTx/>
              <a:buChar char="-"/>
            </a:pPr>
            <a:r>
              <a:rPr lang="es-ES" sz="1600" i="1" dirty="0" smtClean="0">
                <a:latin typeface="Bookman Old Style" pitchFamily="18" charset="0"/>
              </a:rPr>
              <a:t> Bueno, </a:t>
            </a:r>
            <a:r>
              <a:rPr lang="es-ES" sz="1600" i="1" dirty="0" smtClean="0">
                <a:solidFill>
                  <a:srgbClr val="C00000"/>
                </a:solidFill>
                <a:latin typeface="Bookman Old Style" pitchFamily="18" charset="0"/>
                <a:cs typeface="Arabic Typesetting" pitchFamily="66" charset="-78"/>
              </a:rPr>
              <a:t>más bien </a:t>
            </a:r>
            <a:r>
              <a:rPr lang="es-ES" sz="1600" i="1" dirty="0" smtClean="0">
                <a:latin typeface="Bookman Old Style" pitchFamily="18" charset="0"/>
              </a:rPr>
              <a:t>decepcionada…</a:t>
            </a:r>
          </a:p>
        </p:txBody>
      </p:sp>
      <p:sp>
        <p:nvSpPr>
          <p:cNvPr id="15" name="14 CuadroTexto"/>
          <p:cNvSpPr txBox="1"/>
          <p:nvPr/>
        </p:nvSpPr>
        <p:spPr>
          <a:xfrm>
            <a:off x="671510" y="3366110"/>
            <a:ext cx="3357586" cy="523220"/>
          </a:xfrm>
          <a:prstGeom prst="rect">
            <a:avLst/>
          </a:prstGeom>
          <a:noFill/>
        </p:spPr>
        <p:txBody>
          <a:bodyPr wrap="square" rtlCol="0">
            <a:spAutoFit/>
          </a:bodyPr>
          <a:lstStyle/>
          <a:p>
            <a:pPr>
              <a:buFont typeface="Arial" pitchFamily="34" charset="0"/>
              <a:buChar char="•"/>
            </a:pPr>
            <a:r>
              <a:rPr lang="es-ES" sz="2800" dirty="0" smtClean="0"/>
              <a:t> Más bien</a:t>
            </a:r>
            <a:endParaRPr lang="es-ES" sz="2800" dirty="0"/>
          </a:p>
        </p:txBody>
      </p:sp>
      <p:sp>
        <p:nvSpPr>
          <p:cNvPr id="17" name="16 Flecha derecha"/>
          <p:cNvSpPr/>
          <p:nvPr/>
        </p:nvSpPr>
        <p:spPr>
          <a:xfrm>
            <a:off x="5544501" y="4315319"/>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Rectángulo redondeado"/>
          <p:cNvSpPr/>
          <p:nvPr/>
        </p:nvSpPr>
        <p:spPr>
          <a:xfrm>
            <a:off x="6028901" y="3889330"/>
            <a:ext cx="2714644" cy="100013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rgbClr val="FF3300"/>
                </a:solidFill>
              </a:rPr>
              <a:t>Más bien </a:t>
            </a:r>
            <a:r>
              <a:rPr lang="es-ES" sz="1600" dirty="0" smtClean="0">
                <a:solidFill>
                  <a:srgbClr val="FF3300"/>
                </a:solidFill>
              </a:rPr>
              <a:t>se usa para matizar la información propia o la de otra persona</a:t>
            </a:r>
            <a:endParaRPr lang="es-ES" sz="1600" i="1" dirty="0">
              <a:solidFill>
                <a:srgbClr val="FF3300"/>
              </a:solidFill>
            </a:endParaRPr>
          </a:p>
        </p:txBody>
      </p:sp>
      <p:sp>
        <p:nvSpPr>
          <p:cNvPr id="19" name="18 CuadroTexto"/>
          <p:cNvSpPr txBox="1"/>
          <p:nvPr/>
        </p:nvSpPr>
        <p:spPr>
          <a:xfrm>
            <a:off x="500034" y="5004395"/>
            <a:ext cx="7786742" cy="338554"/>
          </a:xfrm>
          <a:prstGeom prst="rect">
            <a:avLst/>
          </a:prstGeom>
          <a:solidFill>
            <a:schemeClr val="bg2">
              <a:lumMod val="75000"/>
              <a:alpha val="63000"/>
            </a:schemeClr>
          </a:solidFill>
          <a:ln>
            <a:noFill/>
          </a:ln>
        </p:spPr>
        <p:txBody>
          <a:bodyPr wrap="square" rtlCol="0">
            <a:spAutoFit/>
          </a:bodyPr>
          <a:lstStyle/>
          <a:p>
            <a:pPr>
              <a:buFontTx/>
              <a:buChar char="-"/>
            </a:pPr>
            <a:r>
              <a:rPr lang="es-ES" sz="1600" i="1" dirty="0" smtClean="0">
                <a:latin typeface="Bookman Old Style" pitchFamily="18" charset="0"/>
              </a:rPr>
              <a:t> Me encantó el lugar, pero no es bonito. </a:t>
            </a:r>
            <a:r>
              <a:rPr lang="es-ES" sz="1600" i="1" dirty="0" smtClean="0">
                <a:solidFill>
                  <a:srgbClr val="C00000"/>
                </a:solidFill>
                <a:latin typeface="Bookman Old Style" pitchFamily="18" charset="0"/>
              </a:rPr>
              <a:t>Más bien</a:t>
            </a:r>
            <a:r>
              <a:rPr lang="es-ES" sz="1600" i="1" dirty="0" smtClean="0">
                <a:latin typeface="Bookman Old Style" pitchFamily="18" charset="0"/>
              </a:rPr>
              <a:t>, me gustó mucho la gente.  </a:t>
            </a:r>
          </a:p>
        </p:txBody>
      </p:sp>
      <p:sp>
        <p:nvSpPr>
          <p:cNvPr id="21" name="20 Elipse"/>
          <p:cNvSpPr/>
          <p:nvPr/>
        </p:nvSpPr>
        <p:spPr>
          <a:xfrm rot="1354526">
            <a:off x="5816164" y="2774271"/>
            <a:ext cx="1940829"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rgbClr val="C00000"/>
                </a:solidFill>
              </a:rPr>
              <a:t>Correctores</a:t>
            </a:r>
            <a:endParaRPr lang="es-ES"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5" grpId="0"/>
      <p:bldP spid="17" grpId="0" animBg="1"/>
      <p:bldP spid="18" grpId="0" animBg="1"/>
      <p:bldP spid="19"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2"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5" name="4 CuadroTexto"/>
          <p:cNvSpPr txBox="1"/>
          <p:nvPr/>
        </p:nvSpPr>
        <p:spPr>
          <a:xfrm>
            <a:off x="500034" y="2786058"/>
            <a:ext cx="4286280" cy="523220"/>
          </a:xfrm>
          <a:prstGeom prst="rect">
            <a:avLst/>
          </a:prstGeom>
          <a:noFill/>
        </p:spPr>
        <p:txBody>
          <a:bodyPr wrap="square" rtlCol="0">
            <a:spAutoFit/>
          </a:bodyPr>
          <a:lstStyle/>
          <a:p>
            <a:pPr>
              <a:buFont typeface="Arial" pitchFamily="34" charset="0"/>
              <a:buChar char="•"/>
            </a:pPr>
            <a:r>
              <a:rPr lang="es-ES" sz="2800" dirty="0" smtClean="0"/>
              <a:t> (O) mejor dicho…,/digo,…</a:t>
            </a:r>
            <a:endParaRPr lang="es-ES" sz="2800" dirty="0"/>
          </a:p>
        </p:txBody>
      </p:sp>
      <p:sp>
        <p:nvSpPr>
          <p:cNvPr id="6" name="5 CuadroTexto"/>
          <p:cNvSpPr txBox="1"/>
          <p:nvPr/>
        </p:nvSpPr>
        <p:spPr>
          <a:xfrm>
            <a:off x="500034" y="3714752"/>
            <a:ext cx="5500726"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Vine caminando a la universidad… ¡</a:t>
            </a:r>
            <a:r>
              <a:rPr lang="es-ES" sz="1600" i="1" dirty="0" smtClean="0">
                <a:solidFill>
                  <a:srgbClr val="C00000"/>
                </a:solidFill>
                <a:latin typeface="Bookman Old Style" pitchFamily="18" charset="0"/>
              </a:rPr>
              <a:t>O mejor dicho,</a:t>
            </a:r>
            <a:r>
              <a:rPr lang="es-ES" sz="1600" i="1" dirty="0" smtClean="0">
                <a:latin typeface="Bookman Old Style" pitchFamily="18" charset="0"/>
              </a:rPr>
              <a:t>  corriendo, porque llegaba tardísimo!</a:t>
            </a:r>
          </a:p>
        </p:txBody>
      </p:sp>
      <p:sp>
        <p:nvSpPr>
          <p:cNvPr id="7" name="6 CuadroTexto"/>
          <p:cNvSpPr txBox="1"/>
          <p:nvPr/>
        </p:nvSpPr>
        <p:spPr>
          <a:xfrm>
            <a:off x="500034" y="1142984"/>
            <a:ext cx="2500330" cy="523220"/>
          </a:xfrm>
          <a:prstGeom prst="rect">
            <a:avLst/>
          </a:prstGeom>
          <a:noFill/>
        </p:spPr>
        <p:txBody>
          <a:bodyPr wrap="square" rtlCol="0">
            <a:spAutoFit/>
          </a:bodyPr>
          <a:lstStyle/>
          <a:p>
            <a:pPr>
              <a:buFont typeface="Arial" pitchFamily="34" charset="0"/>
              <a:buChar char="•"/>
            </a:pPr>
            <a:r>
              <a:rPr lang="es-ES" sz="2800" dirty="0" smtClean="0"/>
              <a:t> Quiero decir…</a:t>
            </a:r>
            <a:endParaRPr lang="es-ES" sz="2800" dirty="0"/>
          </a:p>
        </p:txBody>
      </p:sp>
      <p:sp>
        <p:nvSpPr>
          <p:cNvPr id="9" name="8 Rectángulo redondeado"/>
          <p:cNvSpPr/>
          <p:nvPr/>
        </p:nvSpPr>
        <p:spPr>
          <a:xfrm>
            <a:off x="6215074" y="3500438"/>
            <a:ext cx="2500330" cy="100013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rgbClr val="FF3300"/>
                </a:solidFill>
              </a:rPr>
              <a:t>Se usa a menudo para añadir una mayor carga emocional al suceso </a:t>
            </a:r>
            <a:endParaRPr lang="es-ES" sz="1600" dirty="0">
              <a:solidFill>
                <a:srgbClr val="FF3300"/>
              </a:solidFill>
            </a:endParaRPr>
          </a:p>
        </p:txBody>
      </p:sp>
      <p:sp>
        <p:nvSpPr>
          <p:cNvPr id="10" name="9 Rectángulo redondeado"/>
          <p:cNvSpPr/>
          <p:nvPr/>
        </p:nvSpPr>
        <p:spPr>
          <a:xfrm>
            <a:off x="6643702" y="1571612"/>
            <a:ext cx="2214578" cy="1285884"/>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rgbClr val="FF3300"/>
                </a:solidFill>
              </a:rPr>
              <a:t>Suele usarse como corrector, cuando creemos que no nos hemos explicado bien</a:t>
            </a:r>
            <a:endParaRPr lang="es-ES" sz="1600" dirty="0">
              <a:solidFill>
                <a:srgbClr val="FF3300"/>
              </a:solidFill>
            </a:endParaRPr>
          </a:p>
        </p:txBody>
      </p:sp>
      <p:sp>
        <p:nvSpPr>
          <p:cNvPr id="13" name="12 CuadroTexto"/>
          <p:cNvSpPr txBox="1"/>
          <p:nvPr/>
        </p:nvSpPr>
        <p:spPr>
          <a:xfrm>
            <a:off x="500034" y="1714488"/>
            <a:ext cx="6000792"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No me gusta nada esa idea. </a:t>
            </a:r>
            <a:r>
              <a:rPr lang="es-ES" sz="1600" i="1" dirty="0" smtClean="0">
                <a:solidFill>
                  <a:srgbClr val="C00000"/>
                </a:solidFill>
                <a:latin typeface="Bookman Old Style" pitchFamily="18" charset="0"/>
              </a:rPr>
              <a:t>Quiero decir, </a:t>
            </a:r>
            <a:r>
              <a:rPr lang="es-ES" sz="1600" i="1" dirty="0" smtClean="0">
                <a:latin typeface="Bookman Old Style" pitchFamily="18" charset="0"/>
              </a:rPr>
              <a:t>no es que no me guste, es que no me parece práctico hacer las cosas de así. </a:t>
            </a:r>
          </a:p>
        </p:txBody>
      </p:sp>
      <p:sp>
        <p:nvSpPr>
          <p:cNvPr id="14" name="13 CuadroTexto"/>
          <p:cNvSpPr txBox="1"/>
          <p:nvPr/>
        </p:nvSpPr>
        <p:spPr>
          <a:xfrm>
            <a:off x="522935" y="5362730"/>
            <a:ext cx="5000660"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Entonces dices que los </a:t>
            </a:r>
            <a:r>
              <a:rPr lang="es-ES" sz="1600" i="1" dirty="0" err="1" smtClean="0">
                <a:latin typeface="Bookman Old Style" pitchFamily="18" charset="0"/>
              </a:rPr>
              <a:t>burrócratas</a:t>
            </a:r>
            <a:r>
              <a:rPr lang="es-ES" sz="1600" i="1" dirty="0" smtClean="0">
                <a:latin typeface="Bookman Old Style" pitchFamily="18" charset="0"/>
              </a:rPr>
              <a:t>… ¡</a:t>
            </a:r>
            <a:r>
              <a:rPr lang="es-ES" sz="1600" i="1" dirty="0" err="1" smtClean="0">
                <a:latin typeface="Bookman Old Style" pitchFamily="18" charset="0"/>
              </a:rPr>
              <a:t>Uy</a:t>
            </a:r>
            <a:r>
              <a:rPr lang="es-ES" sz="1600" i="1" dirty="0" smtClean="0">
                <a:latin typeface="Bookman Old Style" pitchFamily="18" charset="0"/>
              </a:rPr>
              <a:t>! </a:t>
            </a:r>
            <a:r>
              <a:rPr lang="es-ES" sz="1600" i="1" dirty="0" smtClean="0">
                <a:solidFill>
                  <a:srgbClr val="C00000"/>
                </a:solidFill>
                <a:latin typeface="Bookman Old Style" pitchFamily="18" charset="0"/>
              </a:rPr>
              <a:t>Digo</a:t>
            </a:r>
            <a:r>
              <a:rPr lang="es-ES" sz="1600" i="1" dirty="0" smtClean="0">
                <a:latin typeface="Bookman Old Style" pitchFamily="18" charset="0"/>
              </a:rPr>
              <a:t>, que los burócratas…</a:t>
            </a:r>
          </a:p>
        </p:txBody>
      </p:sp>
      <p:sp>
        <p:nvSpPr>
          <p:cNvPr id="15" name="14 Rectángulo redondeado"/>
          <p:cNvSpPr/>
          <p:nvPr/>
        </p:nvSpPr>
        <p:spPr>
          <a:xfrm>
            <a:off x="5786446" y="4714884"/>
            <a:ext cx="3071834" cy="114300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rgbClr val="FF3300"/>
                </a:solidFill>
              </a:rPr>
              <a:t>Digo </a:t>
            </a:r>
            <a:r>
              <a:rPr lang="es-ES" sz="1600" dirty="0" smtClean="0">
                <a:solidFill>
                  <a:srgbClr val="FF3300"/>
                </a:solidFill>
              </a:rPr>
              <a:t>se usa para corregir un error involuntario o hecho a propósito, con fines cómicos o para tomarle el pelo a alguien… </a:t>
            </a:r>
            <a:endParaRPr lang="es-ES" sz="1600" dirty="0">
              <a:solidFill>
                <a:srgbClr val="FF3300"/>
              </a:solidFill>
            </a:endParaRPr>
          </a:p>
        </p:txBody>
      </p:sp>
      <p:sp>
        <p:nvSpPr>
          <p:cNvPr id="16" name="15 Flecha derecha"/>
          <p:cNvSpPr/>
          <p:nvPr/>
        </p:nvSpPr>
        <p:spPr>
          <a:xfrm>
            <a:off x="6357950" y="1785926"/>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16 Flecha derecha"/>
          <p:cNvSpPr/>
          <p:nvPr/>
        </p:nvSpPr>
        <p:spPr>
          <a:xfrm>
            <a:off x="5357818" y="5072074"/>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Flecha derecha"/>
          <p:cNvSpPr/>
          <p:nvPr/>
        </p:nvSpPr>
        <p:spPr>
          <a:xfrm>
            <a:off x="5857884" y="3714752"/>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18 CuadroTexto"/>
          <p:cNvSpPr txBox="1"/>
          <p:nvPr/>
        </p:nvSpPr>
        <p:spPr>
          <a:xfrm>
            <a:off x="553435" y="4701613"/>
            <a:ext cx="5000660"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Hoy ha venido Martina, </a:t>
            </a:r>
            <a:r>
              <a:rPr lang="es-ES" sz="1600" i="1" dirty="0" smtClean="0">
                <a:solidFill>
                  <a:srgbClr val="C00000"/>
                </a:solidFill>
                <a:latin typeface="Bookman Old Style" pitchFamily="18" charset="0"/>
              </a:rPr>
              <a:t>digo</a:t>
            </a:r>
            <a:r>
              <a:rPr lang="es-ES" sz="1600" i="1" dirty="0" smtClean="0">
                <a:latin typeface="Bookman Old Style" pitchFamily="18" charset="0"/>
              </a:rPr>
              <a:t>, Paula, perdona hija, que me he liado.</a:t>
            </a:r>
          </a:p>
        </p:txBody>
      </p:sp>
    </p:spTree>
    <p:extLst>
      <p:ext uri="{BB962C8B-B14F-4D97-AF65-F5344CB8AC3E}">
        <p14:creationId xmlns:p14="http://schemas.microsoft.com/office/powerpoint/2010/main" val="2161197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9" grpId="0" animBg="1"/>
      <p:bldP spid="10" grpId="0" animBg="1"/>
      <p:bldP spid="13" grpId="0" animBg="1"/>
      <p:bldP spid="14" grpId="0" animBg="1"/>
      <p:bldP spid="15" grpId="0" animBg="1"/>
      <p:bldP spid="16" grpId="0" animBg="1"/>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Título"/>
          <p:cNvSpPr>
            <a:spLocks noGrp="1"/>
          </p:cNvSpPr>
          <p:nvPr>
            <p:ph type="title"/>
          </p:nvPr>
        </p:nvSpPr>
        <p:spPr>
          <a:xfrm>
            <a:off x="457200" y="274638"/>
            <a:ext cx="8229600" cy="868346"/>
          </a:xfrm>
        </p:spPr>
        <p:txBody>
          <a:bodyPr/>
          <a:lstStyle/>
          <a:p>
            <a:pPr algn="l"/>
            <a:r>
              <a:rPr lang="es-ES" dirty="0" smtClean="0"/>
              <a:t>Tema 1. </a:t>
            </a:r>
            <a:r>
              <a:rPr lang="es-ES" sz="4000" b="1" dirty="0" smtClean="0">
                <a:solidFill>
                  <a:srgbClr val="FFFFFF"/>
                </a:solidFill>
              </a:rPr>
              <a:t>Gente de aquí y de allá</a:t>
            </a:r>
            <a:endParaRPr lang="es-ES" sz="4000" b="1" dirty="0">
              <a:solidFill>
                <a:srgbClr val="FFFFFF"/>
              </a:solidFill>
            </a:endParaRPr>
          </a:p>
        </p:txBody>
      </p:sp>
      <p:pic>
        <p:nvPicPr>
          <p:cNvPr id="10" name="Picture 2"/>
          <p:cNvPicPr>
            <a:picLocks noChangeAspect="1" noChangeArrowheads="1"/>
          </p:cNvPicPr>
          <p:nvPr/>
        </p:nvPicPr>
        <p:blipFill>
          <a:blip r:embed="rId2"/>
          <a:srcRect/>
          <a:stretch>
            <a:fillRect/>
          </a:stretch>
        </p:blipFill>
        <p:spPr bwMode="auto">
          <a:xfrm>
            <a:off x="7429520" y="214290"/>
            <a:ext cx="1495425" cy="1285875"/>
          </a:xfrm>
          <a:prstGeom prst="rect">
            <a:avLst/>
          </a:prstGeom>
          <a:noFill/>
          <a:ln w="9525">
            <a:noFill/>
            <a:miter lim="800000"/>
            <a:headEnd/>
            <a:tailEnd/>
          </a:ln>
          <a:effectLst/>
        </p:spPr>
      </p:pic>
      <p:sp>
        <p:nvSpPr>
          <p:cNvPr id="4" name="3 CuadroTexto"/>
          <p:cNvSpPr txBox="1"/>
          <p:nvPr/>
        </p:nvSpPr>
        <p:spPr>
          <a:xfrm>
            <a:off x="1643042" y="1071546"/>
            <a:ext cx="5572164" cy="1415772"/>
          </a:xfrm>
          <a:prstGeom prst="rect">
            <a:avLst/>
          </a:prstGeom>
          <a:solidFill>
            <a:schemeClr val="bg2">
              <a:lumMod val="60000"/>
              <a:lumOff val="40000"/>
            </a:schemeClr>
          </a:solidFill>
          <a:ln w="31750">
            <a:solidFill>
              <a:schemeClr val="accent1"/>
            </a:solidFill>
          </a:ln>
          <a:effectLst>
            <a:softEdge rad="12700"/>
          </a:effectLst>
        </p:spPr>
        <p:txBody>
          <a:bodyPr wrap="square" rtlCol="0">
            <a:spAutoFit/>
          </a:bodyPr>
          <a:lstStyle/>
          <a:p>
            <a:r>
              <a:rPr lang="es-ES" b="1" dirty="0" smtClean="0">
                <a:solidFill>
                  <a:srgbClr val="C00000"/>
                </a:solidFill>
              </a:rPr>
              <a:t>               Añaden una explicación, la conclusión, </a:t>
            </a:r>
          </a:p>
          <a:p>
            <a:r>
              <a:rPr lang="es-ES" b="1" dirty="0" smtClean="0">
                <a:solidFill>
                  <a:srgbClr val="C00000"/>
                </a:solidFill>
              </a:rPr>
              <a:t>      consecuencias, o algún ejemplo.</a:t>
            </a:r>
          </a:p>
          <a:p>
            <a:pPr marL="268288" indent="-90488">
              <a:buFont typeface="Arial" pitchFamily="34" charset="0"/>
              <a:buChar char="•"/>
            </a:pPr>
            <a:r>
              <a:rPr lang="es-ES" dirty="0" smtClean="0"/>
              <a:t> </a:t>
            </a:r>
            <a:r>
              <a:rPr lang="es-ES" sz="1600" dirty="0" smtClean="0"/>
              <a:t>O sea (que), …</a:t>
            </a:r>
          </a:p>
          <a:p>
            <a:pPr marL="268288" indent="-90488">
              <a:buFont typeface="Arial" pitchFamily="34" charset="0"/>
              <a:buChar char="•"/>
            </a:pPr>
            <a:r>
              <a:rPr lang="es-ES" sz="1600" dirty="0" smtClean="0"/>
              <a:t>En otras palabras,…</a:t>
            </a:r>
          </a:p>
          <a:p>
            <a:pPr marL="268288" indent="-90488">
              <a:buFont typeface="Arial" pitchFamily="34" charset="0"/>
              <a:buChar char="•"/>
            </a:pPr>
            <a:r>
              <a:rPr lang="es-ES" sz="1600" dirty="0"/>
              <a:t> Es decir, </a:t>
            </a:r>
            <a:r>
              <a:rPr lang="es-ES" sz="1600" dirty="0" smtClean="0"/>
              <a:t>…</a:t>
            </a:r>
            <a:endParaRPr lang="es-ES" sz="1600" dirty="0"/>
          </a:p>
        </p:txBody>
      </p:sp>
      <p:sp>
        <p:nvSpPr>
          <p:cNvPr id="5" name="4 CuadroTexto"/>
          <p:cNvSpPr txBox="1"/>
          <p:nvPr/>
        </p:nvSpPr>
        <p:spPr>
          <a:xfrm>
            <a:off x="323951" y="3000372"/>
            <a:ext cx="6143668"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Necesitas ir al SEPE, </a:t>
            </a:r>
            <a:r>
              <a:rPr lang="es-ES" sz="1600" i="1" dirty="0" smtClean="0">
                <a:solidFill>
                  <a:srgbClr val="C00000"/>
                </a:solidFill>
                <a:latin typeface="Bookman Old Style" pitchFamily="18" charset="0"/>
              </a:rPr>
              <a:t>en otras </a:t>
            </a:r>
            <a:r>
              <a:rPr lang="es-ES" sz="1600" i="1" dirty="0" smtClean="0">
                <a:solidFill>
                  <a:srgbClr val="FF0000"/>
                </a:solidFill>
                <a:latin typeface="Bookman Old Style" pitchFamily="18" charset="0"/>
              </a:rPr>
              <a:t>palabras/o sea</a:t>
            </a:r>
            <a:r>
              <a:rPr lang="es-ES" sz="1600" i="1" dirty="0" smtClean="0">
                <a:latin typeface="Bookman Old Style" pitchFamily="18" charset="0"/>
              </a:rPr>
              <a:t>, a la oficina de empleo, y allí… </a:t>
            </a:r>
          </a:p>
        </p:txBody>
      </p:sp>
      <p:sp>
        <p:nvSpPr>
          <p:cNvPr id="6" name="5 CuadroTexto"/>
          <p:cNvSpPr txBox="1"/>
          <p:nvPr/>
        </p:nvSpPr>
        <p:spPr>
          <a:xfrm>
            <a:off x="323951" y="4429132"/>
            <a:ext cx="6286544" cy="830997"/>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 Entonces tuve que arreglar el coche, y fue mucho más de lo que pensaba porque tenía el turbo roto, y…</a:t>
            </a:r>
          </a:p>
          <a:p>
            <a:r>
              <a:rPr lang="es-ES" sz="1600" i="1" dirty="0" smtClean="0">
                <a:latin typeface="Bookman Old Style" pitchFamily="18" charset="0"/>
              </a:rPr>
              <a:t>- </a:t>
            </a:r>
            <a:r>
              <a:rPr lang="es-ES" sz="1600" i="1" dirty="0" smtClean="0">
                <a:solidFill>
                  <a:srgbClr val="C00000"/>
                </a:solidFill>
                <a:latin typeface="Bookman Old Style" pitchFamily="18" charset="0"/>
              </a:rPr>
              <a:t>O sea</a:t>
            </a:r>
            <a:r>
              <a:rPr lang="es-ES" sz="1600" i="1" dirty="0" smtClean="0">
                <a:latin typeface="Bookman Old Style" pitchFamily="18" charset="0"/>
              </a:rPr>
              <a:t>, que no vas a poder devolverme el dinero este mes…</a:t>
            </a:r>
          </a:p>
        </p:txBody>
      </p:sp>
      <p:sp>
        <p:nvSpPr>
          <p:cNvPr id="7" name="6 CuadroTexto"/>
          <p:cNvSpPr txBox="1"/>
          <p:nvPr/>
        </p:nvSpPr>
        <p:spPr>
          <a:xfrm>
            <a:off x="323951" y="3714752"/>
            <a:ext cx="5643602" cy="584775"/>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Necesitas algo que demuestre que vives aquí, </a:t>
            </a:r>
            <a:r>
              <a:rPr lang="es-ES" sz="1600" i="1" dirty="0" smtClean="0">
                <a:solidFill>
                  <a:srgbClr val="C00000"/>
                </a:solidFill>
                <a:latin typeface="Bookman Old Style" pitchFamily="18" charset="0"/>
              </a:rPr>
              <a:t>es decir</a:t>
            </a:r>
            <a:r>
              <a:rPr lang="es-ES" sz="1600" i="1" dirty="0" smtClean="0">
                <a:latin typeface="Bookman Old Style" pitchFamily="18" charset="0"/>
              </a:rPr>
              <a:t>, recibos, algún testigo…</a:t>
            </a:r>
          </a:p>
        </p:txBody>
      </p:sp>
      <p:sp>
        <p:nvSpPr>
          <p:cNvPr id="8" name="7 Rectángulo redondeado"/>
          <p:cNvSpPr/>
          <p:nvPr/>
        </p:nvSpPr>
        <p:spPr>
          <a:xfrm>
            <a:off x="6643702" y="4286256"/>
            <a:ext cx="2357454" cy="928694"/>
          </a:xfrm>
          <a:prstGeom prst="roundRect">
            <a:avLst>
              <a:gd name="adj" fmla="val 16026"/>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00B050"/>
                </a:solidFill>
              </a:rPr>
              <a:t>Extrae una conclusión, y a veces, cuando es otro interlocutor, interrumpe al primero </a:t>
            </a:r>
            <a:endParaRPr lang="es-ES" sz="1400" dirty="0">
              <a:solidFill>
                <a:srgbClr val="00B050"/>
              </a:solidFill>
            </a:endParaRPr>
          </a:p>
        </p:txBody>
      </p:sp>
      <p:sp>
        <p:nvSpPr>
          <p:cNvPr id="11" name="10 CuadroTexto"/>
          <p:cNvSpPr txBox="1"/>
          <p:nvPr/>
        </p:nvSpPr>
        <p:spPr>
          <a:xfrm>
            <a:off x="347099" y="2487318"/>
            <a:ext cx="5977644" cy="523220"/>
          </a:xfrm>
          <a:prstGeom prst="rect">
            <a:avLst/>
          </a:prstGeom>
          <a:noFill/>
        </p:spPr>
        <p:txBody>
          <a:bodyPr wrap="square" rtlCol="0">
            <a:spAutoFit/>
          </a:bodyPr>
          <a:lstStyle/>
          <a:p>
            <a:pPr>
              <a:buFont typeface="Arial" pitchFamily="34" charset="0"/>
              <a:buChar char="•"/>
            </a:pPr>
            <a:r>
              <a:rPr lang="es-ES" sz="2800" dirty="0" smtClean="0"/>
              <a:t> O sea,  en otras palabras, es decir…</a:t>
            </a:r>
            <a:endParaRPr lang="es-ES" sz="2800" dirty="0"/>
          </a:p>
        </p:txBody>
      </p:sp>
      <p:sp>
        <p:nvSpPr>
          <p:cNvPr id="12" name="11 Rectángulo redondeado"/>
          <p:cNvSpPr/>
          <p:nvPr/>
        </p:nvSpPr>
        <p:spPr>
          <a:xfrm>
            <a:off x="6715140" y="3000372"/>
            <a:ext cx="2214578" cy="42862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Introducen una explicación.</a:t>
            </a:r>
            <a:endParaRPr lang="es-ES" sz="1400" dirty="0">
              <a:solidFill>
                <a:srgbClr val="FF3300"/>
              </a:solidFill>
            </a:endParaRPr>
          </a:p>
        </p:txBody>
      </p:sp>
      <p:sp>
        <p:nvSpPr>
          <p:cNvPr id="13" name="12 Rectángulo redondeado"/>
          <p:cNvSpPr/>
          <p:nvPr/>
        </p:nvSpPr>
        <p:spPr>
          <a:xfrm>
            <a:off x="6429388" y="3643314"/>
            <a:ext cx="2357454" cy="571504"/>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Introduce ejemplos para explicar lo anterior</a:t>
            </a:r>
            <a:endParaRPr lang="es-ES" sz="1400" dirty="0">
              <a:solidFill>
                <a:srgbClr val="FF3300"/>
              </a:solidFill>
            </a:endParaRPr>
          </a:p>
        </p:txBody>
      </p:sp>
      <p:sp>
        <p:nvSpPr>
          <p:cNvPr id="14" name="13 Flecha derecha"/>
          <p:cNvSpPr/>
          <p:nvPr/>
        </p:nvSpPr>
        <p:spPr>
          <a:xfrm>
            <a:off x="6000760" y="3786190"/>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Flecha derecha"/>
          <p:cNvSpPr/>
          <p:nvPr/>
        </p:nvSpPr>
        <p:spPr>
          <a:xfrm>
            <a:off x="6500826" y="3071810"/>
            <a:ext cx="357190"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Flecha derecha"/>
          <p:cNvSpPr/>
          <p:nvPr/>
        </p:nvSpPr>
        <p:spPr>
          <a:xfrm>
            <a:off x="6357950" y="4602314"/>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Elipse"/>
          <p:cNvSpPr/>
          <p:nvPr/>
        </p:nvSpPr>
        <p:spPr>
          <a:xfrm rot="20399635">
            <a:off x="676836" y="1063342"/>
            <a:ext cx="1710721"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err="1" smtClean="0">
                <a:solidFill>
                  <a:srgbClr val="C00000"/>
                </a:solidFill>
              </a:rPr>
              <a:t>Reformu-ladores</a:t>
            </a:r>
            <a:endParaRPr lang="es-ES" b="1" dirty="0">
              <a:solidFill>
                <a:srgbClr val="C00000"/>
              </a:solidFill>
            </a:endParaRPr>
          </a:p>
        </p:txBody>
      </p:sp>
      <p:sp>
        <p:nvSpPr>
          <p:cNvPr id="19" name="18 CuadroTexto"/>
          <p:cNvSpPr txBox="1"/>
          <p:nvPr/>
        </p:nvSpPr>
        <p:spPr>
          <a:xfrm>
            <a:off x="357158" y="5500702"/>
            <a:ext cx="5786478" cy="800219"/>
          </a:xfrm>
          <a:prstGeom prst="rect">
            <a:avLst/>
          </a:prstGeom>
          <a:solidFill>
            <a:srgbClr val="FF9933"/>
          </a:solidFill>
          <a:ln>
            <a:noFill/>
          </a:ln>
        </p:spPr>
        <p:txBody>
          <a:bodyPr wrap="square" rtlCol="0">
            <a:spAutoFit/>
          </a:bodyPr>
          <a:lstStyle/>
          <a:p>
            <a:r>
              <a:rPr lang="es-ES" sz="1600" i="1" dirty="0" smtClean="0">
                <a:latin typeface="Bookman Old Style" pitchFamily="18" charset="0"/>
              </a:rPr>
              <a:t> - Es un impuesto innecesario. </a:t>
            </a:r>
            <a:r>
              <a:rPr lang="es-ES" sz="1600" i="1" dirty="0" smtClean="0">
                <a:solidFill>
                  <a:srgbClr val="C00000"/>
                </a:solidFill>
                <a:latin typeface="Bookman Old Style" pitchFamily="18" charset="0"/>
              </a:rPr>
              <a:t>En otras palabras</a:t>
            </a:r>
            <a:r>
              <a:rPr lang="es-ES" sz="1600" i="1" dirty="0" smtClean="0">
                <a:latin typeface="Bookman Old Style" pitchFamily="18" charset="0"/>
              </a:rPr>
              <a:t>, es un robo “legal”.</a:t>
            </a:r>
          </a:p>
          <a:p>
            <a:r>
              <a:rPr lang="es-ES" sz="1400" i="1" dirty="0" smtClean="0">
                <a:latin typeface="Bookman Old Style" pitchFamily="18" charset="0"/>
              </a:rPr>
              <a:t>*Aquí se puede usar también “</a:t>
            </a:r>
            <a:r>
              <a:rPr lang="es-ES" sz="1400" i="1" dirty="0" smtClean="0">
                <a:solidFill>
                  <a:srgbClr val="C00000"/>
                </a:solidFill>
                <a:latin typeface="Bookman Old Style" pitchFamily="18" charset="0"/>
              </a:rPr>
              <a:t>Entre nosotros</a:t>
            </a:r>
            <a:r>
              <a:rPr lang="es-ES" sz="1400" i="1" dirty="0" smtClean="0">
                <a:latin typeface="Bookman Old Style" pitchFamily="18" charset="0"/>
              </a:rPr>
              <a:t>”</a:t>
            </a:r>
          </a:p>
        </p:txBody>
      </p:sp>
      <p:sp>
        <p:nvSpPr>
          <p:cNvPr id="20" name="19 Flecha derecha"/>
          <p:cNvSpPr/>
          <p:nvPr/>
        </p:nvSpPr>
        <p:spPr>
          <a:xfrm>
            <a:off x="6000760" y="5643578"/>
            <a:ext cx="500066" cy="484632"/>
          </a:xfrm>
          <a:prstGeom prst="rightArrow">
            <a:avLst/>
          </a:prstGeom>
          <a:solidFill>
            <a:srgbClr val="FFFFFF"/>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20 Rectángulo redondeado"/>
          <p:cNvSpPr/>
          <p:nvPr/>
        </p:nvSpPr>
        <p:spPr>
          <a:xfrm>
            <a:off x="6429388" y="5357826"/>
            <a:ext cx="2286016" cy="1285884"/>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rgbClr val="FF3300"/>
                </a:solidFill>
              </a:rPr>
              <a:t>A veces, la explicación muestra una opinión y es menos políticamente correcta y exige “confidencialidad”</a:t>
            </a:r>
            <a:endParaRPr lang="es-ES" sz="1400" dirty="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1" grpId="0"/>
      <p:bldP spid="12" grpId="0" animBg="1"/>
      <p:bldP spid="13" grpId="0" animBg="1"/>
      <p:bldP spid="14" grpId="0" animBg="1"/>
      <p:bldP spid="15" grpId="0" animBg="1"/>
      <p:bldP spid="16" grpId="0" animBg="1"/>
      <p:bldP spid="19" grpId="0" animBg="1"/>
      <p:bldP spid="19" grpId="1" animBg="1"/>
      <p:bldP spid="20" grpId="0" animBg="1"/>
      <p:bldP spid="21" grpId="1" animBg="1"/>
    </p:bldLst>
  </p:timing>
</p:sld>
</file>

<file path=ppt/theme/theme1.xml><?xml version="1.0" encoding="utf-8"?>
<a:theme xmlns:a="http://schemas.openxmlformats.org/drawingml/2006/main" name="Tema de Office">
  <a:themeElements>
    <a:clrScheme name="Personalizado 4">
      <a:dk1>
        <a:sysClr val="windowText" lastClr="000000"/>
      </a:dk1>
      <a:lt1>
        <a:srgbClr val="D6ECFF"/>
      </a:lt1>
      <a:dk2>
        <a:srgbClr val="4E5B6F"/>
      </a:dk2>
      <a:lt2>
        <a:srgbClr val="FBA530"/>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1256</TotalTime>
  <Words>2572</Words>
  <Application>Microsoft Office PowerPoint</Application>
  <PresentationFormat>Presentación en pantalla (4:3)</PresentationFormat>
  <Paragraphs>224</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lpstr>Tema 1. Gente de aquí y de allá</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En las ondas</dc:title>
  <dc:creator>Vanesa</dc:creator>
  <cp:lastModifiedBy>Anna</cp:lastModifiedBy>
  <cp:revision>176</cp:revision>
  <dcterms:created xsi:type="dcterms:W3CDTF">2014-03-22T12:11:25Z</dcterms:created>
  <dcterms:modified xsi:type="dcterms:W3CDTF">2014-07-08T18:31:39Z</dcterms:modified>
</cp:coreProperties>
</file>